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2"/>
  </p:notesMasterIdLst>
  <p:handoutMasterIdLst>
    <p:handoutMasterId r:id="rId53"/>
  </p:handoutMasterIdLst>
  <p:sldIdLst>
    <p:sldId id="5345" r:id="rId5"/>
    <p:sldId id="280" r:id="rId6"/>
    <p:sldId id="302" r:id="rId7"/>
    <p:sldId id="5496" r:id="rId8"/>
    <p:sldId id="5475" r:id="rId9"/>
    <p:sldId id="5424" r:id="rId10"/>
    <p:sldId id="5425" r:id="rId11"/>
    <p:sldId id="5499" r:id="rId12"/>
    <p:sldId id="5335" r:id="rId13"/>
    <p:sldId id="5343" r:id="rId14"/>
    <p:sldId id="5341" r:id="rId15"/>
    <p:sldId id="5510" r:id="rId16"/>
    <p:sldId id="5507" r:id="rId17"/>
    <p:sldId id="5512" r:id="rId18"/>
    <p:sldId id="5514" r:id="rId19"/>
    <p:sldId id="5513" r:id="rId20"/>
    <p:sldId id="5490" r:id="rId21"/>
    <p:sldId id="5491" r:id="rId22"/>
    <p:sldId id="5439" r:id="rId23"/>
    <p:sldId id="5438" r:id="rId24"/>
    <p:sldId id="5449" r:id="rId25"/>
    <p:sldId id="5428" r:id="rId26"/>
    <p:sldId id="5429" r:id="rId27"/>
    <p:sldId id="5430" r:id="rId28"/>
    <p:sldId id="5431" r:id="rId29"/>
    <p:sldId id="5432" r:id="rId30"/>
    <p:sldId id="5450" r:id="rId31"/>
    <p:sldId id="5483" r:id="rId32"/>
    <p:sldId id="5484" r:id="rId33"/>
    <p:sldId id="5485" r:id="rId34"/>
    <p:sldId id="5486" r:id="rId35"/>
    <p:sldId id="5478" r:id="rId36"/>
    <p:sldId id="5463" r:id="rId37"/>
    <p:sldId id="5290" r:id="rId38"/>
    <p:sldId id="5516" r:id="rId39"/>
    <p:sldId id="5406" r:id="rId40"/>
    <p:sldId id="5497" r:id="rId41"/>
    <p:sldId id="5498" r:id="rId42"/>
    <p:sldId id="5492" r:id="rId43"/>
    <p:sldId id="5336" r:id="rId44"/>
    <p:sldId id="5245" r:id="rId45"/>
    <p:sldId id="5462" r:id="rId46"/>
    <p:sldId id="5482" r:id="rId47"/>
    <p:sldId id="5500" r:id="rId48"/>
    <p:sldId id="5489" r:id="rId49"/>
    <p:sldId id="5033" r:id="rId50"/>
    <p:sldId id="551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ynamic Pay Strategy" id="{FA51C693-2A1D-409B-9429-FF84A725AB03}">
          <p14:sldIdLst>
            <p14:sldId id="5345"/>
            <p14:sldId id="280"/>
            <p14:sldId id="302"/>
            <p14:sldId id="5496"/>
            <p14:sldId id="5475"/>
            <p14:sldId id="5424"/>
            <p14:sldId id="5425"/>
            <p14:sldId id="5499"/>
          </p14:sldIdLst>
        </p14:section>
        <p14:section name="Avionté 24/7 PAY" id="{BD115E03-6B0B-44F4-AF90-F7258F939558}">
          <p14:sldIdLst>
            <p14:sldId id="5335"/>
            <p14:sldId id="5343"/>
            <p14:sldId id="5341"/>
          </p14:sldIdLst>
        </p14:section>
        <p14:section name="Types of Pay" id="{FE19B7BA-8A40-4FAD-8581-3D2A415219CC}">
          <p14:sldIdLst>
            <p14:sldId id="5510"/>
            <p14:sldId id="5507"/>
            <p14:sldId id="5512"/>
            <p14:sldId id="5514"/>
            <p14:sldId id="5513"/>
            <p14:sldId id="5490"/>
            <p14:sldId id="5491"/>
          </p14:sldIdLst>
        </p14:section>
        <p14:section name="24/7 PAY Clickable Demo" id="{0EA5B44A-907E-4377-851D-8591A08AA781}">
          <p14:sldIdLst>
            <p14:sldId id="5439"/>
            <p14:sldId id="5438"/>
            <p14:sldId id="5449"/>
            <p14:sldId id="5428"/>
            <p14:sldId id="5429"/>
            <p14:sldId id="5430"/>
            <p14:sldId id="5431"/>
            <p14:sldId id="5432"/>
            <p14:sldId id="5450"/>
            <p14:sldId id="5483"/>
            <p14:sldId id="5484"/>
            <p14:sldId id="5485"/>
            <p14:sldId id="5486"/>
          </p14:sldIdLst>
        </p14:section>
        <p14:section name="24/7 PAY Next Steps" id="{BF4D8D7E-5C6D-4B9E-938C-EE74693068FA}">
          <p14:sldIdLst>
            <p14:sldId id="5478"/>
            <p14:sldId id="5463"/>
            <p14:sldId id="5290"/>
            <p14:sldId id="5516"/>
            <p14:sldId id="5406"/>
            <p14:sldId id="5497"/>
            <p14:sldId id="5498"/>
          </p14:sldIdLst>
        </p14:section>
        <p14:section name="Apendix" id="{D9FC8C77-1512-45D1-AB17-E189E0785F4A}">
          <p14:sldIdLst>
            <p14:sldId id="5492"/>
            <p14:sldId id="5336"/>
            <p14:sldId id="5245"/>
            <p14:sldId id="5462"/>
            <p14:sldId id="5482"/>
            <p14:sldId id="5500"/>
            <p14:sldId id="5489"/>
            <p14:sldId id="5033"/>
            <p14:sldId id="55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72581C-2004-828D-22D3-18E8FEEDC7F4}" name="Kathy Moening" initials="KM" userId="S::kathy.moening@avionte.com::ab4fdfb2-01f5-41f3-a409-b4baf7dff6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Moening" initials="KM" lastIdx="20" clrIdx="0">
    <p:extLst>
      <p:ext uri="{19B8F6BF-5375-455C-9EA6-DF929625EA0E}">
        <p15:presenceInfo xmlns:p15="http://schemas.microsoft.com/office/powerpoint/2012/main" userId="S::kathy.moening@avionte.com::ab4fdfb2-01f5-41f3-a409-b4baf7dff6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27"/>
    <a:srgbClr val="ED7D31"/>
    <a:srgbClr val="77AE51"/>
    <a:srgbClr val="FFF2B3"/>
    <a:srgbClr val="F5B88F"/>
    <a:srgbClr val="FBE0CD"/>
    <a:srgbClr val="E0EDD7"/>
    <a:srgbClr val="C0DAAE"/>
    <a:srgbClr val="ECF3D9"/>
    <a:srgbClr val="EBEE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70417-C716-4D20-8AA9-B4E9B50761AA}" v="4" dt="2022-04-15T19:50:29.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36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537EF3-38AB-4A94-989B-35F2906E9C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6D0989-2570-4FAA-BF6C-47C898293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38C512-63E3-43BB-B705-7F8F75309342}" type="datetimeFigureOut">
              <a:rPr lang="en-US" smtClean="0"/>
              <a:t>4/15/2022</a:t>
            </a:fld>
            <a:endParaRPr lang="en-US" dirty="0"/>
          </a:p>
        </p:txBody>
      </p:sp>
      <p:sp>
        <p:nvSpPr>
          <p:cNvPr id="4" name="Footer Placeholder 3">
            <a:extLst>
              <a:ext uri="{FF2B5EF4-FFF2-40B4-BE49-F238E27FC236}">
                <a16:creationId xmlns:a16="http://schemas.microsoft.com/office/drawing/2014/main" id="{963515A3-829F-439D-BD71-24386B8F0E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6457D66-205A-4843-9FF6-2F90DF9639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9341D1-F0C7-4B22-BFC6-C852A6D0331D}" type="slidenum">
              <a:rPr lang="en-US" smtClean="0"/>
              <a:t>‹#›</a:t>
            </a:fld>
            <a:endParaRPr lang="en-US" dirty="0"/>
          </a:p>
        </p:txBody>
      </p:sp>
    </p:spTree>
    <p:extLst>
      <p:ext uri="{BB962C8B-B14F-4D97-AF65-F5344CB8AC3E}">
        <p14:creationId xmlns:p14="http://schemas.microsoft.com/office/powerpoint/2010/main" val="3582295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8B9C3-B2FE-430C-A904-12074DC0156E}" type="datetimeFigureOut">
              <a:rPr lang="en-US" smtClean="0"/>
              <a:t>4/15/2022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889C4-4C43-470B-A501-FC5820AE76AB}" type="slidenum">
              <a:rPr lang="en-US" smtClean="0"/>
              <a:t>‹#›</a:t>
            </a:fld>
            <a:endParaRPr lang="en-US" dirty="0"/>
          </a:p>
        </p:txBody>
      </p:sp>
    </p:spTree>
    <p:extLst>
      <p:ext uri="{BB962C8B-B14F-4D97-AF65-F5344CB8AC3E}">
        <p14:creationId xmlns:p14="http://schemas.microsoft.com/office/powerpoint/2010/main" val="158932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889C4-4C43-470B-A501-FC5820AE76AB}" type="slidenum">
              <a:rPr lang="en-US" smtClean="0"/>
              <a:t>1</a:t>
            </a:fld>
            <a:endParaRPr lang="en-US" dirty="0"/>
          </a:p>
        </p:txBody>
      </p:sp>
    </p:spTree>
    <p:extLst>
      <p:ext uri="{BB962C8B-B14F-4D97-AF65-F5344CB8AC3E}">
        <p14:creationId xmlns:p14="http://schemas.microsoft.com/office/powerpoint/2010/main" val="344085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Avionté 24/7 PAY is our newest module for the 24/7 mobile platform.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It allows you to deliver instant access to pay and tax information for talent.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Your talent can track everything from their regular paychecks to year-end tax forms conveniently from their mobile device.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sz="1200" b="0" i="0" u="none" strike="noStrike" dirty="0">
              <a:solidFill>
                <a:srgbClr val="444444"/>
              </a:solidFill>
              <a:effectLst/>
              <a:latin typeface="Calibri" panose="020F0502020204030204" pitchFamily="34" charset="0"/>
            </a:endParaRPr>
          </a:p>
          <a:p>
            <a:pPr algn="l" rtl="0" fontAlgn="base"/>
            <a:r>
              <a:rPr lang="en-US" sz="1200" b="0" i="0" u="none" strike="noStrike" dirty="0">
                <a:solidFill>
                  <a:srgbClr val="444444"/>
                </a:solidFill>
                <a:effectLst/>
                <a:latin typeface="Calibri" panose="020F0502020204030204" pitchFamily="34" charset="0"/>
              </a:rPr>
              <a:t>L</a:t>
            </a:r>
            <a:r>
              <a:rPr lang="en-US" sz="1800" b="0" i="0" u="none" strike="noStrike" dirty="0">
                <a:solidFill>
                  <a:srgbClr val="000000"/>
                </a:solidFill>
                <a:effectLst/>
                <a:latin typeface="Calibri" panose="020F0502020204030204" pitchFamily="34" charset="0"/>
              </a:rPr>
              <a:t>et’s look at some of the key features…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07889C4-4C43-470B-A501-FC5820AE76AB}" type="slidenum">
              <a:rPr lang="en-US" smtClean="0"/>
              <a:t>10</a:t>
            </a:fld>
            <a:endParaRPr lang="en-US" dirty="0"/>
          </a:p>
        </p:txBody>
      </p:sp>
    </p:spTree>
    <p:extLst>
      <p:ext uri="{BB962C8B-B14F-4D97-AF65-F5344CB8AC3E}">
        <p14:creationId xmlns:p14="http://schemas.microsoft.com/office/powerpoint/2010/main" val="200580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Because Pay is a module for the Avionté 24/7 mobile platform, it comes with the iOS and Android compatible mobile framework. </a:t>
            </a: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You can access Avionté 24/7 on iOS and Android devices using standard cellular plans as well as Wi-Fi.</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We have built authentication, which keeps sensitive information such as personal and pay data secure.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Your talent has access to all pay information in 2 ways. </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First, pay information is displayed in a consolidated view that permits the user to drill down to see all details associated with pay, deductions and taxes</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Secondly, talent has access to PDFs of individual pay statements as well as year-end tax statements when they are ready.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We want you to know that 24/7 Pay provides the same information you see on the AvionteBOLD talent portal via mobile access – single source of truth. </a:t>
            </a:r>
          </a:p>
          <a:p>
            <a:pPr algn="l" rtl="0" fontAlgn="base"/>
            <a:endParaRPr lang="en-US" sz="1800" b="0" i="0" u="none" strike="noStrike" dirty="0">
              <a:solidFill>
                <a:srgbClr val="000000"/>
              </a:solidFill>
              <a:effectLst/>
              <a:latin typeface="Calibri" panose="020F0502020204030204" pitchFamily="34" charset="0"/>
            </a:endParaRPr>
          </a:p>
          <a:p>
            <a:pPr algn="l" rtl="0" fontAlgn="base"/>
            <a:endParaRPr lang="en-US" sz="1800" b="0" i="0" u="none" strike="noStrike" dirty="0">
              <a:solidFill>
                <a:srgbClr val="000000"/>
              </a:solidFill>
              <a:effectLst/>
              <a:latin typeface="Calibri" panose="020F0502020204030204" pitchFamily="34" charset="0"/>
            </a:endParaRPr>
          </a:p>
          <a:p>
            <a:endParaRPr lang="en-US" b="1"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07889C4-4C43-470B-A501-FC5820AE76AB}" type="slidenum">
              <a:rPr lang="en-US" smtClean="0"/>
              <a:t>11</a:t>
            </a:fld>
            <a:endParaRPr lang="en-US" dirty="0"/>
          </a:p>
        </p:txBody>
      </p:sp>
    </p:spTree>
    <p:extLst>
      <p:ext uri="{BB962C8B-B14F-4D97-AF65-F5344CB8AC3E}">
        <p14:creationId xmlns:p14="http://schemas.microsoft.com/office/powerpoint/2010/main" val="4186024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talking about 24/7 Pay module today, but there are other elements that we are building out in our Avionte ecosystem to create a complete pay solution.</a:t>
            </a:r>
          </a:p>
          <a:p>
            <a:endParaRPr lang="en-US" dirty="0"/>
          </a:p>
          <a:p>
            <a:r>
              <a:rPr lang="en-US" dirty="0"/>
              <a:t>In addition to  mobile access, we are also making important modifications to AvionteBOLD and to our CHANGE pay card platform to create a total pay solution. </a:t>
            </a:r>
          </a:p>
          <a:p>
            <a:endParaRPr lang="en-US" dirty="0"/>
          </a:p>
          <a:p>
            <a:r>
              <a:rPr lang="en-US" dirty="0"/>
              <a:t>As Brigid will discuss later in the presentation, when the AvionteBOLD and CHANGE card are bundled together, pay becomes a complementary feature. </a:t>
            </a:r>
          </a:p>
          <a:p>
            <a:endParaRPr lang="en-US" dirty="0"/>
          </a:p>
          <a:p>
            <a:r>
              <a:rPr lang="en-US" dirty="0"/>
              <a:t>And as you will see the complete pay solution enables critical functionality that will give Avionte customers a leg up against competing agencies that do not have these capabilities. </a:t>
            </a:r>
          </a:p>
          <a:p>
            <a:endParaRPr lang="en-US" dirty="0"/>
          </a:p>
          <a:p>
            <a:r>
              <a:rPr lang="en-US" dirty="0"/>
              <a:t>Let me show you what this combination of features can deliver today.</a:t>
            </a:r>
          </a:p>
        </p:txBody>
      </p:sp>
      <p:sp>
        <p:nvSpPr>
          <p:cNvPr id="4" name="Slide Number Placeholder 3"/>
          <p:cNvSpPr>
            <a:spLocks noGrp="1"/>
          </p:cNvSpPr>
          <p:nvPr>
            <p:ph type="sldNum" sz="quarter" idx="5"/>
          </p:nvPr>
        </p:nvSpPr>
        <p:spPr/>
        <p:txBody>
          <a:bodyPr/>
          <a:lstStyle/>
          <a:p>
            <a:fld id="{E07889C4-4C43-470B-A501-FC5820AE76AB}" type="slidenum">
              <a:rPr lang="en-US" smtClean="0"/>
              <a:t>12</a:t>
            </a:fld>
            <a:endParaRPr lang="en-US" dirty="0"/>
          </a:p>
        </p:txBody>
      </p:sp>
    </p:spTree>
    <p:extLst>
      <p:ext uri="{BB962C8B-B14F-4D97-AF65-F5344CB8AC3E}">
        <p14:creationId xmlns:p14="http://schemas.microsoft.com/office/powerpoint/2010/main" val="17378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many of our customers are already aware, Avionte made the decision to standardize our pay card functionality by creating a </a:t>
            </a:r>
            <a:r>
              <a:rPr lang="en-US" u="sng" dirty="0"/>
              <a:t>dedicated pay card specifically for staffing</a:t>
            </a:r>
            <a:r>
              <a:rPr lang="en-US" dirty="0"/>
              <a:t>. </a:t>
            </a:r>
          </a:p>
          <a:p>
            <a:endParaRPr lang="en-US" dirty="0"/>
          </a:p>
          <a:p>
            <a:r>
              <a:rPr lang="en-US" dirty="0"/>
              <a:t>The underlying financial platforms are powered by Rapid and Green Dot Bank. The goal is to ensure excellence of financial processing and a seamless consistent interface to Avionte platforms. </a:t>
            </a:r>
          </a:p>
          <a:p>
            <a:endParaRPr lang="en-US" dirty="0"/>
          </a:p>
          <a:p>
            <a:r>
              <a:rPr lang="en-US" dirty="0"/>
              <a:t>At the same time, this allows us to develop customized functionality </a:t>
            </a:r>
            <a:r>
              <a:rPr lang="en-US" u="sng" dirty="0"/>
              <a:t>critical to the dynamic employment model </a:t>
            </a:r>
            <a:r>
              <a:rPr lang="en-US" dirty="0"/>
              <a:t>of the staffing industry. </a:t>
            </a:r>
          </a:p>
          <a:p>
            <a:endParaRPr lang="en-US" dirty="0"/>
          </a:p>
          <a:p>
            <a:r>
              <a:rPr lang="en-US" dirty="0"/>
              <a:t>Historically, pay cards are often perceived to be a commodity, but a complete end-to-end payment solution becomes a competitive weapon.  </a:t>
            </a:r>
          </a:p>
          <a:p>
            <a:endParaRPr lang="en-US" dirty="0"/>
          </a:p>
        </p:txBody>
      </p:sp>
      <p:sp>
        <p:nvSpPr>
          <p:cNvPr id="4" name="Slide Number Placeholder 3"/>
          <p:cNvSpPr>
            <a:spLocks noGrp="1"/>
          </p:cNvSpPr>
          <p:nvPr>
            <p:ph type="sldNum" sz="quarter" idx="5"/>
          </p:nvPr>
        </p:nvSpPr>
        <p:spPr/>
        <p:txBody>
          <a:bodyPr/>
          <a:lstStyle/>
          <a:p>
            <a:fld id="{E07889C4-4C43-470B-A501-FC5820AE76AB}" type="slidenum">
              <a:rPr lang="en-US" smtClean="0"/>
              <a:t>13</a:t>
            </a:fld>
            <a:endParaRPr lang="en-US" dirty="0"/>
          </a:p>
        </p:txBody>
      </p:sp>
    </p:spTree>
    <p:extLst>
      <p:ext uri="{BB962C8B-B14F-4D97-AF65-F5344CB8AC3E}">
        <p14:creationId xmlns:p14="http://schemas.microsoft.com/office/powerpoint/2010/main" val="428739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talk about the pay </a:t>
            </a:r>
            <a:r>
              <a:rPr lang="en-US" dirty="0"/>
              <a:t>experiences you can offer to your clients and your talent using the features of BOLD 24/7 Pay and the</a:t>
            </a:r>
            <a:r>
              <a:rPr lang="en-US" b="0" dirty="0"/>
              <a:t> CHANGE card.</a:t>
            </a:r>
            <a:r>
              <a:rPr lang="en-US" dirty="0"/>
              <a:t> </a:t>
            </a:r>
            <a:endParaRPr lang="en-US" b="0" dirty="0"/>
          </a:p>
          <a:p>
            <a:pPr marL="0" indent="0">
              <a:buFont typeface="+mj-lt"/>
              <a:buNone/>
            </a:pPr>
            <a:endParaRPr lang="en-US" b="0" dirty="0"/>
          </a:p>
          <a:p>
            <a:pPr marL="0" indent="0">
              <a:buFont typeface="+mj-lt"/>
              <a:buNone/>
            </a:pPr>
            <a:r>
              <a:rPr lang="en-US" b="0" dirty="0"/>
              <a:t>Here’s an example of your employee’s weekly calendar. They work Monday through Friday, usually getting paid on Friday. However, what happens when something goes wrong (CLICK)– or they ask to be paid same day? (CLICK)</a:t>
            </a:r>
            <a:endParaRPr lang="en-US" b="0" dirty="0">
              <a:cs typeface="Calibri"/>
            </a:endParaRPr>
          </a:p>
          <a:p>
            <a:pPr marL="0" indent="0">
              <a:buFont typeface="+mj-lt"/>
              <a:buNone/>
            </a:pPr>
            <a:endParaRPr lang="en-US" b="0" dirty="0"/>
          </a:p>
          <a:p>
            <a:pPr marL="0" indent="0">
              <a:buFont typeface="+mj-lt"/>
              <a:buNone/>
            </a:pPr>
            <a:endParaRPr lang="en-US" b="0" dirty="0"/>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E07889C4-4C43-470B-A501-FC5820AE76AB}" type="slidenum">
              <a:rPr lang="en-US" smtClean="0"/>
              <a:t>14</a:t>
            </a:fld>
            <a:endParaRPr lang="en-US" dirty="0"/>
          </a:p>
        </p:txBody>
      </p:sp>
    </p:spTree>
    <p:extLst>
      <p:ext uri="{BB962C8B-B14F-4D97-AF65-F5344CB8AC3E}">
        <p14:creationId xmlns:p14="http://schemas.microsoft.com/office/powerpoint/2010/main" val="316224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dirty="0"/>
              <a:t>CHANGE Same-day pay provides the staffing agency the ability to pay the employee for the work that was performed that day. This is popular in the gig economy. Uber provides same day pay to their employees.</a:t>
            </a:r>
          </a:p>
          <a:p>
            <a:pPr marL="0" indent="0">
              <a:buFont typeface="+mj-lt"/>
              <a:buNone/>
            </a:pPr>
            <a:endParaRPr lang="en-US" b="0" dirty="0"/>
          </a:p>
          <a:p>
            <a:pPr marL="0" indent="0">
              <a:buFont typeface="+mj-lt"/>
              <a:buNone/>
            </a:pPr>
            <a:endParaRPr lang="en-US" b="0" dirty="0"/>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E07889C4-4C43-470B-A501-FC5820AE76AB}" type="slidenum">
              <a:rPr lang="en-US" smtClean="0"/>
              <a:t>15</a:t>
            </a:fld>
            <a:endParaRPr lang="en-US" dirty="0"/>
          </a:p>
        </p:txBody>
      </p:sp>
    </p:spTree>
    <p:extLst>
      <p:ext uri="{BB962C8B-B14F-4D97-AF65-F5344CB8AC3E}">
        <p14:creationId xmlns:p14="http://schemas.microsoft.com/office/powerpoint/2010/main" val="106789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dirty="0"/>
              <a:t>CHANGE Urgent Pay provides the staffing agency the ability to pay talent quickly for urgent needs. Urgent Pay could be issued due to an error, oversight or necessity. For example, gas money advance, safety gear purchase advance, tool purchase, anything that cannot wait and helps the talent out of a bind -- also, helps them focus on the job at hand. </a:t>
            </a:r>
          </a:p>
          <a:p>
            <a:pPr marL="0" indent="0">
              <a:buFont typeface="+mj-lt"/>
              <a:buNone/>
            </a:pPr>
            <a:endParaRPr lang="en-US" b="0" dirty="0"/>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E07889C4-4C43-470B-A501-FC5820AE76AB}" type="slidenum">
              <a:rPr lang="en-US" smtClean="0"/>
              <a:t>16</a:t>
            </a:fld>
            <a:endParaRPr lang="en-US" dirty="0"/>
          </a:p>
        </p:txBody>
      </p:sp>
    </p:spTree>
    <p:extLst>
      <p:ext uri="{BB962C8B-B14F-4D97-AF65-F5344CB8AC3E}">
        <p14:creationId xmlns:p14="http://schemas.microsoft.com/office/powerpoint/2010/main" val="296805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look like in AviontéBOLD?</a:t>
            </a:r>
          </a:p>
          <a:p>
            <a:endParaRPr lang="en-US" dirty="0"/>
          </a:p>
          <a:p>
            <a:r>
              <a:rPr lang="en-US" dirty="0"/>
              <a:t>CHANGE Same Day Pay allows you to provide payment to your talent in minutes using the CHANGE card. If you don’t provide your talent with the CHANGE card, daily pay is generally processed  via standard ACH process or paper check.</a:t>
            </a:r>
          </a:p>
          <a:p>
            <a:endParaRPr lang="en-US" dirty="0"/>
          </a:p>
          <a:p>
            <a:r>
              <a:rPr lang="en-US" dirty="0"/>
              <a:t>So, let me walk you through a scenario to demonstrate Same Day pay. </a:t>
            </a:r>
          </a:p>
          <a:p>
            <a:endParaRPr lang="en-US" dirty="0"/>
          </a:p>
          <a:p>
            <a:r>
              <a:rPr lang="en-US" dirty="0"/>
              <a:t>In our scenario we have Bob, our talent whose staffing company provides Same Day Pay.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Bob enters his time as usual in AviontéBOLD. Bob needs same day pay. He submits his time for hours worked that day for manager approval. When his manager approves his time, payroll is ready for processing, tax and pay statements are generated and funds are available on his CHANGE card in a mater of minutes. He can then verify his pay information on his phone in Avionté 24/7 PAY. And he can access the funds via his CHANGE card.  </a:t>
            </a:r>
          </a:p>
        </p:txBody>
      </p:sp>
      <p:sp>
        <p:nvSpPr>
          <p:cNvPr id="4" name="Slide Number Placeholder 3"/>
          <p:cNvSpPr>
            <a:spLocks noGrp="1"/>
          </p:cNvSpPr>
          <p:nvPr>
            <p:ph type="sldNum" sz="quarter" idx="5"/>
          </p:nvPr>
        </p:nvSpPr>
        <p:spPr/>
        <p:txBody>
          <a:bodyPr/>
          <a:lstStyle/>
          <a:p>
            <a:fld id="{4C3357B7-A259-47A8-9D3E-FB8C05507DE1}" type="slidenum">
              <a:rPr lang="en-US" smtClean="0"/>
              <a:t>17</a:t>
            </a:fld>
            <a:endParaRPr lang="en-US" dirty="0"/>
          </a:p>
        </p:txBody>
      </p:sp>
    </p:spTree>
    <p:extLst>
      <p:ext uri="{BB962C8B-B14F-4D97-AF65-F5344CB8AC3E}">
        <p14:creationId xmlns:p14="http://schemas.microsoft.com/office/powerpoint/2010/main" val="397370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URGENT Pay allows you to provide one-off payments to talent in minutes using the CHANGE card. </a:t>
            </a:r>
          </a:p>
          <a:p>
            <a:endParaRPr lang="en-US" dirty="0"/>
          </a:p>
          <a:p>
            <a:r>
              <a:rPr lang="en-US" dirty="0"/>
              <a:t>So, let me walk you through another scenario to demonstrate urgent pay. </a:t>
            </a:r>
          </a:p>
          <a:p>
            <a:endParaRPr lang="en-US" dirty="0"/>
          </a:p>
          <a:p>
            <a:r>
              <a:rPr lang="en-US" dirty="0"/>
              <a:t>In our scenario we have Jane, our talent whose staffing company provides Urgent Pay. </a:t>
            </a:r>
          </a:p>
          <a:p>
            <a:endParaRPr lang="en-US" dirty="0"/>
          </a:p>
          <a:p>
            <a:r>
              <a:rPr lang="en-US" dirty="0"/>
              <a:t>Jane needs money for gas. She calls her recruiter to say she can’t make it to work that day.  Her recruiter needs Jane on the job that day, so he makes the decision to give her the funds she needs to make it to the jobsite.</a:t>
            </a:r>
          </a:p>
          <a:p>
            <a:endParaRPr lang="en-US" dirty="0"/>
          </a:p>
          <a:p>
            <a:r>
              <a:rPr lang="en-US" dirty="0"/>
              <a:t>It is important to note that only designated users can initiate Urgent pay. So, the designated user enters the information and completes payroll. They then select ‘Pay Load Card’ from the dropdown in payroll. Tax and pay statements are generated and funds are available on Jane’s CHANGE card in a mater of minutes. Jane can then use her CHANGE card to buy gas to get to work. She can also check her pay information on her phone in Avionté 24/7 PAY.</a:t>
            </a:r>
          </a:p>
          <a:p>
            <a:endParaRPr lang="en-US" dirty="0"/>
          </a:p>
        </p:txBody>
      </p:sp>
      <p:sp>
        <p:nvSpPr>
          <p:cNvPr id="4" name="Slide Number Placeholder 3"/>
          <p:cNvSpPr>
            <a:spLocks noGrp="1"/>
          </p:cNvSpPr>
          <p:nvPr>
            <p:ph type="sldNum" sz="quarter" idx="5"/>
          </p:nvPr>
        </p:nvSpPr>
        <p:spPr/>
        <p:txBody>
          <a:bodyPr/>
          <a:lstStyle/>
          <a:p>
            <a:fld id="{4C3357B7-A259-47A8-9D3E-FB8C05507DE1}" type="slidenum">
              <a:rPr lang="en-US" smtClean="0"/>
              <a:t>18</a:t>
            </a:fld>
            <a:endParaRPr lang="en-US" dirty="0"/>
          </a:p>
        </p:txBody>
      </p:sp>
    </p:spTree>
    <p:extLst>
      <p:ext uri="{BB962C8B-B14F-4D97-AF65-F5344CB8AC3E}">
        <p14:creationId xmlns:p14="http://schemas.microsoft.com/office/powerpoint/2010/main" val="3233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move on and look at the talent experience.</a:t>
            </a:r>
          </a:p>
        </p:txBody>
      </p:sp>
      <p:sp>
        <p:nvSpPr>
          <p:cNvPr id="4" name="Slide Number Placeholder 3"/>
          <p:cNvSpPr>
            <a:spLocks noGrp="1"/>
          </p:cNvSpPr>
          <p:nvPr>
            <p:ph type="sldNum" sz="quarter" idx="5"/>
          </p:nvPr>
        </p:nvSpPr>
        <p:spPr/>
        <p:txBody>
          <a:bodyPr/>
          <a:lstStyle/>
          <a:p>
            <a:fld id="{E07889C4-4C43-470B-A501-FC5820AE76AB}" type="slidenum">
              <a:rPr lang="en-US" smtClean="0"/>
              <a:t>19</a:t>
            </a:fld>
            <a:endParaRPr lang="en-US" dirty="0"/>
          </a:p>
        </p:txBody>
      </p:sp>
    </p:spTree>
    <p:extLst>
      <p:ext uri="{BB962C8B-B14F-4D97-AF65-F5344CB8AC3E}">
        <p14:creationId xmlns:p14="http://schemas.microsoft.com/office/powerpoint/2010/main" val="1610643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Brigid</a:t>
            </a:r>
          </a:p>
        </p:txBody>
      </p:sp>
      <p:sp>
        <p:nvSpPr>
          <p:cNvPr id="4" name="Slide Number Placeholder 3"/>
          <p:cNvSpPr>
            <a:spLocks noGrp="1"/>
          </p:cNvSpPr>
          <p:nvPr>
            <p:ph type="sldNum" sz="quarter" idx="5"/>
          </p:nvPr>
        </p:nvSpPr>
        <p:spPr/>
        <p:txBody>
          <a:bodyPr/>
          <a:lstStyle/>
          <a:p>
            <a:fld id="{E07889C4-4C43-470B-A501-FC5820AE76AB}" type="slidenum">
              <a:rPr lang="en-US" smtClean="0"/>
              <a:t>2</a:t>
            </a:fld>
            <a:endParaRPr lang="en-US" dirty="0"/>
          </a:p>
        </p:txBody>
      </p:sp>
    </p:spTree>
    <p:extLst>
      <p:ext uri="{BB962C8B-B14F-4D97-AF65-F5344CB8AC3E}">
        <p14:creationId xmlns:p14="http://schemas.microsoft.com/office/powerpoint/2010/main" val="90267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Arial" panose="020B0604020202020204" pitchFamily="34" charset="0"/>
              </a:rPr>
              <a:t>Your talent will be sent a SmartLink via text message to get started. </a:t>
            </a:r>
          </a:p>
          <a:p>
            <a:pPr algn="l" rtl="0" fontAlgn="base"/>
            <a:endParaRPr lang="en-US" sz="1800" b="0" i="0" u="none" strike="noStrike" dirty="0">
              <a:solidFill>
                <a:srgbClr val="000000"/>
              </a:solidFill>
              <a:effectLst/>
              <a:latin typeface="Arial" panose="020B0604020202020204" pitchFamily="34" charset="0"/>
            </a:endParaRPr>
          </a:p>
          <a:p>
            <a:pPr algn="l" rtl="0" fontAlgn="base"/>
            <a:r>
              <a:rPr lang="en-US" sz="1800" b="0" i="0" u="none" strike="noStrike" dirty="0">
                <a:solidFill>
                  <a:srgbClr val="000000"/>
                </a:solidFill>
                <a:effectLst/>
                <a:latin typeface="Arial" panose="020B0604020202020204" pitchFamily="34" charset="0"/>
              </a:rPr>
              <a:t>Usually, when you install an app they ask for your name, email, phone number, and more -- That’s a major point of drop off for talent. </a:t>
            </a:r>
          </a:p>
          <a:p>
            <a:pPr algn="l" rtl="0" fontAlgn="base"/>
            <a:endParaRPr lang="en-US" sz="1800" b="0" i="0" u="none" strike="noStrike" dirty="0">
              <a:solidFill>
                <a:srgbClr val="000000"/>
              </a:solidFill>
              <a:effectLst/>
              <a:latin typeface="Arial" panose="020B0604020202020204" pitchFamily="34" charset="0"/>
            </a:endParaRPr>
          </a:p>
          <a:p>
            <a:pPr algn="l" rtl="0" fontAlgn="base"/>
            <a:r>
              <a:rPr lang="en-US" sz="1800" b="0" i="0" u="none" strike="noStrike" dirty="0">
                <a:solidFill>
                  <a:srgbClr val="000000"/>
                </a:solidFill>
                <a:effectLst/>
                <a:latin typeface="Arial" panose="020B0604020202020204" pitchFamily="34" charset="0"/>
              </a:rPr>
              <a:t>We recognized this and developed the 24/7 SmartLink – the SmartLink lets talent download the app and sign in with a single tap on their mobile device. </a:t>
            </a:r>
          </a:p>
          <a:p>
            <a:pPr algn="l" rtl="0" fontAlgn="base"/>
            <a:endParaRPr lang="en-US" sz="1800" b="0" i="0" u="none" strike="noStrike" dirty="0">
              <a:solidFill>
                <a:srgbClr val="000000"/>
              </a:solidFill>
              <a:effectLst/>
              <a:latin typeface="Arial" panose="020B0604020202020204" pitchFamily="34" charset="0"/>
            </a:endParaRPr>
          </a:p>
          <a:p>
            <a:pPr algn="l" rtl="0" fontAlgn="base"/>
            <a:r>
              <a:rPr lang="en-US" sz="1800" b="0" i="0" u="none" strike="noStrike" dirty="0">
                <a:solidFill>
                  <a:srgbClr val="000000"/>
                </a:solidFill>
                <a:effectLst/>
                <a:latin typeface="Arial" panose="020B0604020202020204" pitchFamily="34" charset="0"/>
              </a:rPr>
              <a:t>Once the talent is logged in, the app will remember their credentials and keep them logged in. The talent just need to open the app to access their information.</a:t>
            </a:r>
            <a:r>
              <a:rPr lang="en-US" sz="1800" b="0" i="0" dirty="0">
                <a:solidFill>
                  <a:srgbClr val="444444"/>
                </a:solidFill>
                <a:effectLst/>
                <a:latin typeface="Arial" panose="020B0604020202020204" pitchFamily="34" charset="0"/>
              </a:rPr>
              <a:t>​</a:t>
            </a:r>
            <a:endParaRPr lang="en-US" sz="28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rial" panose="020B0604020202020204" pitchFamily="34" charset="0"/>
              </a:rPr>
              <a:t>​</a:t>
            </a:r>
            <a:endParaRPr lang="en-US" sz="2800" b="0" i="0" dirty="0">
              <a:solidFill>
                <a:srgbClr val="444444"/>
              </a:solidFill>
              <a:effectLst/>
              <a:latin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20</a:t>
            </a:fld>
            <a:endParaRPr lang="en-US" dirty="0"/>
          </a:p>
        </p:txBody>
      </p:sp>
    </p:spTree>
    <p:extLst>
      <p:ext uri="{BB962C8B-B14F-4D97-AF65-F5344CB8AC3E}">
        <p14:creationId xmlns:p14="http://schemas.microsoft.com/office/powerpoint/2010/main" val="226018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We have implemented an authentication process that keeps talent data private and secure.</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fontAlgn="base"/>
            <a:r>
              <a:rPr lang="en-US" sz="1800" b="0" i="0" u="none" strike="noStrike" dirty="0">
                <a:solidFill>
                  <a:srgbClr val="000000"/>
                </a:solidFill>
                <a:effectLst/>
                <a:latin typeface="Calibri"/>
                <a:cs typeface="Calibri"/>
              </a:rPr>
              <a:t>Your talent will be asked to verify their email address the first time they log-in.</a:t>
            </a:r>
            <a:r>
              <a:rPr lang="en-US" sz="1800" dirty="0">
                <a:solidFill>
                  <a:srgbClr val="000000"/>
                </a:solidFill>
                <a:latin typeface="Calibri"/>
                <a:cs typeface="Calibri"/>
              </a:rPr>
              <a:t> </a:t>
            </a:r>
            <a:r>
              <a:rPr lang="en-US" sz="1800" b="0" i="0" u="none" strike="noStrike" dirty="0">
                <a:solidFill>
                  <a:srgbClr val="000000"/>
                </a:solidFill>
                <a:effectLst/>
                <a:latin typeface="Calibri"/>
                <a:cs typeface="Calibri"/>
              </a:rPr>
              <a:t>The address must match the address on file in AviontéBOLD for talent to access the app. </a:t>
            </a: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​It’s like answering a security question.</a:t>
            </a:r>
            <a:endParaRPr lang="en-US" sz="28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21</a:t>
            </a:fld>
            <a:endParaRPr lang="en-US" dirty="0"/>
          </a:p>
        </p:txBody>
      </p:sp>
    </p:spTree>
    <p:extLst>
      <p:ext uri="{BB962C8B-B14F-4D97-AF65-F5344CB8AC3E}">
        <p14:creationId xmlns:p14="http://schemas.microsoft.com/office/powerpoint/2010/main" val="3280920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What about existing users? </a:t>
            </a:r>
            <a:endParaRPr lang="en-US" dirty="0"/>
          </a:p>
          <a:p>
            <a:endParaRPr lang="en-US" sz="1800" dirty="0"/>
          </a:p>
          <a:p>
            <a:r>
              <a:rPr lang="en-US" sz="1800" dirty="0"/>
              <a:t>For example, we have clients who have already implemented 24/7 Work and 24/7 Ready. </a:t>
            </a:r>
            <a:endParaRPr lang="en-US" dirty="0"/>
          </a:p>
          <a:p>
            <a:endParaRPr lang="en-US" sz="1800" dirty="0"/>
          </a:p>
          <a:p>
            <a:r>
              <a:rPr lang="en-US" sz="1800" dirty="0"/>
              <a:t>Users that already have Avionté 24/7 downloaded, and their information verified can open the app to access pay information. </a:t>
            </a:r>
          </a:p>
          <a:p>
            <a:endParaRPr lang="en-US" sz="1800" dirty="0">
              <a:cs typeface="Calibri"/>
            </a:endParaRPr>
          </a:p>
          <a:p>
            <a:r>
              <a:rPr lang="en-US" sz="1800" dirty="0">
                <a:cs typeface="Calibri"/>
              </a:rPr>
              <a:t>This is a nice illustration of why it is so valuable to consolidate all your talent experiences in one place in a single application. </a:t>
            </a:r>
          </a:p>
          <a:p>
            <a:endParaRPr lang="en-US" sz="1800" dirty="0">
              <a:cs typeface="Calibri"/>
            </a:endParaRPr>
          </a:p>
          <a:p>
            <a:r>
              <a:rPr lang="en-US" sz="1800" dirty="0">
                <a:cs typeface="Calibri"/>
              </a:rPr>
              <a:t>Once the talent downloads the app, future modules become automatically available as you decide to turn them on. </a:t>
            </a:r>
          </a:p>
          <a:p>
            <a:endParaRPr lang="en-US" sz="1800" dirty="0">
              <a:cs typeface="Calibri"/>
            </a:endParaRPr>
          </a:p>
          <a:p>
            <a:r>
              <a:rPr lang="en-US" sz="1800" dirty="0">
                <a:cs typeface="Calibri"/>
              </a:rPr>
              <a:t>The bottom-line is that 24/7 Pay is a great introductory module for rolling out your mobile strategy because the vast majority of your people can benefit immediately from this technology.</a:t>
            </a:r>
          </a:p>
        </p:txBody>
      </p:sp>
      <p:sp>
        <p:nvSpPr>
          <p:cNvPr id="4" name="Slide Number Placeholder 3"/>
          <p:cNvSpPr>
            <a:spLocks noGrp="1"/>
          </p:cNvSpPr>
          <p:nvPr>
            <p:ph type="sldNum" sz="quarter" idx="5"/>
          </p:nvPr>
        </p:nvSpPr>
        <p:spPr/>
        <p:txBody>
          <a:bodyPr/>
          <a:lstStyle/>
          <a:p>
            <a:fld id="{4C3357B7-A259-47A8-9D3E-FB8C05507DE1}" type="slidenum">
              <a:rPr lang="en-US" smtClean="0"/>
              <a:t>22</a:t>
            </a:fld>
            <a:endParaRPr lang="en-US" dirty="0"/>
          </a:p>
        </p:txBody>
      </p:sp>
    </p:spTree>
    <p:extLst>
      <p:ext uri="{BB962C8B-B14F-4D97-AF65-F5344CB8AC3E}">
        <p14:creationId xmlns:p14="http://schemas.microsoft.com/office/powerpoint/2010/main" val="2053411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t>Users can just tap on ‘Pay’ to access their information.</a:t>
            </a:r>
          </a:p>
          <a:p>
            <a:pPr marL="0" indent="0">
              <a:buNone/>
            </a:pPr>
            <a:endParaRPr lang="en-US" sz="1800" dirty="0"/>
          </a:p>
          <a:p>
            <a:pPr marL="0" indent="0">
              <a:buNone/>
            </a:pPr>
            <a:endParaRPr lang="en-US" sz="1800" dirty="0"/>
          </a:p>
        </p:txBody>
      </p:sp>
      <p:sp>
        <p:nvSpPr>
          <p:cNvPr id="4" name="Slide Number Placeholder 3"/>
          <p:cNvSpPr>
            <a:spLocks noGrp="1"/>
          </p:cNvSpPr>
          <p:nvPr>
            <p:ph type="sldNum" sz="quarter" idx="5"/>
          </p:nvPr>
        </p:nvSpPr>
        <p:spPr/>
        <p:txBody>
          <a:bodyPr/>
          <a:lstStyle/>
          <a:p>
            <a:fld id="{4C3357B7-A259-47A8-9D3E-FB8C05507DE1}" type="slidenum">
              <a:rPr lang="en-US" smtClean="0"/>
              <a:t>23</a:t>
            </a:fld>
            <a:endParaRPr lang="en-US" dirty="0"/>
          </a:p>
        </p:txBody>
      </p:sp>
    </p:spTree>
    <p:extLst>
      <p:ext uri="{BB962C8B-B14F-4D97-AF65-F5344CB8AC3E}">
        <p14:creationId xmlns:p14="http://schemas.microsoft.com/office/powerpoint/2010/main" val="767481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They can see a snapshot of their pay history and select a specific paycheck date to get more </a:t>
            </a:r>
            <a:r>
              <a:rPr lang="en-US" sz="1800" dirty="0">
                <a:latin typeface="Calibri"/>
                <a:ea typeface="Calibri" panose="020F0502020204030204" pitchFamily="34" charset="0"/>
                <a:cs typeface="Calibri"/>
              </a:rPr>
              <a:t>details.</a:t>
            </a: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24</a:t>
            </a:fld>
            <a:endParaRPr lang="en-US" dirty="0"/>
          </a:p>
        </p:txBody>
      </p:sp>
    </p:spTree>
    <p:extLst>
      <p:ext uri="{BB962C8B-B14F-4D97-AF65-F5344CB8AC3E}">
        <p14:creationId xmlns:p14="http://schemas.microsoft.com/office/powerpoint/2010/main" val="4172877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They can access a detailed view of their pay information anytime, anywhere, from their mobile devi</a:t>
            </a:r>
            <a:r>
              <a:rPr lang="en-US" sz="1800" dirty="0">
                <a:solidFill>
                  <a:srgbClr val="000000"/>
                </a:solidFill>
                <a:latin typeface="Calibri" panose="020F0502020204030204" pitchFamily="34" charset="0"/>
              </a:rPr>
              <a:t>ce. This incudes access to Gross Pay, Take Home Pay, Statutory Taxes and Deductions including garnishments. ​</a:t>
            </a:r>
          </a:p>
          <a:p>
            <a:pPr algn="l" rtl="0" fontAlgn="base"/>
            <a:r>
              <a:rPr lang="en-US" sz="1800" dirty="0">
                <a:solidFill>
                  <a:srgbClr val="000000"/>
                </a:solidFill>
                <a:latin typeface="Calibri" panose="020F0502020204030204" pitchFamily="34" charset="0"/>
              </a:rPr>
              <a:t>​​</a:t>
            </a:r>
          </a:p>
          <a:p>
            <a:pPr algn="l" rtl="0" fontAlgn="base"/>
            <a:r>
              <a:rPr lang="en-US" sz="1800" b="0" i="0" u="none" strike="noStrike" dirty="0">
                <a:solidFill>
                  <a:srgbClr val="000000"/>
                </a:solidFill>
                <a:effectLst/>
                <a:latin typeface="Calibri" panose="020F0502020204030204" pitchFamily="34" charset="0"/>
              </a:rPr>
              <a:t>If your talent needs access to ‘Pay Statements’, they can easily tap on ‘Pay Statement” at the bottom of the screen. </a:t>
            </a:r>
            <a:endParaRPr lang="en-US" sz="2800" b="0" i="0" dirty="0">
              <a:solidFill>
                <a:srgbClr val="444444"/>
              </a:solidFill>
              <a:effectLst/>
              <a:latin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25</a:t>
            </a:fld>
            <a:endParaRPr lang="en-US" dirty="0"/>
          </a:p>
        </p:txBody>
      </p:sp>
    </p:spTree>
    <p:extLst>
      <p:ext uri="{BB962C8B-B14F-4D97-AF65-F5344CB8AC3E}">
        <p14:creationId xmlns:p14="http://schemas.microsoft.com/office/powerpoint/2010/main" val="94862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474D67"/>
                </a:solidFill>
                <a:effectLst/>
                <a:latin typeface="Nunito Sans" panose="00000500000000000000" pitchFamily="2" charset="0"/>
              </a:rPr>
              <a:t>And your talent will have access to the PDF copy of the Pay Statement that is already available to you via Talent portal. </a:t>
            </a:r>
          </a:p>
          <a:p>
            <a:pPr algn="l" rtl="0" fontAlgn="base"/>
            <a:endParaRPr lang="en-US" sz="1800" b="0" i="0" u="none" strike="noStrike" dirty="0">
              <a:solidFill>
                <a:srgbClr val="474D67"/>
              </a:solidFill>
              <a:effectLst/>
              <a:latin typeface="Nunito Sans" panose="00000500000000000000" pitchFamily="2" charset="0"/>
            </a:endParaRPr>
          </a:p>
          <a:p>
            <a:pPr algn="l" rtl="0" fontAlgn="base"/>
            <a:r>
              <a:rPr lang="en-US" sz="1800" b="0" i="0" u="none" strike="noStrike" dirty="0">
                <a:solidFill>
                  <a:srgbClr val="474D67"/>
                </a:solidFill>
                <a:effectLst/>
                <a:latin typeface="Nunito Sans" panose="00000500000000000000" pitchFamily="2" charset="0"/>
              </a:rPr>
              <a:t>This is available to your talent working in the US, and Canada</a:t>
            </a:r>
            <a:r>
              <a:rPr lang="en-US" sz="1800" b="0" i="0" dirty="0">
                <a:solidFill>
                  <a:srgbClr val="444444"/>
                </a:solidFill>
                <a:effectLst/>
                <a:latin typeface="Nunito Sans" panose="00000500000000000000" pitchFamily="2" charset="0"/>
              </a:rPr>
              <a:t>​</a:t>
            </a:r>
            <a:endParaRPr lang="en-US" sz="28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Nunito Sans" panose="00000500000000000000" pitchFamily="2" charset="0"/>
              </a:rPr>
              <a:t>​</a:t>
            </a:r>
            <a:endParaRPr lang="en-US" sz="2800" b="0" i="0" dirty="0">
              <a:solidFill>
                <a:srgbClr val="444444"/>
              </a:solidFill>
              <a:effectLst/>
              <a:latin typeface="Calibri" panose="020F0502020204030204" pitchFamily="34" charset="0"/>
            </a:endParaRPr>
          </a:p>
          <a:p>
            <a:pPr fontAlgn="base"/>
            <a:r>
              <a:rPr lang="en-US" sz="1800" dirty="0">
                <a:solidFill>
                  <a:srgbClr val="474D67"/>
                </a:solidFill>
                <a:latin typeface="Nunito Sans"/>
              </a:rPr>
              <a:t>Your talent </a:t>
            </a:r>
            <a:r>
              <a:rPr lang="en-US" sz="1800" b="0" i="0" u="none" strike="noStrike" dirty="0">
                <a:solidFill>
                  <a:srgbClr val="474D67"/>
                </a:solidFill>
                <a:effectLst/>
                <a:latin typeface="Nunito Sans"/>
              </a:rPr>
              <a:t>can download the PDF to their device, or they can take a screenshot. </a:t>
            </a:r>
            <a:r>
              <a:rPr lang="en-US" sz="1800" b="0" i="0" dirty="0">
                <a:solidFill>
                  <a:srgbClr val="444444"/>
                </a:solidFill>
                <a:effectLst/>
                <a:latin typeface="Nunito Sans"/>
              </a:rPr>
              <a:t>​</a:t>
            </a:r>
            <a:endParaRPr lang="en-US" sz="2800" b="0" i="0" dirty="0">
              <a:solidFill>
                <a:srgbClr val="444444"/>
              </a:solidFill>
              <a:effectLst/>
              <a:latin typeface="Nunito Sans"/>
            </a:endParaRPr>
          </a:p>
          <a:p>
            <a:pPr algn="l" rtl="0" fontAlgn="base"/>
            <a:endParaRPr lang="en-US"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26</a:t>
            </a:fld>
            <a:endParaRPr lang="en-US" dirty="0"/>
          </a:p>
        </p:txBody>
      </p:sp>
    </p:spTree>
    <p:extLst>
      <p:ext uri="{BB962C8B-B14F-4D97-AF65-F5344CB8AC3E}">
        <p14:creationId xmlns:p14="http://schemas.microsoft.com/office/powerpoint/2010/main" val="2783592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You can also view tax statements as PDFs.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 quick glance you can verify the data on your W-2 – for accuracy and easy access at year-end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27</a:t>
            </a:fld>
            <a:endParaRPr lang="en-US" dirty="0"/>
          </a:p>
        </p:txBody>
      </p:sp>
    </p:spTree>
    <p:extLst>
      <p:ext uri="{BB962C8B-B14F-4D97-AF65-F5344CB8AC3E}">
        <p14:creationId xmlns:p14="http://schemas.microsoft.com/office/powerpoint/2010/main" val="1866357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addition to your W-2 employees, your contractors can view their 1099 from their mobile app.</a:t>
            </a:r>
          </a:p>
        </p:txBody>
      </p:sp>
      <p:sp>
        <p:nvSpPr>
          <p:cNvPr id="4" name="Slide Number Placeholder 3"/>
          <p:cNvSpPr>
            <a:spLocks noGrp="1"/>
          </p:cNvSpPr>
          <p:nvPr>
            <p:ph type="sldNum" sz="quarter" idx="5"/>
          </p:nvPr>
        </p:nvSpPr>
        <p:spPr/>
        <p:txBody>
          <a:bodyPr/>
          <a:lstStyle/>
          <a:p>
            <a:fld id="{4C3357B7-A259-47A8-9D3E-FB8C05507DE1}" type="slidenum">
              <a:rPr lang="en-US" smtClean="0"/>
              <a:t>28</a:t>
            </a:fld>
            <a:endParaRPr lang="en-US" dirty="0"/>
          </a:p>
        </p:txBody>
      </p:sp>
    </p:spTree>
    <p:extLst>
      <p:ext uri="{BB962C8B-B14F-4D97-AF65-F5344CB8AC3E}">
        <p14:creationId xmlns:p14="http://schemas.microsoft.com/office/powerpoint/2010/main" val="110074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​To round out year end tax statements we’ve provided 1095-C which is used to help determine your </a:t>
            </a:r>
            <a:r>
              <a:rPr lang="en-US" sz="1800" dirty="0">
                <a:latin typeface="Calibri"/>
                <a:ea typeface="Calibri" panose="020F0502020204030204" pitchFamily="34" charset="0"/>
                <a:cs typeface="Calibri"/>
              </a:rPr>
              <a:t>talent's eligibility </a:t>
            </a:r>
            <a:r>
              <a:rPr lang="en-US" sz="1800" dirty="0">
                <a:effectLst/>
                <a:latin typeface="Calibri"/>
                <a:ea typeface="Calibri" panose="020F0502020204030204" pitchFamily="34" charset="0"/>
                <a:cs typeface="Calibri"/>
              </a:rPr>
              <a:t>for the premium tax credit under the Affordable Care Act.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4C3357B7-A259-47A8-9D3E-FB8C05507DE1}" type="slidenum">
              <a:rPr lang="en-US" smtClean="0"/>
              <a:t>29</a:t>
            </a:fld>
            <a:endParaRPr lang="en-US" dirty="0"/>
          </a:p>
        </p:txBody>
      </p:sp>
    </p:spTree>
    <p:extLst>
      <p:ext uri="{BB962C8B-B14F-4D97-AF65-F5344CB8AC3E}">
        <p14:creationId xmlns:p14="http://schemas.microsoft.com/office/powerpoint/2010/main" val="426181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Brigid to pass over to Rish for comments – stop sharing the presentation screen so focus is in Rish.</a:t>
            </a:r>
          </a:p>
          <a:p>
            <a:endParaRPr lang="en-US" dirty="0"/>
          </a:p>
          <a:p>
            <a:r>
              <a:rPr lang="en-US" dirty="0"/>
              <a:t>Rish to pass to Sushma.</a:t>
            </a:r>
          </a:p>
        </p:txBody>
      </p:sp>
      <p:sp>
        <p:nvSpPr>
          <p:cNvPr id="4" name="Slide Number Placeholder 3"/>
          <p:cNvSpPr>
            <a:spLocks noGrp="1"/>
          </p:cNvSpPr>
          <p:nvPr>
            <p:ph type="sldNum" sz="quarter" idx="5"/>
          </p:nvPr>
        </p:nvSpPr>
        <p:spPr/>
        <p:txBody>
          <a:bodyPr/>
          <a:lstStyle/>
          <a:p>
            <a:fld id="{E07889C4-4C43-470B-A501-FC5820AE76AB}" type="slidenum">
              <a:rPr lang="en-US" smtClean="0"/>
              <a:t>3</a:t>
            </a:fld>
            <a:endParaRPr lang="en-US" dirty="0"/>
          </a:p>
        </p:txBody>
      </p:sp>
    </p:spTree>
    <p:extLst>
      <p:ext uri="{BB962C8B-B14F-4D97-AF65-F5344CB8AC3E}">
        <p14:creationId xmlns:p14="http://schemas.microsoft.com/office/powerpoint/2010/main" val="1986063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We didn’t leave Canada out. In addition to the PDF copy of the Pay Statement, your </a:t>
            </a:r>
            <a:r>
              <a:rPr lang="en-US" sz="1800" dirty="0">
                <a:latin typeface="Calibri"/>
                <a:ea typeface="Calibri" panose="020F0502020204030204" pitchFamily="34" charset="0"/>
                <a:cs typeface="Calibri"/>
              </a:rPr>
              <a:t>Canadian workers will</a:t>
            </a:r>
            <a:r>
              <a:rPr lang="en-US" sz="1800" dirty="0">
                <a:effectLst/>
                <a:latin typeface="Calibri"/>
                <a:ea typeface="Calibri" panose="020F0502020204030204" pitchFamily="34" charset="0"/>
                <a:cs typeface="Calibri"/>
              </a:rPr>
              <a:t> have access to the PDF copies of ​ </a:t>
            </a:r>
            <a:r>
              <a:rPr lang="en-US" sz="1800" dirty="0">
                <a:latin typeface="Calibri"/>
                <a:ea typeface="Calibri" panose="020F0502020204030204" pitchFamily="34" charset="0"/>
                <a:cs typeface="Calibri"/>
              </a:rPr>
              <a:t>their</a:t>
            </a:r>
            <a:r>
              <a:rPr lang="en-US" sz="1800" dirty="0">
                <a:effectLst/>
                <a:latin typeface="Calibri"/>
                <a:ea typeface="Calibri" panose="020F0502020204030204" pitchFamily="34" charset="0"/>
                <a:cs typeface="Calibri"/>
              </a:rPr>
              <a:t> T4</a:t>
            </a:r>
          </a:p>
        </p:txBody>
      </p:sp>
      <p:sp>
        <p:nvSpPr>
          <p:cNvPr id="4" name="Slide Number Placeholder 3"/>
          <p:cNvSpPr>
            <a:spLocks noGrp="1"/>
          </p:cNvSpPr>
          <p:nvPr>
            <p:ph type="sldNum" sz="quarter" idx="5"/>
          </p:nvPr>
        </p:nvSpPr>
        <p:spPr/>
        <p:txBody>
          <a:bodyPr/>
          <a:lstStyle/>
          <a:p>
            <a:fld id="{4C3357B7-A259-47A8-9D3E-FB8C05507DE1}" type="slidenum">
              <a:rPr lang="en-US" smtClean="0"/>
              <a:t>30</a:t>
            </a:fld>
            <a:endParaRPr lang="en-US" dirty="0"/>
          </a:p>
        </p:txBody>
      </p:sp>
    </p:spTree>
    <p:extLst>
      <p:ext uri="{BB962C8B-B14F-4D97-AF65-F5344CB8AC3E}">
        <p14:creationId xmlns:p14="http://schemas.microsoft.com/office/powerpoint/2010/main" val="3263879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And </a:t>
            </a:r>
            <a:r>
              <a:rPr lang="en-US" dirty="0"/>
              <a:t>Canadian contractors will have access to the PDF copies of  their </a:t>
            </a:r>
            <a:r>
              <a:rPr lang="en-US" sz="1800" dirty="0">
                <a:effectLst/>
                <a:latin typeface="Calibri"/>
                <a:ea typeface="Calibri" panose="020F0502020204030204" pitchFamily="34" charset="0"/>
                <a:cs typeface="Calibri"/>
              </a:rPr>
              <a:t>T4 A.</a:t>
            </a:r>
            <a:r>
              <a:rPr lang="en-US" sz="1800" dirty="0">
                <a:latin typeface="Calibri"/>
                <a:ea typeface="Calibri" panose="020F0502020204030204" pitchFamily="34" charset="0"/>
                <a:cs typeface="Calibri"/>
              </a:rPr>
              <a:t> </a:t>
            </a:r>
            <a:endParaRPr lang="en-US" dirty="0">
              <a:latin typeface="Calibri"/>
              <a:ea typeface="Calibri" panose="020F0502020204030204" pitchFamily="34" charset="0"/>
              <a:cs typeface="Calibri"/>
            </a:endParaRPr>
          </a:p>
          <a:p>
            <a:pPr>
              <a:lnSpc>
                <a:spcPct val="107000"/>
              </a:lnSpc>
              <a:spcAft>
                <a:spcPts val="800"/>
              </a:spcAft>
            </a:pPr>
            <a:endParaRPr lang="en-US" sz="1800" dirty="0">
              <a:latin typeface="Calibri"/>
              <a:cs typeface="Calibri"/>
            </a:endParaRPr>
          </a:p>
          <a:p>
            <a:pPr>
              <a:lnSpc>
                <a:spcPct val="107000"/>
              </a:lnSpc>
              <a:spcAft>
                <a:spcPts val="800"/>
              </a:spcAft>
            </a:pPr>
            <a:r>
              <a:rPr lang="en-US" sz="1800" dirty="0">
                <a:latin typeface="Calibri"/>
                <a:cs typeface="Calibri"/>
              </a:rPr>
              <a:t>And with that I will turn it over to Brigid for next steps. </a:t>
            </a:r>
          </a:p>
        </p:txBody>
      </p:sp>
      <p:sp>
        <p:nvSpPr>
          <p:cNvPr id="4" name="Slide Number Placeholder 3"/>
          <p:cNvSpPr>
            <a:spLocks noGrp="1"/>
          </p:cNvSpPr>
          <p:nvPr>
            <p:ph type="sldNum" sz="quarter" idx="5"/>
          </p:nvPr>
        </p:nvSpPr>
        <p:spPr/>
        <p:txBody>
          <a:bodyPr/>
          <a:lstStyle/>
          <a:p>
            <a:fld id="{4C3357B7-A259-47A8-9D3E-FB8C05507DE1}" type="slidenum">
              <a:rPr lang="en-US" smtClean="0"/>
              <a:t>31</a:t>
            </a:fld>
            <a:endParaRPr lang="en-US" dirty="0"/>
          </a:p>
        </p:txBody>
      </p:sp>
    </p:spTree>
    <p:extLst>
      <p:ext uri="{BB962C8B-B14F-4D97-AF65-F5344CB8AC3E}">
        <p14:creationId xmlns:p14="http://schemas.microsoft.com/office/powerpoint/2010/main" val="637987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Sushma to pass to Brigid</a:t>
            </a:r>
          </a:p>
        </p:txBody>
      </p:sp>
      <p:sp>
        <p:nvSpPr>
          <p:cNvPr id="4" name="Slide Number Placeholder 3"/>
          <p:cNvSpPr>
            <a:spLocks noGrp="1"/>
          </p:cNvSpPr>
          <p:nvPr>
            <p:ph type="sldNum" sz="quarter" idx="5"/>
          </p:nvPr>
        </p:nvSpPr>
        <p:spPr/>
        <p:txBody>
          <a:bodyPr/>
          <a:lstStyle/>
          <a:p>
            <a:fld id="{E07889C4-4C43-470B-A501-FC5820AE76AB}" type="slidenum">
              <a:rPr lang="en-US" smtClean="0"/>
              <a:t>32</a:t>
            </a:fld>
            <a:endParaRPr lang="en-US" dirty="0"/>
          </a:p>
        </p:txBody>
      </p:sp>
    </p:spTree>
    <p:extLst>
      <p:ext uri="{BB962C8B-B14F-4D97-AF65-F5344CB8AC3E}">
        <p14:creationId xmlns:p14="http://schemas.microsoft.com/office/powerpoint/2010/main" val="822479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889C4-4C43-470B-A501-FC5820AE76AB}" type="slidenum">
              <a:rPr lang="en-US" smtClean="0"/>
              <a:t>33</a:t>
            </a:fld>
            <a:endParaRPr lang="en-US" dirty="0"/>
          </a:p>
        </p:txBody>
      </p:sp>
    </p:spTree>
    <p:extLst>
      <p:ext uri="{BB962C8B-B14F-4D97-AF65-F5344CB8AC3E}">
        <p14:creationId xmlns:p14="http://schemas.microsoft.com/office/powerpoint/2010/main" val="372524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889C4-4C43-470B-A501-FC5820AE76AB}" type="slidenum">
              <a:rPr lang="en-US" smtClean="0"/>
              <a:t>34</a:t>
            </a:fld>
            <a:endParaRPr lang="en-US" dirty="0"/>
          </a:p>
        </p:txBody>
      </p:sp>
    </p:spTree>
    <p:extLst>
      <p:ext uri="{BB962C8B-B14F-4D97-AF65-F5344CB8AC3E}">
        <p14:creationId xmlns:p14="http://schemas.microsoft.com/office/powerpoint/2010/main" val="3088934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889C4-4C43-470B-A501-FC5820AE76AB}" type="slidenum">
              <a:rPr lang="en-US" smtClean="0"/>
              <a:t>35</a:t>
            </a:fld>
            <a:endParaRPr lang="en-US" dirty="0"/>
          </a:p>
        </p:txBody>
      </p:sp>
    </p:spTree>
    <p:extLst>
      <p:ext uri="{BB962C8B-B14F-4D97-AF65-F5344CB8AC3E}">
        <p14:creationId xmlns:p14="http://schemas.microsoft.com/office/powerpoint/2010/main" val="2539399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See if we have a pic of someone holding the CHANGE card.</a:t>
            </a:r>
          </a:p>
        </p:txBody>
      </p:sp>
      <p:sp>
        <p:nvSpPr>
          <p:cNvPr id="4" name="Slide Number Placeholder 3"/>
          <p:cNvSpPr>
            <a:spLocks noGrp="1"/>
          </p:cNvSpPr>
          <p:nvPr>
            <p:ph type="sldNum" sz="quarter" idx="5"/>
          </p:nvPr>
        </p:nvSpPr>
        <p:spPr/>
        <p:txBody>
          <a:bodyPr/>
          <a:lstStyle/>
          <a:p>
            <a:fld id="{E07889C4-4C43-470B-A501-FC5820AE76AB}" type="slidenum">
              <a:rPr lang="en-US" smtClean="0"/>
              <a:t>39</a:t>
            </a:fld>
            <a:endParaRPr lang="en-US" dirty="0"/>
          </a:p>
        </p:txBody>
      </p:sp>
    </p:spTree>
    <p:extLst>
      <p:ext uri="{BB962C8B-B14F-4D97-AF65-F5344CB8AC3E}">
        <p14:creationId xmlns:p14="http://schemas.microsoft.com/office/powerpoint/2010/main" val="4287391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3357B7-A259-47A8-9D3E-FB8C05507DE1}" type="slidenum">
              <a:rPr lang="en-US" smtClean="0"/>
              <a:t>41</a:t>
            </a:fld>
            <a:endParaRPr lang="en-US" dirty="0"/>
          </a:p>
        </p:txBody>
      </p:sp>
    </p:spTree>
    <p:extLst>
      <p:ext uri="{BB962C8B-B14F-4D97-AF65-F5344CB8AC3E}">
        <p14:creationId xmlns:p14="http://schemas.microsoft.com/office/powerpoint/2010/main" val="888187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TALK TRACK</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We empower clients to deliver transparent access to payday information so talent an track financial wellness. </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KATHY’S NOTES --</a:t>
            </a:r>
          </a:p>
          <a:p>
            <a:pPr>
              <a:lnSpc>
                <a:spcPct val="150000"/>
              </a:lnSpc>
            </a:pPr>
            <a:r>
              <a:rPr lang="en-US" sz="1200" dirty="0">
                <a:solidFill>
                  <a:schemeClr val="accent3"/>
                </a:solidFill>
                <a:ea typeface="Open Sans" panose="020B0606030504020204" pitchFamily="34" charset="0"/>
                <a:cs typeface="Poppins" panose="00000500000000000000" pitchFamily="2" charset="0"/>
              </a:rPr>
              <a:t>Potentially use CHANGE trademark same day and urgent pay in the disbursements.</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Must have the pre-funding account disbursement platform in order for this work.</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NOTE: Average cost for an employer to issue a check is between $4 and $7 per check. For someone to cash a check is roughly $9. There’s NO COST to employer or employee if you use SDP or UP to CHANGE card. $1 charge to the employer if you use an endpoint other than CHANGE. – DO WE HAVE A SOURCE?</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Check with Chris to make sure we’re comfortable using the disbursements section. We can tecnically do it in raipd!</a:t>
            </a:r>
          </a:p>
          <a:p>
            <a:pPr>
              <a:lnSpc>
                <a:spcPct val="150000"/>
              </a:lnSpc>
            </a:pPr>
            <a:r>
              <a:rPr lang="en-US" sz="1200" dirty="0">
                <a:solidFill>
                  <a:schemeClr val="accent3"/>
                </a:solidFill>
                <a:ea typeface="Open Sans" panose="020B0606030504020204" pitchFamily="34" charset="0"/>
                <a:cs typeface="Poppins" panose="00000500000000000000" pitchFamily="2" charset="0"/>
              </a:rPr>
              <a:t>ACH is once or twice a day. It’s not on your card immediately.</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The only thing we’re doing from a co-branded card – FO is giving you the ability to do daily.</a:t>
            </a:r>
          </a:p>
          <a:p>
            <a:pPr>
              <a:lnSpc>
                <a:spcPct val="150000"/>
              </a:lnSpc>
            </a:pPr>
            <a:endParaRPr lang="en-US" sz="1200" dirty="0">
              <a:solidFill>
                <a:schemeClr val="accent3"/>
              </a:solidFill>
              <a:ea typeface="Open Sans" panose="020B0606030504020204" pitchFamily="34" charset="0"/>
              <a:cs typeface="Poppins" panose="00000500000000000000" pitchFamily="2" charset="0"/>
            </a:endParaRPr>
          </a:p>
          <a:p>
            <a:pPr>
              <a:lnSpc>
                <a:spcPct val="150000"/>
              </a:lnSpc>
            </a:pPr>
            <a:r>
              <a:rPr lang="en-US" sz="1200" dirty="0">
                <a:solidFill>
                  <a:schemeClr val="accent3"/>
                </a:solidFill>
                <a:ea typeface="Open Sans" panose="020B0606030504020204" pitchFamily="34" charset="0"/>
                <a:cs typeface="Poppins" panose="00000500000000000000" pitchFamily="2" charset="0"/>
              </a:rPr>
              <a:t>The deposit is made to your CHANGE card in conjunction with your ACH deposits.</a:t>
            </a:r>
          </a:p>
        </p:txBody>
      </p:sp>
      <p:sp>
        <p:nvSpPr>
          <p:cNvPr id="4" name="Slide Number Placeholder 3"/>
          <p:cNvSpPr>
            <a:spLocks noGrp="1"/>
          </p:cNvSpPr>
          <p:nvPr>
            <p:ph type="sldNum" sz="quarter" idx="5"/>
          </p:nvPr>
        </p:nvSpPr>
        <p:spPr/>
        <p:txBody>
          <a:bodyPr/>
          <a:lstStyle/>
          <a:p>
            <a:fld id="{E07889C4-4C43-470B-A501-FC5820AE76AB}" type="slidenum">
              <a:rPr lang="en-US" smtClean="0"/>
              <a:t>42</a:t>
            </a:fld>
            <a:endParaRPr lang="en-US" dirty="0"/>
          </a:p>
        </p:txBody>
      </p:sp>
    </p:spTree>
    <p:extLst>
      <p:ext uri="{BB962C8B-B14F-4D97-AF65-F5344CB8AC3E}">
        <p14:creationId xmlns:p14="http://schemas.microsoft.com/office/powerpoint/2010/main" val="9174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it…</a:t>
            </a:r>
          </a:p>
          <a:p>
            <a:endParaRPr lang="en-US" dirty="0"/>
          </a:p>
          <a:p>
            <a:pPr marL="171450" indent="-171450">
              <a:buFont typeface="Arial" panose="020B0604020202020204" pitchFamily="34" charset="0"/>
              <a:buChar char="•"/>
            </a:pPr>
            <a:r>
              <a:rPr lang="en-US" dirty="0"/>
              <a:t>Why is a client/ admin depend. Process a hurdle?</a:t>
            </a:r>
          </a:p>
          <a:p>
            <a:pPr marL="628650" lvl="1" indent="-171450">
              <a:buFont typeface="Arial" panose="020B0604020202020204" pitchFamily="34" charset="0"/>
              <a:buChar char="•"/>
            </a:pPr>
            <a:r>
              <a:rPr lang="en-US" dirty="0"/>
              <a:t>Recruiters and others are fielding calls to deal with pay and other information eats away at time that could be spend doing value-add activity</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If you want your workforce to be realiable – you need to show them that you’re reliable yourself.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Having accurate pay can build trust. Not having a transparent process can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Simple streamlined admin process that everyone appreciates</a:t>
            </a:r>
          </a:p>
          <a:p>
            <a:pPr marL="171450" lvl="0" indent="-171450">
              <a:buFont typeface="Arial" panose="020B0604020202020204" pitchFamily="34" charset="0"/>
              <a:buChar char="•"/>
            </a:pPr>
            <a:r>
              <a:rPr lang="en-US" dirty="0"/>
              <a:t>Why would talent be loyal to a company that they can’t trust?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There’s a lot of anxiety around pay. Lack of transp. Can cause mistrust, frustration, confusion, etc.</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Why is the pay process so important? Shouldn’t this be obvious? It obviously isn’t because we haven’t cracked the code.</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Trying to build social reciprocity, trust, sense of fairness.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Humans are comfortable with the concept of equity as long as they view the group to be their peers</a:t>
            </a:r>
          </a:p>
          <a:p>
            <a:pPr marL="171450" lvl="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C3357B7-A259-47A8-9D3E-FB8C05507DE1}" type="slidenum">
              <a:rPr lang="en-US" smtClean="0"/>
              <a:t>43</a:t>
            </a:fld>
            <a:endParaRPr lang="en-US" dirty="0"/>
          </a:p>
        </p:txBody>
      </p:sp>
    </p:spTree>
    <p:extLst>
      <p:ext uri="{BB962C8B-B14F-4D97-AF65-F5344CB8AC3E}">
        <p14:creationId xmlns:p14="http://schemas.microsoft.com/office/powerpoint/2010/main" val="55021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rPr>
              <a:t>As Rishabh mentioned in his opening comments digitization of the entire talent experience is perhaps the single most important technological trend in staffing. What people sometimes gloss over is that consolidation of all the technology into  a single mobile platform with one consistent experience is critical for success.</a:t>
            </a:r>
          </a:p>
          <a:p>
            <a:pPr marL="0" marR="0">
              <a:lnSpc>
                <a:spcPct val="107000"/>
              </a:lnSpc>
              <a:spcBef>
                <a:spcPts val="0"/>
              </a:spcBef>
              <a:spcAft>
                <a:spcPts val="800"/>
              </a:spcAft>
            </a:pPr>
            <a:endPar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rPr>
              <a:t>Avionte’s point of view is that all talent interactions from recruitment, onboarding, and scheduling, -- to engagement, time keeping, pay, and even referrals should all be handled from a single mobile application with a comfortable, consistent, and familiar user experience. </a:t>
            </a:r>
          </a:p>
          <a:p>
            <a:pPr marL="0" marR="0">
              <a:lnSpc>
                <a:spcPct val="107000"/>
              </a:lnSpc>
              <a:spcBef>
                <a:spcPts val="0"/>
              </a:spcBef>
              <a:spcAft>
                <a:spcPts val="800"/>
              </a:spcAft>
            </a:pPr>
            <a:endPar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rPr>
              <a:t>One look and feel. </a:t>
            </a:r>
          </a:p>
          <a:p>
            <a:pPr marL="285750" marR="0" indent="-285750">
              <a:lnSpc>
                <a:spcPct val="107000"/>
              </a:lnSpc>
              <a:spcBef>
                <a:spcPts val="0"/>
              </a:spcBef>
              <a:spcAft>
                <a:spcPts val="800"/>
              </a:spcAft>
              <a:buFont typeface="Arial" panose="020B0604020202020204" pitchFamily="34" charset="0"/>
              <a:buChar char="•"/>
            </a:pPr>
            <a:r>
              <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rPr>
              <a:t>One roll out. </a:t>
            </a:r>
          </a:p>
          <a:p>
            <a:pPr marL="285750" marR="0" indent="-285750">
              <a:lnSpc>
                <a:spcPct val="107000"/>
              </a:lnSpc>
              <a:spcBef>
                <a:spcPts val="0"/>
              </a:spcBef>
              <a:spcAft>
                <a:spcPts val="800"/>
              </a:spcAft>
              <a:buFont typeface="Arial" panose="020B0604020202020204" pitchFamily="34" charset="0"/>
              <a:buChar char="•"/>
            </a:pPr>
            <a:r>
              <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rPr>
              <a:t>Easy, Transparent, self-service access to crucial information.</a:t>
            </a:r>
          </a:p>
          <a:p>
            <a:pPr marL="0" marR="0">
              <a:lnSpc>
                <a:spcPct val="107000"/>
              </a:lnSpc>
              <a:spcBef>
                <a:spcPts val="0"/>
              </a:spcBef>
              <a:spcAft>
                <a:spcPts val="800"/>
              </a:spcAft>
            </a:pPr>
            <a:endParaRPr lang="en-US" sz="1800" u="none" dirty="0">
              <a:effectLst/>
              <a:latin typeface="Avenir Next LT Pro Light" panose="020B03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This approach does many things--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First, it is easier to implement and roll out to your workforce, as you only need to do it once.</a:t>
            </a:r>
          </a:p>
          <a:p>
            <a:pPr marL="0" marR="0" indent="0">
              <a:lnSpc>
                <a:spcPct val="107000"/>
              </a:lnSpc>
              <a:spcBef>
                <a:spcPts val="0"/>
              </a:spcBef>
              <a:spcAft>
                <a:spcPts val="800"/>
              </a:spcAft>
              <a:buFont typeface="Arial" panose="020B0604020202020204" pitchFamily="34" charset="0"/>
              <a:buNone/>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Also, it is modular, so you can pick and choose what you need.</a:t>
            </a:r>
          </a:p>
          <a:p>
            <a:pPr marL="0" marR="0" indent="0">
              <a:lnSpc>
                <a:spcPct val="107000"/>
              </a:lnSpc>
              <a:spcBef>
                <a:spcPts val="0"/>
              </a:spcBef>
              <a:spcAft>
                <a:spcPts val="800"/>
              </a:spcAft>
              <a:buFont typeface="Arial" panose="020B0604020202020204" pitchFamily="34" charset="0"/>
              <a:buNone/>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It’s easier to maintain from a technological standpoint, rather than trying to link 5 different vendors and their solutions together.</a:t>
            </a:r>
          </a:p>
          <a:p>
            <a:pPr marL="0" marR="0" indent="0">
              <a:lnSpc>
                <a:spcPct val="107000"/>
              </a:lnSpc>
              <a:spcBef>
                <a:spcPts val="0"/>
              </a:spcBef>
              <a:spcAft>
                <a:spcPts val="800"/>
              </a:spcAft>
              <a:buFont typeface="Arial" panose="020B0604020202020204" pitchFamily="34" charset="0"/>
              <a:buNone/>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And it’s also cheaper. Bundling delivers a lower overall cost of ownership.</a:t>
            </a:r>
          </a:p>
          <a:p>
            <a:pPr marL="0" marR="0" indent="0">
              <a:lnSpc>
                <a:spcPct val="107000"/>
              </a:lnSpc>
              <a:spcBef>
                <a:spcPts val="0"/>
              </a:spcBef>
              <a:spcAft>
                <a:spcPts val="800"/>
              </a:spcAft>
              <a:buFont typeface="Arial" panose="020B0604020202020204" pitchFamily="34" charset="0"/>
              <a:buNone/>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u="none" dirty="0">
                <a:effectLst/>
                <a:latin typeface="Calibri" panose="020F0502020204030204" pitchFamily="34" charset="0"/>
                <a:ea typeface="Calibri" panose="020F0502020204030204" pitchFamily="34" charset="0"/>
                <a:cs typeface="Times New Roman" panose="02020603050405020304" pitchFamily="18" charset="0"/>
              </a:rPr>
              <a:t>As of today, we have rolled out three 24/7 modules over the past six months, they are 24/7 WORK, 24/7 READY – vaccine tracking solution, and 24/7 Pay. These are built on top of the WorkN technology platform. We have plans in place to implement additional modules throughout the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venir Next LT Pro Light" panose="020B03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746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Same-Day Pay in BOLD provides clients with the ability to release hours on a day by day basis without locking out the week. Essentially, they can run payroll in near real time, which allows them to deliver payment for hours worked the same day that the employee worked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Everyone turns in their time, payroll is run, employees get the actual net amount for that day’s work, that day.</a:t>
            </a:r>
          </a:p>
          <a:p>
            <a:endParaRPr lang="en-US" dirty="0"/>
          </a:p>
          <a:p>
            <a:r>
              <a:rPr lang="en-US" dirty="0"/>
              <a:t>JIM DEFINITION: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A Talent has requested and the Client has agreed to provide a payment for hours worked on “the same day the hours are worked”.  There is no advance of hours/funding anticipated.  The Talent works a set number of hours, the Talent submits for pay,  the Client approves, the file is processed with proper taxation removed, the file is then sent to the Disbursement Platform and funds are removed from the Client Pre-Funding Account, and transferred to the end point (CHANGE Paycard).  The Talent has immediate access to the funds following payroll submission.  An example is UBER who pays their drivers each day they work at shift end and the Talent has the money for spend at end of shift.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FAQ: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What’s the difference between daily pay and same-day pay? Daily pay is an ACH event. If you don’t make the cut-off time, then the pay will hit the next day.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C3357B7-A259-47A8-9D3E-FB8C05507DE1}" type="slidenum">
              <a:rPr lang="en-US" smtClean="0"/>
              <a:t>44</a:t>
            </a:fld>
            <a:endParaRPr lang="en-US" dirty="0"/>
          </a:p>
        </p:txBody>
      </p:sp>
    </p:spTree>
    <p:extLst>
      <p:ext uri="{BB962C8B-B14F-4D97-AF65-F5344CB8AC3E}">
        <p14:creationId xmlns:p14="http://schemas.microsoft.com/office/powerpoint/2010/main" val="599823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u="none" strike="noStrike" dirty="0">
              <a:solidFill>
                <a:srgbClr val="000000"/>
              </a:solidFill>
              <a:effectLst/>
              <a:latin typeface="Calibri" panose="020F0502020204030204" pitchFamily="34" charset="0"/>
            </a:endParaRP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Here’s our roadmap for the remainder of the year for our 24/7 mobile application.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You can see that Financial/Wallet and Onboarding planned for Q3</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Time/Expense and Engagement planned for Q4</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And Referrals in Q1 of 2023.</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While the timeline may seem aggressive, the integration between the WorkN and Bold platform has now been in place for almost 2-years and makes a great platform for innovation.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We are very excited about this.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So, let’ now talk about the tools you need to run your business strategically.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B98A7-6FBB-4E1E-BDC2-1F55AF1B1380}"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78334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B98A7-6FBB-4E1E-BDC2-1F55AF1B1380}"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643212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steps lasting around two weeks.</a:t>
            </a:r>
          </a:p>
        </p:txBody>
      </p:sp>
      <p:sp>
        <p:nvSpPr>
          <p:cNvPr id="4" name="Slide Number Placeholder 3"/>
          <p:cNvSpPr>
            <a:spLocks noGrp="1"/>
          </p:cNvSpPr>
          <p:nvPr>
            <p:ph type="sldNum" sz="quarter" idx="5"/>
          </p:nvPr>
        </p:nvSpPr>
        <p:spPr/>
        <p:txBody>
          <a:bodyPr/>
          <a:lstStyle/>
          <a:p>
            <a:fld id="{4C3357B7-A259-47A8-9D3E-FB8C05507DE1}" type="slidenum">
              <a:rPr lang="en-US" smtClean="0"/>
              <a:t>47</a:t>
            </a:fld>
            <a:endParaRPr lang="en-US" dirty="0"/>
          </a:p>
        </p:txBody>
      </p:sp>
    </p:spTree>
    <p:extLst>
      <p:ext uri="{BB962C8B-B14F-4D97-AF65-F5344CB8AC3E}">
        <p14:creationId xmlns:p14="http://schemas.microsoft.com/office/powerpoint/2010/main" val="219296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dirty="0">
                <a:effectLst/>
                <a:latin typeface="Segoe UI" panose="020B0502040204020203" pitchFamily="34" charset="0"/>
              </a:rPr>
              <a:t>So let </a:t>
            </a:r>
            <a:r>
              <a:rPr lang="en-US" sz="1800" u="none" dirty="0">
                <a:effectLst/>
                <a:latin typeface="Segoe UI" panose="020B0502040204020203" pitchFamily="34" charset="0"/>
              </a:rPr>
              <a:t>me show you 24/7 WORK. </a:t>
            </a:r>
          </a:p>
          <a:p>
            <a:pPr rtl="0"/>
            <a:endParaRPr lang="en-US" sz="1800" u="none" dirty="0">
              <a:effectLst/>
              <a:latin typeface="Segoe UI" panose="020B0502040204020203" pitchFamily="34" charset="0"/>
            </a:endParaRPr>
          </a:p>
          <a:p>
            <a:r>
              <a:rPr lang="en-US" sz="1800" u="none" dirty="0">
                <a:effectLst/>
                <a:latin typeface="Segoe UI"/>
                <a:cs typeface="Segoe UI"/>
              </a:rPr>
              <a:t>This application permits staffing companies to post opportunities at scale, send individual or mass communications. </a:t>
            </a:r>
            <a:endParaRPr lang="en-US" sz="1800" dirty="0">
              <a:latin typeface="Segoe UI"/>
              <a:cs typeface="Segoe UI"/>
            </a:endParaRPr>
          </a:p>
          <a:p>
            <a:endParaRPr lang="en-US" sz="1800" dirty="0">
              <a:latin typeface="Segoe UI"/>
              <a:cs typeface="Segoe UI"/>
            </a:endParaRPr>
          </a:p>
          <a:p>
            <a:r>
              <a:rPr lang="en-US" sz="1800" u="none" dirty="0">
                <a:effectLst/>
                <a:latin typeface="Segoe UI"/>
                <a:cs typeface="Segoe UI"/>
              </a:rPr>
              <a:t>You can also schedule assignment, and track employee time from a single mobile device.</a:t>
            </a:r>
            <a:r>
              <a:rPr lang="en-US" sz="1800" dirty="0">
                <a:latin typeface="Segoe UI"/>
                <a:cs typeface="Segoe UI"/>
              </a:rPr>
              <a:t> </a:t>
            </a:r>
            <a:endParaRPr lang="en-US" dirty="0"/>
          </a:p>
          <a:p>
            <a:pPr rtl="0"/>
            <a:endParaRPr lang="en-US" sz="1800" u="none" dirty="0">
              <a:effectLst/>
              <a:latin typeface="Segoe UI" panose="020B0502040204020203" pitchFamily="34" charset="0"/>
            </a:endParaRPr>
          </a:p>
          <a:p>
            <a:pPr rtl="0"/>
            <a:r>
              <a:rPr lang="en-US" sz="1800" u="none" dirty="0">
                <a:effectLst/>
                <a:latin typeface="Segoe UI" panose="020B0502040204020203" pitchFamily="34" charset="0"/>
              </a:rPr>
              <a:t>It makes it easier than ever to fill open positions by programmatically matching your talent with the best role based on their skills and schedule. </a:t>
            </a:r>
          </a:p>
          <a:p>
            <a:pPr rtl="0"/>
            <a:endParaRPr lang="en-US" sz="1800" u="none" dirty="0">
              <a:effectLst/>
              <a:latin typeface="Segoe UI" panose="020B0502040204020203" pitchFamily="34" charset="0"/>
            </a:endParaRPr>
          </a:p>
          <a:p>
            <a:pPr rtl="0"/>
            <a:r>
              <a:rPr lang="en-US" sz="1800" u="none" dirty="0">
                <a:effectLst/>
                <a:latin typeface="Segoe UI" panose="020B0502040204020203" pitchFamily="34" charset="0"/>
              </a:rPr>
              <a:t>Your talent can express interest, get placed, and manage their schedule from their mobile device.</a:t>
            </a:r>
          </a:p>
          <a:p>
            <a:pPr rtl="0"/>
            <a:endParaRPr lang="en-US" sz="1800" u="none" dirty="0">
              <a:effectLst/>
              <a:latin typeface="Segoe UI" panose="020B0502040204020203" pitchFamily="34" charset="0"/>
            </a:endParaRPr>
          </a:p>
          <a:p>
            <a:pPr rtl="0"/>
            <a:r>
              <a:rPr lang="en-US" sz="1800" u="none" dirty="0">
                <a:effectLst/>
                <a:latin typeface="Segoe UI" panose="020B0502040204020203" pitchFamily="34" charset="0"/>
              </a:rPr>
              <a:t>One of the things we know from early adopters of 24/7 WORK is that -- when this application is used to support high volume recruiting, the operational results can be absolutely spectacular.</a:t>
            </a:r>
          </a:p>
          <a:p>
            <a:pPr rtl="0"/>
            <a:endParaRPr lang="en-US" sz="1800" u="none" dirty="0">
              <a:effectLst/>
              <a:latin typeface="Segoe UI" panose="020B0502040204020203" pitchFamily="34" charset="0"/>
            </a:endParaRPr>
          </a:p>
          <a:p>
            <a:pPr rtl="0"/>
            <a:r>
              <a:rPr lang="en-US" sz="1800" u="none" dirty="0">
                <a:effectLst/>
                <a:latin typeface="Segoe UI" panose="020B0502040204020203" pitchFamily="34" charset="0"/>
              </a:rPr>
              <a:t>Major staffing organization conducted an internal study of offices using this new platform and found that:</a:t>
            </a:r>
          </a:p>
          <a:p>
            <a:pPr rtl="0"/>
            <a:endParaRPr lang="en-US" sz="1800" u="none" dirty="0">
              <a:effectLst/>
              <a:latin typeface="Segoe UI" panose="020B0502040204020203" pitchFamily="34" charset="0"/>
            </a:endParaRPr>
          </a:p>
          <a:p>
            <a:pPr marL="285750" indent="-285750" rtl="0">
              <a:buFont typeface="Arial" panose="020B0604020202020204" pitchFamily="34" charset="0"/>
              <a:buChar char="•"/>
            </a:pPr>
            <a:r>
              <a:rPr lang="en-US" sz="1800" u="none" dirty="0">
                <a:effectLst/>
                <a:latin typeface="Segoe UI" panose="020B0502040204020203" pitchFamily="34" charset="0"/>
              </a:rPr>
              <a:t>Gross profit per recruiter increased by 25 to 30%, and </a:t>
            </a:r>
          </a:p>
          <a:p>
            <a:pPr marL="285750" indent="-285750" rtl="0">
              <a:buFont typeface="Arial" panose="020B0604020202020204" pitchFamily="34" charset="0"/>
              <a:buChar char="•"/>
            </a:pPr>
            <a:r>
              <a:rPr lang="en-US" sz="1800" u="none" dirty="0">
                <a:effectLst/>
                <a:latin typeface="Segoe UI" panose="020B0502040204020203" pitchFamily="34" charset="0"/>
              </a:rPr>
              <a:t>Time to fill was reduced by a third, and </a:t>
            </a:r>
          </a:p>
          <a:p>
            <a:pPr marL="285750" indent="-285750" rtl="0">
              <a:buFont typeface="Arial" panose="020B0604020202020204" pitchFamily="34" charset="0"/>
              <a:buChar char="•"/>
            </a:pPr>
            <a:r>
              <a:rPr lang="en-US" sz="1800" u="none" dirty="0">
                <a:effectLst/>
                <a:latin typeface="Segoe UI" panose="020B0502040204020203" pitchFamily="34" charset="0"/>
              </a:rPr>
              <a:t>Reassignment rates tripled.</a:t>
            </a:r>
          </a:p>
          <a:p>
            <a:pPr rtl="0"/>
            <a:endParaRPr lang="en-US" sz="1800" u="none" dirty="0">
              <a:effectLst/>
              <a:latin typeface="Segoe UI" panose="020B0502040204020203" pitchFamily="34" charset="0"/>
            </a:endParaRPr>
          </a:p>
          <a:p>
            <a:pPr rtl="0"/>
            <a:r>
              <a:rPr lang="en-US" sz="1800" u="none" dirty="0">
                <a:effectLst/>
                <a:latin typeface="Segoe UI" panose="020B0502040204020203" pitchFamily="34" charset="0"/>
              </a:rPr>
              <a:t>As you can see, this can make a big difference for certain kinds of staffing companies. </a:t>
            </a:r>
          </a:p>
          <a:p>
            <a:pPr rtl="0"/>
            <a:endParaRPr lang="en-US" sz="1800" u="none" dirty="0">
              <a:effectLst/>
              <a:latin typeface="Segoe UI" panose="020B0502040204020203"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357B7-A259-47A8-9D3E-FB8C05507DE1}"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09133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Today, we are here to announce AVIONTÉ 24/7 Pay</a:t>
            </a: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So, why Pay?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Well, Pay is one of the most important and sensitive transactions associated with employment.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Providing easy ,transparent, self-service access to personal pay information is an employment best practice.</a:t>
            </a:r>
            <a:r>
              <a:rPr lang="en-US" sz="1800" b="0" i="0" dirty="0">
                <a:solidFill>
                  <a:srgbClr val="444444"/>
                </a:solidFill>
                <a:effectLst/>
                <a:latin typeface="Calibri" panose="020F050202020403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444444"/>
                </a:solidFill>
                <a:effectLst/>
                <a:latin typeface="Calibri" panose="020F0502020204030204" pitchFamily="34" charset="0"/>
              </a:rPr>
              <a:t>G</a:t>
            </a:r>
            <a:r>
              <a:rPr lang="en-US" sz="1800" b="0" i="0" u="none" strike="noStrike" dirty="0">
                <a:solidFill>
                  <a:srgbClr val="000000"/>
                </a:solidFill>
                <a:effectLst/>
                <a:latin typeface="Calibri" panose="020F0502020204030204" pitchFamily="34" charset="0"/>
              </a:rPr>
              <a:t>et it wrong, you destroy your relationship with your talent as well as tarnish your brand.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There is no such thing as true talent engagement if pay is not integrated in the process.</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07889C4-4C43-470B-A501-FC5820AE76AB}" type="slidenum">
              <a:rPr lang="en-US" smtClean="0"/>
              <a:t>6</a:t>
            </a:fld>
            <a:endParaRPr lang="en-US" dirty="0"/>
          </a:p>
        </p:txBody>
      </p:sp>
    </p:spTree>
    <p:extLst>
      <p:ext uri="{BB962C8B-B14F-4D97-AF65-F5344CB8AC3E}">
        <p14:creationId xmlns:p14="http://schemas.microsoft.com/office/powerpoint/2010/main" val="4164539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444444"/>
                </a:solidFill>
                <a:latin typeface="Calibri" panose="020F0502020204030204" pitchFamily="34" charset="0"/>
              </a:rPr>
              <a:t>As we look at the convergence of gig work, talent portal, and contingent staffing, pay is built right into the process. </a:t>
            </a:r>
          </a:p>
          <a:p>
            <a:pPr fontAlgn="base"/>
            <a:endParaRPr lang="en-US" dirty="0">
              <a:solidFill>
                <a:srgbClr val="444444"/>
              </a:solidFill>
              <a:latin typeface="Calibri" panose="020F0502020204030204" pitchFamily="34" charset="0"/>
            </a:endParaRPr>
          </a:p>
          <a:p>
            <a:pPr fontAlgn="base"/>
            <a:r>
              <a:rPr lang="en-US" dirty="0">
                <a:solidFill>
                  <a:srgbClr val="444444"/>
                </a:solidFill>
                <a:latin typeface="Calibri" panose="020F0502020204030204" pitchFamily="34" charset="0"/>
              </a:rPr>
              <a:t>As Rishabh noted, who wants to drive for Uber if they can’t have daily pay. That’s a fundamental reason why scarce talent is often picking gig platform over contingent staffing. </a:t>
            </a:r>
          </a:p>
          <a:p>
            <a:pPr fontAlgn="base"/>
            <a:endParaRPr lang="en-US" dirty="0">
              <a:solidFill>
                <a:srgbClr val="444444"/>
              </a:solidFill>
              <a:latin typeface="Calibri" panose="020F0502020204030204" pitchFamily="34" charset="0"/>
            </a:endParaRPr>
          </a:p>
          <a:p>
            <a:pPr fontAlgn="base"/>
            <a:r>
              <a:rPr lang="en-US" dirty="0">
                <a:solidFill>
                  <a:srgbClr val="444444"/>
                </a:solidFill>
                <a:latin typeface="Calibri" panose="020F0502020204030204" pitchFamily="34" charset="0"/>
              </a:rPr>
              <a:t>Our goal at Avionte is to give you parity with gig platform as well as competitive advantage over staffing agencies that don’t use Avionte platform. </a:t>
            </a:r>
          </a:p>
          <a:p>
            <a:pPr fontAlgn="base"/>
            <a:endParaRPr lang="en-US" dirty="0">
              <a:solidFill>
                <a:srgbClr val="444444"/>
              </a:solidFill>
              <a:latin typeface="Calibri" panose="020F0502020204030204" pitchFamily="34" charset="0"/>
            </a:endParaRPr>
          </a:p>
          <a:p>
            <a:pPr fontAlgn="base"/>
            <a:r>
              <a:rPr lang="en-US" dirty="0">
                <a:solidFill>
                  <a:srgbClr val="444444"/>
                </a:solidFill>
                <a:latin typeface="Calibri" panose="020F0502020204030204" pitchFamily="34" charset="0"/>
              </a:rPr>
              <a:t>To be competitive, there are 3 key steps:</a:t>
            </a:r>
          </a:p>
          <a:p>
            <a:pPr fontAlgn="base"/>
            <a:endParaRPr lang="en-US" dirty="0">
              <a:solidFill>
                <a:srgbClr val="444444"/>
              </a:solidFill>
              <a:latin typeface="Calibri" panose="020F0502020204030204" pitchFamily="34" charset="0"/>
            </a:endParaRPr>
          </a:p>
          <a:p>
            <a:r>
              <a:rPr lang="en-US" dirty="0">
                <a:solidFill>
                  <a:srgbClr val="444444"/>
                </a:solidFill>
                <a:latin typeface="Calibri"/>
                <a:cs typeface="Calibri"/>
              </a:rPr>
              <a:t>First, simplify the entire pay workflow. This means having the tools to administer daily pay on BOLD, a robust mobile self-service application for talent, and a payment platform that supports a complete pay experience. </a:t>
            </a:r>
          </a:p>
          <a:p>
            <a:pPr fontAlgn="base"/>
            <a:endParaRPr lang="en-US" dirty="0">
              <a:solidFill>
                <a:srgbClr val="444444"/>
              </a:solidFill>
              <a:latin typeface="Calibri" panose="020F0502020204030204" pitchFamily="34" charset="0"/>
            </a:endParaRPr>
          </a:p>
          <a:p>
            <a:pPr fontAlgn="base"/>
            <a:r>
              <a:rPr lang="en-US" dirty="0">
                <a:solidFill>
                  <a:srgbClr val="444444"/>
                </a:solidFill>
                <a:latin typeface="Calibri"/>
                <a:cs typeface="Calibri"/>
              </a:rPr>
              <a:t>Second, the give talent the tools they need to take personal responsibility. Research consistently shows that customers and employees are more likely to be loyal and to perform better when they have greater control over their own daily work and pay. </a:t>
            </a:r>
          </a:p>
          <a:p>
            <a:pPr fontAlgn="base"/>
            <a:endParaRPr lang="en-US" dirty="0">
              <a:solidFill>
                <a:srgbClr val="444444"/>
              </a:solidFill>
              <a:latin typeface="Calibri" panose="020F0502020204030204" pitchFamily="34" charset="0"/>
            </a:endParaRPr>
          </a:p>
          <a:p>
            <a:pPr fontAlgn="base"/>
            <a:r>
              <a:rPr lang="en-US" dirty="0">
                <a:solidFill>
                  <a:srgbClr val="444444"/>
                </a:solidFill>
                <a:latin typeface="Calibri"/>
                <a:cs typeface="Calibri"/>
              </a:rPr>
              <a:t>Third, redesign the pay process so you can use your administrative resources more effectively. Your team should not be buried by unnecessary questions on payday.</a:t>
            </a:r>
            <a:endParaRPr lang="en-US" dirty="0">
              <a:solidFill>
                <a:srgbClr val="444444"/>
              </a:solidFill>
              <a:cs typeface="Calibri"/>
            </a:endParaRPr>
          </a:p>
        </p:txBody>
      </p:sp>
      <p:sp>
        <p:nvSpPr>
          <p:cNvPr id="4" name="Slide Number Placeholder 3"/>
          <p:cNvSpPr>
            <a:spLocks noGrp="1"/>
          </p:cNvSpPr>
          <p:nvPr>
            <p:ph type="sldNum" sz="quarter" idx="5"/>
          </p:nvPr>
        </p:nvSpPr>
        <p:spPr/>
        <p:txBody>
          <a:bodyPr/>
          <a:lstStyle/>
          <a:p>
            <a:fld id="{E07889C4-4C43-470B-A501-FC5820AE76AB}" type="slidenum">
              <a:rPr lang="en-US" smtClean="0"/>
              <a:t>7</a:t>
            </a:fld>
            <a:endParaRPr lang="en-US" dirty="0"/>
          </a:p>
        </p:txBody>
      </p:sp>
    </p:spTree>
    <p:extLst>
      <p:ext uri="{BB962C8B-B14F-4D97-AF65-F5344CB8AC3E}">
        <p14:creationId xmlns:p14="http://schemas.microsoft.com/office/powerpoint/2010/main" val="111507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speed to paycheck matter? – Go ask the talent…</a:t>
            </a:r>
          </a:p>
          <a:p>
            <a:endParaRPr lang="en-US" dirty="0"/>
          </a:p>
          <a:p>
            <a:r>
              <a:rPr lang="en-US" dirty="0"/>
              <a:t>Research shows that same day pay is consistently associated with higher level of retention and loyalty, especially for low wage hourly workers. </a:t>
            </a:r>
          </a:p>
          <a:p>
            <a:endParaRPr lang="en-US" dirty="0"/>
          </a:p>
          <a:p>
            <a:r>
              <a:rPr lang="en-US" dirty="0"/>
              <a:t>In the past, the staffing industry often associated same day pay with unreliable workforce habits. For example, Bob hits his earnings target by Wed and does not show up at work on Thurs.</a:t>
            </a:r>
          </a:p>
          <a:p>
            <a:endParaRPr lang="en-US" dirty="0"/>
          </a:p>
          <a:p>
            <a:r>
              <a:rPr lang="en-US" dirty="0"/>
              <a:t>In the future of work, this is changing rapidly. If you don’t offer same day pay, chances are that talent has gig work options like Uber that do offer same day pay. </a:t>
            </a:r>
          </a:p>
          <a:p>
            <a:endParaRPr lang="en-US" dirty="0"/>
          </a:p>
          <a:p>
            <a:r>
              <a:rPr lang="en-US" dirty="0"/>
              <a:t>The primary challenge for hourly talent is cash flow. Making sure they have enough money to pay rent, buy groceries, take care of themselves and their families. </a:t>
            </a:r>
            <a:endParaRPr lang="en-US" dirty="0">
              <a:cs typeface="Calibri"/>
            </a:endParaRPr>
          </a:p>
          <a:p>
            <a:endParaRPr lang="en-US" dirty="0"/>
          </a:p>
          <a:p>
            <a:pPr>
              <a:defRPr/>
            </a:pPr>
            <a:r>
              <a:rPr lang="en-US" dirty="0"/>
              <a:t>Avionte’s point of view is that staffing agencies will need to offer same day pay to remain competitive in tight labor markets.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C3357B7-A259-47A8-9D3E-FB8C05507DE1}" type="slidenum">
              <a:rPr lang="en-US" smtClean="0"/>
              <a:t>8</a:t>
            </a:fld>
            <a:endParaRPr lang="en-US" dirty="0"/>
          </a:p>
        </p:txBody>
      </p:sp>
    </p:spTree>
    <p:extLst>
      <p:ext uri="{BB962C8B-B14F-4D97-AF65-F5344CB8AC3E}">
        <p14:creationId xmlns:p14="http://schemas.microsoft.com/office/powerpoint/2010/main" val="336051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why we’re so excited to announce Avionté 24/7 Pay</a:t>
            </a:r>
          </a:p>
        </p:txBody>
      </p:sp>
      <p:sp>
        <p:nvSpPr>
          <p:cNvPr id="4" name="Slide Number Placeholder 3"/>
          <p:cNvSpPr>
            <a:spLocks noGrp="1"/>
          </p:cNvSpPr>
          <p:nvPr>
            <p:ph type="sldNum" sz="quarter" idx="5"/>
          </p:nvPr>
        </p:nvSpPr>
        <p:spPr/>
        <p:txBody>
          <a:bodyPr/>
          <a:lstStyle/>
          <a:p>
            <a:fld id="{E07889C4-4C43-470B-A501-FC5820AE76AB}" type="slidenum">
              <a:rPr lang="en-US" smtClean="0"/>
              <a:t>9</a:t>
            </a:fld>
            <a:endParaRPr lang="en-US" dirty="0"/>
          </a:p>
        </p:txBody>
      </p:sp>
    </p:spTree>
    <p:extLst>
      <p:ext uri="{BB962C8B-B14F-4D97-AF65-F5344CB8AC3E}">
        <p14:creationId xmlns:p14="http://schemas.microsoft.com/office/powerpoint/2010/main" val="44610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42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1">
    <p:bg>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2529797"/>
            <a:ext cx="4647276" cy="3563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F0BC43CA-9B54-46C5-8603-BC02307E9C31}"/>
              </a:ext>
            </a:extLst>
          </p:cNvPr>
          <p:cNvSpPr>
            <a:spLocks noGrp="1"/>
          </p:cNvSpPr>
          <p:nvPr>
            <p:ph sz="quarter" idx="12"/>
          </p:nvPr>
        </p:nvSpPr>
        <p:spPr>
          <a:xfrm>
            <a:off x="6195350" y="2529796"/>
            <a:ext cx="4647276" cy="3553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445F993-0514-4CCD-82D0-18E7D1EC9864}"/>
              </a:ext>
            </a:extLst>
          </p:cNvPr>
          <p:cNvSpPr/>
          <p:nvPr userDrawn="1"/>
        </p:nvSpPr>
        <p:spPr>
          <a:xfrm>
            <a:off x="1346200" y="1864779"/>
            <a:ext cx="4647276" cy="504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C6718F-F017-4014-A504-097E0E405D55}"/>
              </a:ext>
            </a:extLst>
          </p:cNvPr>
          <p:cNvSpPr/>
          <p:nvPr userDrawn="1"/>
        </p:nvSpPr>
        <p:spPr>
          <a:xfrm>
            <a:off x="6195350" y="1864778"/>
            <a:ext cx="4647276" cy="504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3330701C-D4BC-4862-AA9F-BEF7B032D2AF}"/>
              </a:ext>
            </a:extLst>
          </p:cNvPr>
          <p:cNvSpPr>
            <a:spLocks noGrp="1"/>
          </p:cNvSpPr>
          <p:nvPr>
            <p:ph type="body" sz="quarter" idx="13" hasCustomPrompt="1"/>
          </p:nvPr>
        </p:nvSpPr>
        <p:spPr>
          <a:xfrm>
            <a:off x="1565333"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77F93341-8671-4308-B26F-0A22082F9879}"/>
              </a:ext>
            </a:extLst>
          </p:cNvPr>
          <p:cNvSpPr>
            <a:spLocks noGrp="1"/>
          </p:cNvSpPr>
          <p:nvPr>
            <p:ph type="body" sz="quarter" idx="14" hasCustomPrompt="1"/>
          </p:nvPr>
        </p:nvSpPr>
        <p:spPr>
          <a:xfrm>
            <a:off x="6417657"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4559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1">
    <p:bg>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2529797"/>
            <a:ext cx="4647276" cy="3563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F0BC43CA-9B54-46C5-8603-BC02307E9C31}"/>
              </a:ext>
            </a:extLst>
          </p:cNvPr>
          <p:cNvSpPr>
            <a:spLocks noGrp="1"/>
          </p:cNvSpPr>
          <p:nvPr>
            <p:ph sz="quarter" idx="12"/>
          </p:nvPr>
        </p:nvSpPr>
        <p:spPr>
          <a:xfrm>
            <a:off x="6195350" y="2529796"/>
            <a:ext cx="4647276" cy="3553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445F993-0514-4CCD-82D0-18E7D1EC9864}"/>
              </a:ext>
            </a:extLst>
          </p:cNvPr>
          <p:cNvSpPr/>
          <p:nvPr userDrawn="1"/>
        </p:nvSpPr>
        <p:spPr>
          <a:xfrm>
            <a:off x="1346200" y="1864779"/>
            <a:ext cx="4647276" cy="504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C6718F-F017-4014-A504-097E0E405D55}"/>
              </a:ext>
            </a:extLst>
          </p:cNvPr>
          <p:cNvSpPr/>
          <p:nvPr userDrawn="1"/>
        </p:nvSpPr>
        <p:spPr>
          <a:xfrm>
            <a:off x="6195350" y="1864778"/>
            <a:ext cx="4647276" cy="504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3330701C-D4BC-4862-AA9F-BEF7B032D2AF}"/>
              </a:ext>
            </a:extLst>
          </p:cNvPr>
          <p:cNvSpPr>
            <a:spLocks noGrp="1"/>
          </p:cNvSpPr>
          <p:nvPr>
            <p:ph type="body" sz="quarter" idx="13" hasCustomPrompt="1"/>
          </p:nvPr>
        </p:nvSpPr>
        <p:spPr>
          <a:xfrm>
            <a:off x="1565333"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77F93341-8671-4308-B26F-0A22082F9879}"/>
              </a:ext>
            </a:extLst>
          </p:cNvPr>
          <p:cNvSpPr>
            <a:spLocks noGrp="1"/>
          </p:cNvSpPr>
          <p:nvPr>
            <p:ph type="body" sz="quarter" idx="14" hasCustomPrompt="1"/>
          </p:nvPr>
        </p:nvSpPr>
        <p:spPr>
          <a:xfrm>
            <a:off x="6417657"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39848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wo Content 1">
    <p:bg>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2529797"/>
            <a:ext cx="4647276" cy="3563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F0BC43CA-9B54-46C5-8603-BC02307E9C31}"/>
              </a:ext>
            </a:extLst>
          </p:cNvPr>
          <p:cNvSpPr>
            <a:spLocks noGrp="1"/>
          </p:cNvSpPr>
          <p:nvPr>
            <p:ph sz="quarter" idx="12"/>
          </p:nvPr>
        </p:nvSpPr>
        <p:spPr>
          <a:xfrm>
            <a:off x="6195350" y="2529796"/>
            <a:ext cx="4647276" cy="3553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445F993-0514-4CCD-82D0-18E7D1EC9864}"/>
              </a:ext>
            </a:extLst>
          </p:cNvPr>
          <p:cNvSpPr/>
          <p:nvPr userDrawn="1"/>
        </p:nvSpPr>
        <p:spPr>
          <a:xfrm>
            <a:off x="1346200" y="1864779"/>
            <a:ext cx="4647276" cy="504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C6718F-F017-4014-A504-097E0E405D55}"/>
              </a:ext>
            </a:extLst>
          </p:cNvPr>
          <p:cNvSpPr/>
          <p:nvPr userDrawn="1"/>
        </p:nvSpPr>
        <p:spPr>
          <a:xfrm>
            <a:off x="6195350" y="1864778"/>
            <a:ext cx="4647276" cy="504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3330701C-D4BC-4862-AA9F-BEF7B032D2AF}"/>
              </a:ext>
            </a:extLst>
          </p:cNvPr>
          <p:cNvSpPr>
            <a:spLocks noGrp="1"/>
          </p:cNvSpPr>
          <p:nvPr>
            <p:ph type="body" sz="quarter" idx="13" hasCustomPrompt="1"/>
          </p:nvPr>
        </p:nvSpPr>
        <p:spPr>
          <a:xfrm>
            <a:off x="1565333"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77F93341-8671-4308-B26F-0A22082F9879}"/>
              </a:ext>
            </a:extLst>
          </p:cNvPr>
          <p:cNvSpPr>
            <a:spLocks noGrp="1"/>
          </p:cNvSpPr>
          <p:nvPr>
            <p:ph type="body" sz="quarter" idx="14" hasCustomPrompt="1"/>
          </p:nvPr>
        </p:nvSpPr>
        <p:spPr>
          <a:xfrm>
            <a:off x="6417657"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5778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Only 1">
    <p:bg>
      <p:bgPr>
        <a:solidFill>
          <a:schemeClr val="accent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45C65-DC15-4ADF-B081-4654945D4185}"/>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48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Only 2">
    <p:bg>
      <p:bgRef idx="1001">
        <a:schemeClr val="bg1"/>
      </p:bgRef>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12AAC02D-5C36-4DA2-890E-234E74C3F16F}"/>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63857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line Only 2">
    <p:bg>
      <p:bgRef idx="1001">
        <a:schemeClr val="bg1"/>
      </p:bgRef>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12AAC02D-5C36-4DA2-890E-234E74C3F16F}"/>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876B0D9-3450-4F6A-A670-DF8A9216EEF0}"/>
              </a:ext>
            </a:extLst>
          </p:cNvPr>
          <p:cNvSpPr>
            <a:spLocks noGrp="1"/>
          </p:cNvSpPr>
          <p:nvPr>
            <p:ph type="pic" sz="quarter" idx="12"/>
          </p:nvPr>
        </p:nvSpPr>
        <p:spPr>
          <a:xfrm>
            <a:off x="1346200" y="2314573"/>
            <a:ext cx="2428876" cy="242887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A0A36663-B043-495E-9B68-7A26BB73F5CB}"/>
              </a:ext>
            </a:extLst>
          </p:cNvPr>
          <p:cNvSpPr>
            <a:spLocks noGrp="1"/>
          </p:cNvSpPr>
          <p:nvPr>
            <p:ph type="pic" sz="quarter" idx="13"/>
          </p:nvPr>
        </p:nvSpPr>
        <p:spPr>
          <a:xfrm>
            <a:off x="4878386" y="2314573"/>
            <a:ext cx="2428876" cy="242887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6" name="Picture Placeholder 2">
            <a:extLst>
              <a:ext uri="{FF2B5EF4-FFF2-40B4-BE49-F238E27FC236}">
                <a16:creationId xmlns:a16="http://schemas.microsoft.com/office/drawing/2014/main" id="{11558540-4D1A-4A59-A8B7-AEDB47553FCB}"/>
              </a:ext>
            </a:extLst>
          </p:cNvPr>
          <p:cNvSpPr>
            <a:spLocks noGrp="1"/>
          </p:cNvSpPr>
          <p:nvPr>
            <p:ph type="pic" sz="quarter" idx="14"/>
          </p:nvPr>
        </p:nvSpPr>
        <p:spPr>
          <a:xfrm>
            <a:off x="8410573" y="2314573"/>
            <a:ext cx="2428876" cy="242887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7" name="Content Placeholder 4">
            <a:extLst>
              <a:ext uri="{FF2B5EF4-FFF2-40B4-BE49-F238E27FC236}">
                <a16:creationId xmlns:a16="http://schemas.microsoft.com/office/drawing/2014/main" id="{6EF17FCB-198A-4180-B842-A8003C5567C1}"/>
              </a:ext>
            </a:extLst>
          </p:cNvPr>
          <p:cNvSpPr>
            <a:spLocks noGrp="1"/>
          </p:cNvSpPr>
          <p:nvPr>
            <p:ph sz="quarter" idx="10"/>
          </p:nvPr>
        </p:nvSpPr>
        <p:spPr>
          <a:xfrm>
            <a:off x="1352550" y="4884445"/>
            <a:ext cx="2422525"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2DF23FF0-46E2-45D8-BA2C-7445C3B13642}"/>
              </a:ext>
            </a:extLst>
          </p:cNvPr>
          <p:cNvSpPr>
            <a:spLocks noGrp="1"/>
          </p:cNvSpPr>
          <p:nvPr>
            <p:ph sz="quarter" idx="15"/>
          </p:nvPr>
        </p:nvSpPr>
        <p:spPr>
          <a:xfrm>
            <a:off x="4878386" y="4884445"/>
            <a:ext cx="2428876"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BE11A6DB-7DA7-4E9F-B587-F3A129EBBF22}"/>
              </a:ext>
            </a:extLst>
          </p:cNvPr>
          <p:cNvSpPr>
            <a:spLocks noGrp="1"/>
          </p:cNvSpPr>
          <p:nvPr>
            <p:ph sz="quarter" idx="16"/>
          </p:nvPr>
        </p:nvSpPr>
        <p:spPr>
          <a:xfrm>
            <a:off x="8410574" y="4884445"/>
            <a:ext cx="2428875"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4985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eadline Only 2">
    <p:bg>
      <p:bgRef idx="1001">
        <a:schemeClr val="bg1"/>
      </p:bgRef>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12AAC02D-5C36-4DA2-890E-234E74C3F16F}"/>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876B0D9-3450-4F6A-A670-DF8A9216EEF0}"/>
              </a:ext>
            </a:extLst>
          </p:cNvPr>
          <p:cNvSpPr>
            <a:spLocks noGrp="1"/>
          </p:cNvSpPr>
          <p:nvPr>
            <p:ph type="pic" sz="quarter" idx="12"/>
          </p:nvPr>
        </p:nvSpPr>
        <p:spPr>
          <a:xfrm>
            <a:off x="1346201" y="2314573"/>
            <a:ext cx="2206626" cy="220662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A0A36663-B043-495E-9B68-7A26BB73F5CB}"/>
              </a:ext>
            </a:extLst>
          </p:cNvPr>
          <p:cNvSpPr>
            <a:spLocks noGrp="1"/>
          </p:cNvSpPr>
          <p:nvPr>
            <p:ph type="pic" sz="quarter" idx="13"/>
          </p:nvPr>
        </p:nvSpPr>
        <p:spPr>
          <a:xfrm>
            <a:off x="3775075" y="2314573"/>
            <a:ext cx="2206626" cy="220662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6" name="Picture Placeholder 2">
            <a:extLst>
              <a:ext uri="{FF2B5EF4-FFF2-40B4-BE49-F238E27FC236}">
                <a16:creationId xmlns:a16="http://schemas.microsoft.com/office/drawing/2014/main" id="{11558540-4D1A-4A59-A8B7-AEDB47553FCB}"/>
              </a:ext>
            </a:extLst>
          </p:cNvPr>
          <p:cNvSpPr>
            <a:spLocks noGrp="1"/>
          </p:cNvSpPr>
          <p:nvPr>
            <p:ph type="pic" sz="quarter" idx="14"/>
          </p:nvPr>
        </p:nvSpPr>
        <p:spPr>
          <a:xfrm>
            <a:off x="6203949" y="2314573"/>
            <a:ext cx="2206626" cy="220662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7" name="Content Placeholder 4">
            <a:extLst>
              <a:ext uri="{FF2B5EF4-FFF2-40B4-BE49-F238E27FC236}">
                <a16:creationId xmlns:a16="http://schemas.microsoft.com/office/drawing/2014/main" id="{6EF17FCB-198A-4180-B842-A8003C5567C1}"/>
              </a:ext>
            </a:extLst>
          </p:cNvPr>
          <p:cNvSpPr>
            <a:spLocks noGrp="1"/>
          </p:cNvSpPr>
          <p:nvPr>
            <p:ph sz="quarter" idx="10"/>
          </p:nvPr>
        </p:nvSpPr>
        <p:spPr>
          <a:xfrm>
            <a:off x="1346202" y="4884445"/>
            <a:ext cx="2206626"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2DF23FF0-46E2-45D8-BA2C-7445C3B13642}"/>
              </a:ext>
            </a:extLst>
          </p:cNvPr>
          <p:cNvSpPr>
            <a:spLocks noGrp="1"/>
          </p:cNvSpPr>
          <p:nvPr>
            <p:ph sz="quarter" idx="15"/>
          </p:nvPr>
        </p:nvSpPr>
        <p:spPr>
          <a:xfrm>
            <a:off x="3775073" y="4884445"/>
            <a:ext cx="2206626"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BE11A6DB-7DA7-4E9F-B587-F3A129EBBF22}"/>
              </a:ext>
            </a:extLst>
          </p:cNvPr>
          <p:cNvSpPr>
            <a:spLocks noGrp="1"/>
          </p:cNvSpPr>
          <p:nvPr>
            <p:ph sz="quarter" idx="16"/>
          </p:nvPr>
        </p:nvSpPr>
        <p:spPr>
          <a:xfrm>
            <a:off x="6203944" y="4884445"/>
            <a:ext cx="2206632"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a:extLst>
              <a:ext uri="{FF2B5EF4-FFF2-40B4-BE49-F238E27FC236}">
                <a16:creationId xmlns:a16="http://schemas.microsoft.com/office/drawing/2014/main" id="{807F6780-3B1D-423B-94E0-26AFBEA7B6DD}"/>
              </a:ext>
            </a:extLst>
          </p:cNvPr>
          <p:cNvSpPr>
            <a:spLocks noGrp="1"/>
          </p:cNvSpPr>
          <p:nvPr>
            <p:ph type="pic" sz="quarter" idx="17"/>
          </p:nvPr>
        </p:nvSpPr>
        <p:spPr>
          <a:xfrm>
            <a:off x="8632823" y="2314573"/>
            <a:ext cx="2206626" cy="220662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12" name="Content Placeholder 4">
            <a:extLst>
              <a:ext uri="{FF2B5EF4-FFF2-40B4-BE49-F238E27FC236}">
                <a16:creationId xmlns:a16="http://schemas.microsoft.com/office/drawing/2014/main" id="{C37AD860-E815-4285-A4D6-7F4C21631C0E}"/>
              </a:ext>
            </a:extLst>
          </p:cNvPr>
          <p:cNvSpPr>
            <a:spLocks noGrp="1"/>
          </p:cNvSpPr>
          <p:nvPr>
            <p:ph sz="quarter" idx="18"/>
          </p:nvPr>
        </p:nvSpPr>
        <p:spPr>
          <a:xfrm>
            <a:off x="8632817" y="4884445"/>
            <a:ext cx="2206632" cy="9389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8135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pic>
        <p:nvPicPr>
          <p:cNvPr id="2" name="Picture 32">
            <a:extLst>
              <a:ext uri="{FF2B5EF4-FFF2-40B4-BE49-F238E27FC236}">
                <a16:creationId xmlns:a16="http://schemas.microsoft.com/office/drawing/2014/main" id="{697FAC62-96D0-4419-9455-E48DBE2719F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666"/>
          <a:stretch/>
        </p:blipFill>
        <p:spPr>
          <a:xfrm rot="10800000">
            <a:off x="2702490" y="206475"/>
            <a:ext cx="9489510" cy="6651523"/>
          </a:xfrm>
          <a:prstGeom prst="rect">
            <a:avLst/>
          </a:prstGeom>
        </p:spPr>
      </p:pic>
      <p:sp>
        <p:nvSpPr>
          <p:cNvPr id="9" name="Text Placeholder 8">
            <a:extLst>
              <a:ext uri="{FF2B5EF4-FFF2-40B4-BE49-F238E27FC236}">
                <a16:creationId xmlns:a16="http://schemas.microsoft.com/office/drawing/2014/main" id="{1B456CB2-DE10-40C2-AA85-1C3AEC750DC8}"/>
              </a:ext>
            </a:extLst>
          </p:cNvPr>
          <p:cNvSpPr>
            <a:spLocks noGrp="1"/>
          </p:cNvSpPr>
          <p:nvPr>
            <p:ph type="body" sz="quarter" idx="10" hasCustomPrompt="1"/>
          </p:nvPr>
        </p:nvSpPr>
        <p:spPr>
          <a:xfrm>
            <a:off x="2310060" y="2964398"/>
            <a:ext cx="7571880" cy="929203"/>
          </a:xfrm>
        </p:spPr>
        <p:txBody>
          <a:bodyPr anchor="ctr"/>
          <a:lstStyle>
            <a:lvl1pPr marL="0" indent="0" algn="ctr">
              <a:lnSpc>
                <a:spcPct val="100000"/>
              </a:lnSpc>
              <a:buNone/>
              <a:defRPr sz="4400" b="1" spc="300">
                <a:solidFill>
                  <a:schemeClr val="bg1"/>
                </a:solidFill>
                <a:latin typeface="+mj-lt"/>
              </a:defRPr>
            </a:lvl1pPr>
            <a:lvl2pPr marL="457200" indent="0" algn="ctr">
              <a:lnSpc>
                <a:spcPct val="100000"/>
              </a:lnSpc>
              <a:buNone/>
              <a:defRPr sz="4000" b="1" spc="300">
                <a:solidFill>
                  <a:schemeClr val="bg1"/>
                </a:solidFill>
                <a:latin typeface="+mj-lt"/>
              </a:defRPr>
            </a:lvl2pPr>
            <a:lvl3pPr marL="914400" indent="0" algn="ctr">
              <a:lnSpc>
                <a:spcPct val="100000"/>
              </a:lnSpc>
              <a:buNone/>
              <a:defRPr sz="3600" b="1" spc="300">
                <a:solidFill>
                  <a:schemeClr val="bg1"/>
                </a:solidFill>
                <a:latin typeface="+mj-lt"/>
              </a:defRPr>
            </a:lvl3pPr>
            <a:lvl4pPr marL="1371600" indent="0" algn="ctr">
              <a:lnSpc>
                <a:spcPct val="100000"/>
              </a:lnSpc>
              <a:buNone/>
              <a:defRPr sz="3200" b="1" spc="300">
                <a:solidFill>
                  <a:schemeClr val="bg1"/>
                </a:solidFill>
                <a:latin typeface="+mj-lt"/>
              </a:defRPr>
            </a:lvl4pPr>
            <a:lvl5pPr marL="1828800" indent="0" algn="ctr">
              <a:lnSpc>
                <a:spcPct val="100000"/>
              </a:lnSpc>
              <a:buNone/>
              <a:defRPr sz="3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con&#10;&#10;Description automatically generated">
            <a:extLst>
              <a:ext uri="{FF2B5EF4-FFF2-40B4-BE49-F238E27FC236}">
                <a16:creationId xmlns:a16="http://schemas.microsoft.com/office/drawing/2014/main" id="{C93462F5-195A-447A-B627-F044859B0C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4" name="TextBox 3">
            <a:extLst>
              <a:ext uri="{FF2B5EF4-FFF2-40B4-BE49-F238E27FC236}">
                <a16:creationId xmlns:a16="http://schemas.microsoft.com/office/drawing/2014/main" id="{16A13CD2-C839-4946-9B3E-6357749D7ABA}"/>
              </a:ext>
            </a:extLst>
          </p:cNvPr>
          <p:cNvSpPr txBox="1"/>
          <p:nvPr userDrawn="1"/>
        </p:nvSpPr>
        <p:spPr>
          <a:xfrm>
            <a:off x="10016447" y="197254"/>
            <a:ext cx="1749197" cy="230832"/>
          </a:xfrm>
          <a:prstGeom prst="rect">
            <a:avLst/>
          </a:prstGeom>
          <a:noFill/>
        </p:spPr>
        <p:txBody>
          <a:bodyPr wrap="none" rtlCol="0">
            <a:spAutoFit/>
          </a:bodyPr>
          <a:lstStyle/>
          <a:p>
            <a:pPr algn="r"/>
            <a:r>
              <a:rPr lang="en-US" sz="900" dirty="0">
                <a:solidFill>
                  <a:schemeClr val="accent1">
                    <a:lumMod val="60000"/>
                    <a:lumOff val="40000"/>
                  </a:schemeClr>
                </a:solidFill>
                <a:latin typeface="+mj-lt"/>
                <a:cs typeface="Poppins" panose="00000500000000000000" pitchFamily="2" charset="0"/>
              </a:rPr>
              <a:t>Staffing &amp; Recruiting Software</a:t>
            </a:r>
          </a:p>
        </p:txBody>
      </p:sp>
      <p:sp>
        <p:nvSpPr>
          <p:cNvPr id="5" name="TextBox 4">
            <a:extLst>
              <a:ext uri="{FF2B5EF4-FFF2-40B4-BE49-F238E27FC236}">
                <a16:creationId xmlns:a16="http://schemas.microsoft.com/office/drawing/2014/main" id="{A7647AC9-3E79-432E-923D-35070B220B1C}"/>
              </a:ext>
            </a:extLst>
          </p:cNvPr>
          <p:cNvSpPr txBox="1"/>
          <p:nvPr userDrawn="1"/>
        </p:nvSpPr>
        <p:spPr>
          <a:xfrm>
            <a:off x="426356" y="197254"/>
            <a:ext cx="715260" cy="230832"/>
          </a:xfrm>
          <a:prstGeom prst="rect">
            <a:avLst/>
          </a:prstGeom>
          <a:noFill/>
        </p:spPr>
        <p:txBody>
          <a:bodyPr wrap="none" rtlCol="0">
            <a:spAutoFit/>
          </a:bodyPr>
          <a:lstStyle/>
          <a:p>
            <a:pPr algn="l"/>
            <a:r>
              <a:rPr lang="en-US" sz="900" spc="0" dirty="0">
                <a:solidFill>
                  <a:schemeClr val="accent1">
                    <a:lumMod val="60000"/>
                    <a:lumOff val="40000"/>
                  </a:schemeClr>
                </a:solidFill>
                <a:latin typeface="Nunito Sans Black" panose="00000A00000000000000" pitchFamily="2" charset="0"/>
                <a:cs typeface="Poppins" panose="00000500000000000000" pitchFamily="2" charset="0"/>
              </a:rPr>
              <a:t>AVIONTÉ</a:t>
            </a:r>
          </a:p>
        </p:txBody>
      </p:sp>
      <p:sp>
        <p:nvSpPr>
          <p:cNvPr id="6" name="TextBox 5">
            <a:extLst>
              <a:ext uri="{FF2B5EF4-FFF2-40B4-BE49-F238E27FC236}">
                <a16:creationId xmlns:a16="http://schemas.microsoft.com/office/drawing/2014/main" id="{E46CAB78-BF2D-4796-97D8-FC737CDE83C5}"/>
              </a:ext>
            </a:extLst>
          </p:cNvPr>
          <p:cNvSpPr txBox="1"/>
          <p:nvPr userDrawn="1"/>
        </p:nvSpPr>
        <p:spPr>
          <a:xfrm rot="5400000">
            <a:off x="10672030" y="3326586"/>
            <a:ext cx="2201244" cy="230832"/>
          </a:xfrm>
          <a:prstGeom prst="rect">
            <a:avLst/>
          </a:prstGeom>
          <a:noFill/>
        </p:spPr>
        <p:txBody>
          <a:bodyPr wrap="none" rtlCol="0">
            <a:spAutoFit/>
          </a:bodyPr>
          <a:lstStyle/>
          <a:p>
            <a:pPr algn="ctr"/>
            <a:r>
              <a:rPr lang="en-US" sz="900" spc="300" dirty="0">
                <a:solidFill>
                  <a:schemeClr val="accent1">
                    <a:lumMod val="60000"/>
                    <a:lumOff val="40000"/>
                  </a:schemeClr>
                </a:solidFill>
                <a:latin typeface="+mj-lt"/>
                <a:cs typeface="Poppins Medium" panose="00000600000000000000" pitchFamily="2" charset="0"/>
              </a:rPr>
              <a:t>THE TRUE END-TO-END</a:t>
            </a:r>
          </a:p>
        </p:txBody>
      </p:sp>
    </p:spTree>
    <p:extLst>
      <p:ext uri="{BB962C8B-B14F-4D97-AF65-F5344CB8AC3E}">
        <p14:creationId xmlns:p14="http://schemas.microsoft.com/office/powerpoint/2010/main" val="1448213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ionté 24/7 Divider Slide">
    <p:bg>
      <p:bgRef idx="1001">
        <a:schemeClr val="bg1"/>
      </p:bgRef>
    </p:bg>
    <p:spTree>
      <p:nvGrpSpPr>
        <p:cNvPr id="1" name=""/>
        <p:cNvGrpSpPr/>
        <p:nvPr/>
      </p:nvGrpSpPr>
      <p:grpSpPr>
        <a:xfrm>
          <a:off x="0" y="0"/>
          <a:ext cx="0" cy="0"/>
          <a:chOff x="0" y="0"/>
          <a:chExt cx="0" cy="0"/>
        </a:xfrm>
      </p:grpSpPr>
      <p:pic>
        <p:nvPicPr>
          <p:cNvPr id="2" name="Picture 32">
            <a:extLst>
              <a:ext uri="{FF2B5EF4-FFF2-40B4-BE49-F238E27FC236}">
                <a16:creationId xmlns:a16="http://schemas.microsoft.com/office/drawing/2014/main" id="{697FAC62-96D0-4419-9455-E48DBE2719F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666"/>
          <a:stretch/>
        </p:blipFill>
        <p:spPr>
          <a:xfrm rot="10800000">
            <a:off x="2702490" y="206475"/>
            <a:ext cx="9489510" cy="6651523"/>
          </a:xfrm>
          <a:prstGeom prst="rect">
            <a:avLst/>
          </a:prstGeom>
        </p:spPr>
      </p:pic>
      <p:pic>
        <p:nvPicPr>
          <p:cNvPr id="3" name="Picture 2" descr="Icon&#10;&#10;Description automatically generated">
            <a:extLst>
              <a:ext uri="{FF2B5EF4-FFF2-40B4-BE49-F238E27FC236}">
                <a16:creationId xmlns:a16="http://schemas.microsoft.com/office/drawing/2014/main" id="{C93462F5-195A-447A-B627-F044859B0C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4" name="TextBox 3">
            <a:extLst>
              <a:ext uri="{FF2B5EF4-FFF2-40B4-BE49-F238E27FC236}">
                <a16:creationId xmlns:a16="http://schemas.microsoft.com/office/drawing/2014/main" id="{16A13CD2-C839-4946-9B3E-6357749D7ABA}"/>
              </a:ext>
            </a:extLst>
          </p:cNvPr>
          <p:cNvSpPr txBox="1"/>
          <p:nvPr userDrawn="1"/>
        </p:nvSpPr>
        <p:spPr>
          <a:xfrm>
            <a:off x="10016447" y="197254"/>
            <a:ext cx="1749197" cy="230832"/>
          </a:xfrm>
          <a:prstGeom prst="rect">
            <a:avLst/>
          </a:prstGeom>
          <a:noFill/>
        </p:spPr>
        <p:txBody>
          <a:bodyPr wrap="none" rtlCol="0">
            <a:spAutoFit/>
          </a:bodyPr>
          <a:lstStyle/>
          <a:p>
            <a:pPr algn="r"/>
            <a:r>
              <a:rPr lang="en-US" sz="900" dirty="0">
                <a:solidFill>
                  <a:schemeClr val="accent5">
                    <a:lumMod val="75000"/>
                  </a:schemeClr>
                </a:solidFill>
                <a:latin typeface="+mj-lt"/>
                <a:cs typeface="Poppins" panose="00000500000000000000" pitchFamily="2" charset="0"/>
              </a:rPr>
              <a:t>Staffing &amp; Recruiting Software</a:t>
            </a:r>
          </a:p>
        </p:txBody>
      </p:sp>
      <p:sp>
        <p:nvSpPr>
          <p:cNvPr id="6" name="TextBox 5">
            <a:extLst>
              <a:ext uri="{FF2B5EF4-FFF2-40B4-BE49-F238E27FC236}">
                <a16:creationId xmlns:a16="http://schemas.microsoft.com/office/drawing/2014/main" id="{E46CAB78-BF2D-4796-97D8-FC737CDE83C5}"/>
              </a:ext>
            </a:extLst>
          </p:cNvPr>
          <p:cNvSpPr txBox="1"/>
          <p:nvPr userDrawn="1"/>
        </p:nvSpPr>
        <p:spPr>
          <a:xfrm rot="5400000">
            <a:off x="10672030" y="3326586"/>
            <a:ext cx="2201244"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THE TRUE END-TO-END</a:t>
            </a:r>
          </a:p>
        </p:txBody>
      </p:sp>
      <p:sp>
        <p:nvSpPr>
          <p:cNvPr id="8" name="Text Placeholder 8">
            <a:extLst>
              <a:ext uri="{FF2B5EF4-FFF2-40B4-BE49-F238E27FC236}">
                <a16:creationId xmlns:a16="http://schemas.microsoft.com/office/drawing/2014/main" id="{90CDE6B7-BD2F-48A9-AC0D-F49343B7D0DB}"/>
              </a:ext>
            </a:extLst>
          </p:cNvPr>
          <p:cNvSpPr>
            <a:spLocks noGrp="1"/>
          </p:cNvSpPr>
          <p:nvPr>
            <p:ph type="body" sz="quarter" idx="10" hasCustomPrompt="1"/>
          </p:nvPr>
        </p:nvSpPr>
        <p:spPr>
          <a:xfrm>
            <a:off x="2310060" y="2964398"/>
            <a:ext cx="7571880" cy="929203"/>
          </a:xfrm>
        </p:spPr>
        <p:txBody>
          <a:bodyPr anchor="ctr"/>
          <a:lstStyle>
            <a:lvl1pPr marL="0" indent="0" algn="ctr">
              <a:lnSpc>
                <a:spcPct val="100000"/>
              </a:lnSpc>
              <a:buNone/>
              <a:defRPr sz="4400" b="1" spc="300">
                <a:solidFill>
                  <a:schemeClr val="tx1"/>
                </a:solidFill>
                <a:latin typeface="+mj-lt"/>
              </a:defRPr>
            </a:lvl1pPr>
            <a:lvl2pPr marL="457200" indent="0" algn="ctr">
              <a:lnSpc>
                <a:spcPct val="100000"/>
              </a:lnSpc>
              <a:buNone/>
              <a:defRPr sz="4000" b="1" spc="300">
                <a:solidFill>
                  <a:schemeClr val="tx1"/>
                </a:solidFill>
                <a:latin typeface="+mj-lt"/>
              </a:defRPr>
            </a:lvl2pPr>
            <a:lvl3pPr marL="914400" indent="0" algn="ctr">
              <a:lnSpc>
                <a:spcPct val="100000"/>
              </a:lnSpc>
              <a:buNone/>
              <a:defRPr sz="3600" b="1" spc="300">
                <a:solidFill>
                  <a:schemeClr val="tx1"/>
                </a:solidFill>
                <a:latin typeface="+mj-lt"/>
              </a:defRPr>
            </a:lvl3pPr>
            <a:lvl4pPr marL="1371600" indent="0" algn="ctr">
              <a:lnSpc>
                <a:spcPct val="100000"/>
              </a:lnSpc>
              <a:buNone/>
              <a:defRPr sz="3200" b="1" spc="300">
                <a:solidFill>
                  <a:schemeClr val="tx1"/>
                </a:solidFill>
                <a:latin typeface="+mj-lt"/>
              </a:defRPr>
            </a:lvl4pPr>
            <a:lvl5pPr marL="1828800" indent="0" algn="ctr">
              <a:lnSpc>
                <a:spcPct val="100000"/>
              </a:lnSpc>
              <a:buNone/>
              <a:defRPr sz="3200" b="1" spc="3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41854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ionté+ Divider Slide">
    <p:bg>
      <p:bgPr>
        <a:solidFill>
          <a:schemeClr val="accent2"/>
        </a:solidFill>
        <a:effectLst/>
      </p:bgPr>
    </p:bg>
    <p:spTree>
      <p:nvGrpSpPr>
        <p:cNvPr id="1" name=""/>
        <p:cNvGrpSpPr/>
        <p:nvPr/>
      </p:nvGrpSpPr>
      <p:grpSpPr>
        <a:xfrm>
          <a:off x="0" y="0"/>
          <a:ext cx="0" cy="0"/>
          <a:chOff x="0" y="0"/>
          <a:chExt cx="0" cy="0"/>
        </a:xfrm>
      </p:grpSpPr>
      <p:pic>
        <p:nvPicPr>
          <p:cNvPr id="2" name="Picture 32">
            <a:extLst>
              <a:ext uri="{FF2B5EF4-FFF2-40B4-BE49-F238E27FC236}">
                <a16:creationId xmlns:a16="http://schemas.microsoft.com/office/drawing/2014/main" id="{697FAC62-96D0-4419-9455-E48DBE2719F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666"/>
          <a:stretch/>
        </p:blipFill>
        <p:spPr>
          <a:xfrm rot="10800000">
            <a:off x="2702490" y="206475"/>
            <a:ext cx="9489510" cy="6651523"/>
          </a:xfrm>
          <a:prstGeom prst="rect">
            <a:avLst/>
          </a:prstGeom>
        </p:spPr>
      </p:pic>
      <p:pic>
        <p:nvPicPr>
          <p:cNvPr id="3" name="Picture 2" descr="Icon&#10;&#10;Description automatically generated">
            <a:extLst>
              <a:ext uri="{FF2B5EF4-FFF2-40B4-BE49-F238E27FC236}">
                <a16:creationId xmlns:a16="http://schemas.microsoft.com/office/drawing/2014/main" id="{C93462F5-195A-447A-B627-F044859B0C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
        <p:nvSpPr>
          <p:cNvPr id="4" name="TextBox 3">
            <a:extLst>
              <a:ext uri="{FF2B5EF4-FFF2-40B4-BE49-F238E27FC236}">
                <a16:creationId xmlns:a16="http://schemas.microsoft.com/office/drawing/2014/main" id="{16A13CD2-C839-4946-9B3E-6357749D7ABA}"/>
              </a:ext>
            </a:extLst>
          </p:cNvPr>
          <p:cNvSpPr txBox="1"/>
          <p:nvPr userDrawn="1"/>
        </p:nvSpPr>
        <p:spPr>
          <a:xfrm>
            <a:off x="10016447" y="197254"/>
            <a:ext cx="1749197" cy="230832"/>
          </a:xfrm>
          <a:prstGeom prst="rect">
            <a:avLst/>
          </a:prstGeom>
          <a:noFill/>
        </p:spPr>
        <p:txBody>
          <a:bodyPr wrap="none" rtlCol="0">
            <a:spAutoFit/>
          </a:bodyPr>
          <a:lstStyle/>
          <a:p>
            <a:pPr algn="r"/>
            <a:r>
              <a:rPr lang="en-US" sz="900" dirty="0">
                <a:solidFill>
                  <a:schemeClr val="accent2">
                    <a:lumMod val="40000"/>
                    <a:lumOff val="60000"/>
                  </a:schemeClr>
                </a:solidFill>
                <a:latin typeface="+mj-lt"/>
                <a:cs typeface="Poppins" panose="00000500000000000000" pitchFamily="2" charset="0"/>
              </a:rPr>
              <a:t>Staffing &amp; Recruiting Software</a:t>
            </a:r>
          </a:p>
        </p:txBody>
      </p:sp>
      <p:sp>
        <p:nvSpPr>
          <p:cNvPr id="6" name="TextBox 5">
            <a:extLst>
              <a:ext uri="{FF2B5EF4-FFF2-40B4-BE49-F238E27FC236}">
                <a16:creationId xmlns:a16="http://schemas.microsoft.com/office/drawing/2014/main" id="{E46CAB78-BF2D-4796-97D8-FC737CDE83C5}"/>
              </a:ext>
            </a:extLst>
          </p:cNvPr>
          <p:cNvSpPr txBox="1"/>
          <p:nvPr userDrawn="1"/>
        </p:nvSpPr>
        <p:spPr>
          <a:xfrm rot="5400000">
            <a:off x="10672030" y="3326586"/>
            <a:ext cx="2201244" cy="230832"/>
          </a:xfrm>
          <a:prstGeom prst="rect">
            <a:avLst/>
          </a:prstGeom>
          <a:noFill/>
        </p:spPr>
        <p:txBody>
          <a:bodyPr wrap="none" rtlCol="0">
            <a:spAutoFit/>
          </a:bodyPr>
          <a:lstStyle/>
          <a:p>
            <a:pPr algn="ctr"/>
            <a:r>
              <a:rPr lang="en-US" sz="900" spc="300" dirty="0">
                <a:solidFill>
                  <a:schemeClr val="accent2">
                    <a:lumMod val="40000"/>
                    <a:lumOff val="60000"/>
                  </a:schemeClr>
                </a:solidFill>
                <a:latin typeface="+mj-lt"/>
                <a:cs typeface="Poppins Medium" panose="00000600000000000000" pitchFamily="2" charset="0"/>
              </a:rPr>
              <a:t>THE TRUE END-TO-END</a:t>
            </a:r>
          </a:p>
        </p:txBody>
      </p:sp>
      <p:sp>
        <p:nvSpPr>
          <p:cNvPr id="9" name="TextBox 8">
            <a:extLst>
              <a:ext uri="{FF2B5EF4-FFF2-40B4-BE49-F238E27FC236}">
                <a16:creationId xmlns:a16="http://schemas.microsoft.com/office/drawing/2014/main" id="{D18BD11A-5AD9-4D62-A8AA-35F4F4D2FA86}"/>
              </a:ext>
            </a:extLst>
          </p:cNvPr>
          <p:cNvSpPr txBox="1"/>
          <p:nvPr userDrawn="1"/>
        </p:nvSpPr>
        <p:spPr>
          <a:xfrm>
            <a:off x="426356" y="197254"/>
            <a:ext cx="715260" cy="230832"/>
          </a:xfrm>
          <a:prstGeom prst="rect">
            <a:avLst/>
          </a:prstGeom>
          <a:noFill/>
        </p:spPr>
        <p:txBody>
          <a:bodyPr wrap="none" rtlCol="0">
            <a:spAutoFit/>
          </a:bodyPr>
          <a:lstStyle/>
          <a:p>
            <a:pPr algn="l"/>
            <a:r>
              <a:rPr lang="en-US" sz="900" spc="0" dirty="0">
                <a:solidFill>
                  <a:schemeClr val="accent2">
                    <a:lumMod val="40000"/>
                    <a:lumOff val="60000"/>
                  </a:schemeClr>
                </a:solidFill>
                <a:latin typeface="Nunito Sans Black" panose="00000A00000000000000" pitchFamily="2" charset="0"/>
                <a:cs typeface="Poppins" panose="00000500000000000000" pitchFamily="2" charset="0"/>
              </a:rPr>
              <a:t>AVIONTÉ</a:t>
            </a:r>
          </a:p>
        </p:txBody>
      </p:sp>
      <p:sp>
        <p:nvSpPr>
          <p:cNvPr id="8" name="Text Placeholder 8">
            <a:extLst>
              <a:ext uri="{FF2B5EF4-FFF2-40B4-BE49-F238E27FC236}">
                <a16:creationId xmlns:a16="http://schemas.microsoft.com/office/drawing/2014/main" id="{A78061E8-2192-46F0-95F7-BA9578EE8BA0}"/>
              </a:ext>
            </a:extLst>
          </p:cNvPr>
          <p:cNvSpPr>
            <a:spLocks noGrp="1"/>
          </p:cNvSpPr>
          <p:nvPr>
            <p:ph type="body" sz="quarter" idx="10" hasCustomPrompt="1"/>
          </p:nvPr>
        </p:nvSpPr>
        <p:spPr>
          <a:xfrm>
            <a:off x="2310060" y="2964398"/>
            <a:ext cx="7571880" cy="929203"/>
          </a:xfrm>
        </p:spPr>
        <p:txBody>
          <a:bodyPr anchor="ctr"/>
          <a:lstStyle>
            <a:lvl1pPr marL="0" indent="0" algn="ctr">
              <a:lnSpc>
                <a:spcPct val="100000"/>
              </a:lnSpc>
              <a:buNone/>
              <a:defRPr sz="4400" b="1" spc="300">
                <a:solidFill>
                  <a:schemeClr val="tx1"/>
                </a:solidFill>
                <a:latin typeface="+mj-lt"/>
              </a:defRPr>
            </a:lvl1pPr>
            <a:lvl2pPr marL="457200" indent="0" algn="ctr">
              <a:lnSpc>
                <a:spcPct val="100000"/>
              </a:lnSpc>
              <a:buNone/>
              <a:defRPr sz="4000" b="1" spc="300">
                <a:solidFill>
                  <a:schemeClr val="tx1"/>
                </a:solidFill>
                <a:latin typeface="+mj-lt"/>
              </a:defRPr>
            </a:lvl2pPr>
            <a:lvl3pPr marL="914400" indent="0" algn="ctr">
              <a:lnSpc>
                <a:spcPct val="100000"/>
              </a:lnSpc>
              <a:buNone/>
              <a:defRPr sz="3600" b="1" spc="300">
                <a:solidFill>
                  <a:schemeClr val="tx1"/>
                </a:solidFill>
                <a:latin typeface="+mj-lt"/>
              </a:defRPr>
            </a:lvl3pPr>
            <a:lvl4pPr marL="1371600" indent="0" algn="ctr">
              <a:lnSpc>
                <a:spcPct val="100000"/>
              </a:lnSpc>
              <a:buNone/>
              <a:defRPr sz="3200" b="1" spc="300">
                <a:solidFill>
                  <a:schemeClr val="tx1"/>
                </a:solidFill>
                <a:latin typeface="+mj-lt"/>
              </a:defRPr>
            </a:lvl4pPr>
            <a:lvl5pPr marL="1828800" indent="0" algn="ctr">
              <a:lnSpc>
                <a:spcPct val="100000"/>
              </a:lnSpc>
              <a:buNone/>
              <a:defRPr sz="3200" b="1" spc="3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1730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525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D67F4B-BAE6-438E-8CEA-B51EEC9A5A6E}"/>
              </a:ext>
            </a:extLst>
          </p:cNvPr>
          <p:cNvSpPr/>
          <p:nvPr userDrawn="1"/>
        </p:nvSpPr>
        <p:spPr>
          <a:xfrm>
            <a:off x="711200" y="616527"/>
            <a:ext cx="5624946" cy="5624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EEE75BE1-186B-4C65-8D2C-001EF120728A}"/>
              </a:ext>
            </a:extLst>
          </p:cNvPr>
          <p:cNvSpPr>
            <a:spLocks noGrp="1"/>
          </p:cNvSpPr>
          <p:nvPr>
            <p:ph type="pic" sz="quarter" idx="12"/>
          </p:nvPr>
        </p:nvSpPr>
        <p:spPr>
          <a:xfrm>
            <a:off x="6336146" y="616527"/>
            <a:ext cx="5144654" cy="5624946"/>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39250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109EABE9-8746-4FA8-87CE-5F535236B75F}"/>
              </a:ext>
            </a:extLst>
          </p:cNvPr>
          <p:cNvSpPr>
            <a:spLocks noGrp="1"/>
          </p:cNvSpPr>
          <p:nvPr>
            <p:ph type="pic" sz="quarter" idx="10"/>
          </p:nvPr>
        </p:nvSpPr>
        <p:spPr>
          <a:xfrm>
            <a:off x="649357" y="596352"/>
            <a:ext cx="3631096" cy="2832648"/>
          </a:xfrm>
          <a:pattFill prst="pct20">
            <a:fgClr>
              <a:schemeClr val="accent1"/>
            </a:fgClr>
            <a:bgClr>
              <a:schemeClr val="bg1"/>
            </a:bgClr>
          </a:pattFill>
        </p:spPr>
        <p:txBody>
          <a:bodyPr>
            <a:normAutofit/>
          </a:bodyPr>
          <a:lstStyle>
            <a:lvl1pPr>
              <a:defRPr sz="1200"/>
            </a:lvl1pPr>
          </a:lstStyle>
          <a:p>
            <a:endParaRPr lang="en-US" dirty="0"/>
          </a:p>
        </p:txBody>
      </p:sp>
      <p:sp>
        <p:nvSpPr>
          <p:cNvPr id="13" name="Picture Placeholder 2">
            <a:extLst>
              <a:ext uri="{FF2B5EF4-FFF2-40B4-BE49-F238E27FC236}">
                <a16:creationId xmlns:a16="http://schemas.microsoft.com/office/drawing/2014/main" id="{727E1F2A-EEE8-49FD-8C7F-B1A7D5E44448}"/>
              </a:ext>
            </a:extLst>
          </p:cNvPr>
          <p:cNvSpPr>
            <a:spLocks noGrp="1"/>
          </p:cNvSpPr>
          <p:nvPr>
            <p:ph type="pic" sz="quarter" idx="11"/>
          </p:nvPr>
        </p:nvSpPr>
        <p:spPr>
          <a:xfrm>
            <a:off x="7911547" y="596352"/>
            <a:ext cx="3631096" cy="2832648"/>
          </a:xfrm>
          <a:pattFill prst="pct20">
            <a:fgClr>
              <a:schemeClr val="accent1"/>
            </a:fgClr>
            <a:bgClr>
              <a:schemeClr val="bg1"/>
            </a:bgClr>
          </a:pattFill>
        </p:spPr>
        <p:txBody>
          <a:bodyPr>
            <a:normAutofit/>
          </a:bodyPr>
          <a:lstStyle>
            <a:lvl1pPr>
              <a:defRPr sz="1200"/>
            </a:lvl1pPr>
          </a:lstStyle>
          <a:p>
            <a:endParaRPr lang="en-US" dirty="0"/>
          </a:p>
        </p:txBody>
      </p:sp>
      <p:sp>
        <p:nvSpPr>
          <p:cNvPr id="14" name="Picture Placeholder 2">
            <a:extLst>
              <a:ext uri="{FF2B5EF4-FFF2-40B4-BE49-F238E27FC236}">
                <a16:creationId xmlns:a16="http://schemas.microsoft.com/office/drawing/2014/main" id="{B41156AE-3755-45B4-A4B1-A69D5B576205}"/>
              </a:ext>
            </a:extLst>
          </p:cNvPr>
          <p:cNvSpPr>
            <a:spLocks noGrp="1"/>
          </p:cNvSpPr>
          <p:nvPr>
            <p:ph type="pic" sz="quarter" idx="12"/>
          </p:nvPr>
        </p:nvSpPr>
        <p:spPr>
          <a:xfrm>
            <a:off x="4280452" y="3429000"/>
            <a:ext cx="3631096" cy="2832648"/>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70561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6B4754-E436-4059-B6CC-AB71B9FFE022}"/>
              </a:ext>
            </a:extLst>
          </p:cNvPr>
          <p:cNvSpPr/>
          <p:nvPr userDrawn="1"/>
        </p:nvSpPr>
        <p:spPr>
          <a:xfrm>
            <a:off x="701040" y="535578"/>
            <a:ext cx="10789920" cy="5786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406301DB-B200-4DFC-BCF9-160A1B06CABD}"/>
              </a:ext>
            </a:extLst>
          </p:cNvPr>
          <p:cNvSpPr>
            <a:spLocks noGrp="1"/>
          </p:cNvSpPr>
          <p:nvPr>
            <p:ph type="pic" sz="quarter" idx="10"/>
          </p:nvPr>
        </p:nvSpPr>
        <p:spPr>
          <a:xfrm>
            <a:off x="701039" y="535577"/>
            <a:ext cx="10789919" cy="2893423"/>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991146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8CF3BC-960E-4AD1-9BFF-C42E63D0F4B1}"/>
              </a:ext>
            </a:extLst>
          </p:cNvPr>
          <p:cNvSpPr>
            <a:spLocks noGrp="1"/>
          </p:cNvSpPr>
          <p:nvPr>
            <p:ph type="pic" sz="quarter" idx="10"/>
          </p:nvPr>
        </p:nvSpPr>
        <p:spPr>
          <a:xfrm>
            <a:off x="0" y="0"/>
            <a:ext cx="12192000" cy="685800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1752399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5"/>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7061202" y="1436914"/>
            <a:ext cx="3809998" cy="4259284"/>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2087369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701729" y="771115"/>
            <a:ext cx="3616035" cy="5315769"/>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112053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6096000" y="0"/>
            <a:ext cx="6096000" cy="685800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735199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5"/>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570906" y="1078495"/>
            <a:ext cx="5750382" cy="470101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910281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411378-77D0-41A1-A258-EFC93DDACE52}"/>
              </a:ext>
            </a:extLst>
          </p:cNvPr>
          <p:cNvSpPr/>
          <p:nvPr userDrawn="1"/>
        </p:nvSpPr>
        <p:spPr>
          <a:xfrm>
            <a:off x="0" y="0"/>
            <a:ext cx="724204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0" y="0"/>
            <a:ext cx="5370576" cy="4545496"/>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2188414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5"/>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FBB30AD7-4FEA-4821-8D52-FCAB9415BEC6}"/>
              </a:ext>
            </a:extLst>
          </p:cNvPr>
          <p:cNvSpPr>
            <a:spLocks noGrp="1"/>
          </p:cNvSpPr>
          <p:nvPr>
            <p:ph type="pic" sz="quarter" idx="11"/>
          </p:nvPr>
        </p:nvSpPr>
        <p:spPr>
          <a:xfrm>
            <a:off x="1837679" y="2441769"/>
            <a:ext cx="1250046" cy="125004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12" name="Picture Placeholder 2">
            <a:extLst>
              <a:ext uri="{FF2B5EF4-FFF2-40B4-BE49-F238E27FC236}">
                <a16:creationId xmlns:a16="http://schemas.microsoft.com/office/drawing/2014/main" id="{7BEB789F-52F9-41C7-BEDE-8FF5966474DC}"/>
              </a:ext>
            </a:extLst>
          </p:cNvPr>
          <p:cNvSpPr>
            <a:spLocks noGrp="1"/>
          </p:cNvSpPr>
          <p:nvPr>
            <p:ph type="pic" sz="quarter" idx="12"/>
          </p:nvPr>
        </p:nvSpPr>
        <p:spPr>
          <a:xfrm>
            <a:off x="5372670" y="2416929"/>
            <a:ext cx="1250046" cy="125004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13" name="Picture Placeholder 2">
            <a:extLst>
              <a:ext uri="{FF2B5EF4-FFF2-40B4-BE49-F238E27FC236}">
                <a16:creationId xmlns:a16="http://schemas.microsoft.com/office/drawing/2014/main" id="{479D6696-8925-4E62-AEC4-CE53EAEE9197}"/>
              </a:ext>
            </a:extLst>
          </p:cNvPr>
          <p:cNvSpPr>
            <a:spLocks noGrp="1"/>
          </p:cNvSpPr>
          <p:nvPr>
            <p:ph type="pic" sz="quarter" idx="13"/>
          </p:nvPr>
        </p:nvSpPr>
        <p:spPr>
          <a:xfrm>
            <a:off x="8907661" y="2392089"/>
            <a:ext cx="1250046" cy="1250046"/>
          </a:xfrm>
          <a:prstGeom prst="ellipse">
            <a:avLst/>
          </a:prstGeom>
          <a:pattFill prst="pct5">
            <a:fgClr>
              <a:schemeClr val="accent1"/>
            </a:fgClr>
            <a:bgClr>
              <a:schemeClr val="bg1"/>
            </a:bgClr>
          </a:pattFill>
          <a:ln w="9525">
            <a:noFill/>
          </a:ln>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0" y="5113866"/>
            <a:ext cx="12192000" cy="1744133"/>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4031338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Text 1">
    <p:bg>
      <p:bgPr>
        <a:solidFill>
          <a:schemeClr val="accent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45C65-DC15-4ADF-B081-4654945D4185}"/>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1874499"/>
            <a:ext cx="9493250" cy="4218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131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606CC-36AA-418F-B8C9-D66C122F5A52}"/>
              </a:ext>
            </a:extLst>
          </p:cNvPr>
          <p:cNvSpPr/>
          <p:nvPr userDrawn="1"/>
        </p:nvSpPr>
        <p:spPr>
          <a:xfrm>
            <a:off x="2388207" y="566534"/>
            <a:ext cx="9210519" cy="57249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593274" y="566534"/>
            <a:ext cx="2176430" cy="5724931"/>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673874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6811616" y="791818"/>
            <a:ext cx="4505741" cy="5274365"/>
          </a:xfrm>
          <a:pattFill prst="pct20">
            <a:fgClr>
              <a:schemeClr val="accent1"/>
            </a:fgClr>
            <a:bgClr>
              <a:schemeClr val="bg1"/>
            </a:bgClr>
          </a:pattFill>
        </p:spPr>
        <p:txBody>
          <a:bodyPr>
            <a:normAutofit/>
          </a:bodyPr>
          <a:lstStyle>
            <a:lvl1pPr>
              <a:defRPr sz="1200"/>
            </a:lvl1pPr>
          </a:lstStyle>
          <a:p>
            <a:endParaRPr lang="en-US" dirty="0"/>
          </a:p>
        </p:txBody>
      </p:sp>
      <p:sp>
        <p:nvSpPr>
          <p:cNvPr id="2" name="Rectangle 1">
            <a:extLst>
              <a:ext uri="{FF2B5EF4-FFF2-40B4-BE49-F238E27FC236}">
                <a16:creationId xmlns:a16="http://schemas.microsoft.com/office/drawing/2014/main" id="{2DC3B015-022A-4219-8CD8-8C641F84393E}"/>
              </a:ext>
            </a:extLst>
          </p:cNvPr>
          <p:cNvSpPr/>
          <p:nvPr userDrawn="1"/>
        </p:nvSpPr>
        <p:spPr>
          <a:xfrm>
            <a:off x="0" y="0"/>
            <a:ext cx="68116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1155033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161D16-B427-46DF-A55A-624F556E10CA}"/>
              </a:ext>
            </a:extLst>
          </p:cNvPr>
          <p:cNvSpPr/>
          <p:nvPr userDrawn="1"/>
        </p:nvSpPr>
        <p:spPr>
          <a:xfrm>
            <a:off x="0" y="0"/>
            <a:ext cx="5198533" cy="548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5198533" y="1371600"/>
            <a:ext cx="6993467" cy="548640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186041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5198533" y="0"/>
            <a:ext cx="6993467" cy="548640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2067141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5"/>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9310F41-4FD5-4156-ABEA-3883FB44ADBF}"/>
              </a:ext>
            </a:extLst>
          </p:cNvPr>
          <p:cNvSpPr>
            <a:spLocks noGrp="1"/>
          </p:cNvSpPr>
          <p:nvPr>
            <p:ph type="pic" sz="quarter" idx="10"/>
          </p:nvPr>
        </p:nvSpPr>
        <p:spPr>
          <a:xfrm>
            <a:off x="8044069" y="1311640"/>
            <a:ext cx="3299792" cy="5546359"/>
          </a:xfrm>
          <a:pattFill prst="pct20">
            <a:fgClr>
              <a:schemeClr val="accent1"/>
            </a:fgClr>
            <a:bgClr>
              <a:schemeClr val="bg1"/>
            </a:bgClr>
          </a:pattFill>
        </p:spPr>
        <p:txBody>
          <a:bodyPr>
            <a:normAutofit/>
          </a:bodyPr>
          <a:lstStyle>
            <a:lvl1pPr>
              <a:defRPr sz="1200"/>
            </a:lvl1pPr>
          </a:lstStyle>
          <a:p>
            <a:endParaRPr lang="en-US" dirty="0"/>
          </a:p>
        </p:txBody>
      </p:sp>
      <p:sp>
        <p:nvSpPr>
          <p:cNvPr id="2" name="Rectangle 1">
            <a:extLst>
              <a:ext uri="{FF2B5EF4-FFF2-40B4-BE49-F238E27FC236}">
                <a16:creationId xmlns:a16="http://schemas.microsoft.com/office/drawing/2014/main" id="{6B0A8218-0DB0-4D15-BD47-953CCA472465}"/>
              </a:ext>
            </a:extLst>
          </p:cNvPr>
          <p:cNvSpPr/>
          <p:nvPr userDrawn="1"/>
        </p:nvSpPr>
        <p:spPr>
          <a:xfrm>
            <a:off x="0" y="0"/>
            <a:ext cx="12192000" cy="131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4886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5"/>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3C56D7F-D878-4187-94F5-86E5FA36DD1D}"/>
              </a:ext>
            </a:extLst>
          </p:cNvPr>
          <p:cNvSpPr>
            <a:spLocks noGrp="1"/>
          </p:cNvSpPr>
          <p:nvPr>
            <p:ph type="pic" sz="quarter" idx="10"/>
          </p:nvPr>
        </p:nvSpPr>
        <p:spPr>
          <a:xfrm>
            <a:off x="1" y="0"/>
            <a:ext cx="6096000" cy="6858001"/>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2683048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4E39B-B3D7-49A0-BD79-90E0834391FF}"/>
              </a:ext>
            </a:extLst>
          </p:cNvPr>
          <p:cNvSpPr/>
          <p:nvPr userDrawn="1"/>
        </p:nvSpPr>
        <p:spPr>
          <a:xfrm>
            <a:off x="1745673" y="2071254"/>
            <a:ext cx="8734758" cy="4786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10480431" y="0"/>
            <a:ext cx="1745673" cy="6857999"/>
          </a:xfrm>
          <a:pattFill prst="pct20">
            <a:fgClr>
              <a:schemeClr val="accent1"/>
            </a:fgClr>
            <a:bgClr>
              <a:schemeClr val="bg1"/>
            </a:bgClr>
          </a:pattFill>
        </p:spPr>
        <p:txBody>
          <a:bodyPr>
            <a:normAutofit/>
          </a:bodyPr>
          <a:lstStyle>
            <a:lvl1pPr>
              <a:defRPr sz="1200"/>
            </a:lvl1pPr>
          </a:lstStyle>
          <a:p>
            <a:endParaRPr lang="en-US" dirty="0"/>
          </a:p>
        </p:txBody>
      </p:sp>
      <p:sp>
        <p:nvSpPr>
          <p:cNvPr id="3" name="Picture Placeholder 2">
            <a:extLst>
              <a:ext uri="{FF2B5EF4-FFF2-40B4-BE49-F238E27FC236}">
                <a16:creationId xmlns:a16="http://schemas.microsoft.com/office/drawing/2014/main" id="{A9BAFCED-AC62-4384-98BD-F06C141C2291}"/>
              </a:ext>
            </a:extLst>
          </p:cNvPr>
          <p:cNvSpPr>
            <a:spLocks noGrp="1"/>
          </p:cNvSpPr>
          <p:nvPr>
            <p:ph type="pic" sz="quarter" idx="11"/>
          </p:nvPr>
        </p:nvSpPr>
        <p:spPr>
          <a:xfrm>
            <a:off x="3048001" y="4464627"/>
            <a:ext cx="1066798" cy="1066799"/>
          </a:xfrm>
          <a:prstGeom prst="ellipse">
            <a:avLst/>
          </a:prstGeom>
          <a:pattFill prst="pct20">
            <a:fgClr>
              <a:schemeClr val="accent1"/>
            </a:fgClr>
            <a:bgClr>
              <a:schemeClr val="bg1"/>
            </a:bgClr>
          </a:pattFill>
        </p:spPr>
        <p:txBody>
          <a:bodyPr>
            <a:normAutofit/>
          </a:bodyPr>
          <a:lstStyle>
            <a:lvl1pPr>
              <a:defRPr sz="1200"/>
            </a:lvl1pPr>
          </a:lstStyle>
          <a:p>
            <a:endParaRPr lang="en-US" dirty="0"/>
          </a:p>
        </p:txBody>
      </p:sp>
      <p:sp>
        <p:nvSpPr>
          <p:cNvPr id="6" name="Picture Placeholder 2">
            <a:extLst>
              <a:ext uri="{FF2B5EF4-FFF2-40B4-BE49-F238E27FC236}">
                <a16:creationId xmlns:a16="http://schemas.microsoft.com/office/drawing/2014/main" id="{6E43FBBE-DEC3-4B2B-90EE-8D354B0EB8BB}"/>
              </a:ext>
            </a:extLst>
          </p:cNvPr>
          <p:cNvSpPr>
            <a:spLocks noGrp="1"/>
          </p:cNvSpPr>
          <p:nvPr>
            <p:ph type="pic" sz="quarter" idx="12"/>
          </p:nvPr>
        </p:nvSpPr>
        <p:spPr>
          <a:xfrm>
            <a:off x="5562601" y="4464627"/>
            <a:ext cx="1066798" cy="1066799"/>
          </a:xfrm>
          <a:prstGeom prst="ellipse">
            <a:avLst/>
          </a:prstGeom>
          <a:pattFill prst="pct20">
            <a:fgClr>
              <a:schemeClr val="accent1"/>
            </a:fgClr>
            <a:bgClr>
              <a:schemeClr val="bg1"/>
            </a:bgClr>
          </a:pattFill>
        </p:spPr>
        <p:txBody>
          <a:bodyPr>
            <a:normAutofit/>
          </a:bodyPr>
          <a:lstStyle>
            <a:lvl1pPr>
              <a:defRPr sz="1200"/>
            </a:lvl1pPr>
          </a:lstStyle>
          <a:p>
            <a:endParaRPr lang="en-US" dirty="0"/>
          </a:p>
        </p:txBody>
      </p:sp>
      <p:sp>
        <p:nvSpPr>
          <p:cNvPr id="7" name="Picture Placeholder 2">
            <a:extLst>
              <a:ext uri="{FF2B5EF4-FFF2-40B4-BE49-F238E27FC236}">
                <a16:creationId xmlns:a16="http://schemas.microsoft.com/office/drawing/2014/main" id="{B1C8A62D-E719-4C01-AFA5-DBB52C083335}"/>
              </a:ext>
            </a:extLst>
          </p:cNvPr>
          <p:cNvSpPr>
            <a:spLocks noGrp="1"/>
          </p:cNvSpPr>
          <p:nvPr>
            <p:ph type="pic" sz="quarter" idx="13"/>
          </p:nvPr>
        </p:nvSpPr>
        <p:spPr>
          <a:xfrm>
            <a:off x="8077201" y="4464627"/>
            <a:ext cx="1066798" cy="1066799"/>
          </a:xfrm>
          <a:prstGeom prst="ellipse">
            <a:avLst/>
          </a:prstGeo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1510508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5"/>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86AA3E03-4AC7-49A9-AEF7-AD89E2BE0EB1}"/>
              </a:ext>
            </a:extLst>
          </p:cNvPr>
          <p:cNvSpPr>
            <a:spLocks noGrp="1"/>
          </p:cNvSpPr>
          <p:nvPr>
            <p:ph type="pic" sz="quarter" idx="17"/>
          </p:nvPr>
        </p:nvSpPr>
        <p:spPr>
          <a:xfrm>
            <a:off x="9520426" y="4919240"/>
            <a:ext cx="1066798" cy="1066799"/>
          </a:xfrm>
          <a:prstGeom prst="flowChartConnector">
            <a:avLst/>
          </a:prstGeom>
          <a:pattFill prst="pct20">
            <a:fgClr>
              <a:schemeClr val="accent1"/>
            </a:fgClr>
            <a:bgClr>
              <a:schemeClr val="bg1"/>
            </a:bgClr>
          </a:pattFill>
        </p:spPr>
        <p:txBody>
          <a:bodyPr>
            <a:normAutofit/>
          </a:bodyPr>
          <a:lstStyle>
            <a:lvl1pPr>
              <a:defRPr sz="1050"/>
            </a:lvl1pPr>
          </a:lstStyle>
          <a:p>
            <a:endParaRPr lang="en-US" dirty="0"/>
          </a:p>
        </p:txBody>
      </p:sp>
      <p:sp>
        <p:nvSpPr>
          <p:cNvPr id="10" name="Picture Placeholder 4">
            <a:extLst>
              <a:ext uri="{FF2B5EF4-FFF2-40B4-BE49-F238E27FC236}">
                <a16:creationId xmlns:a16="http://schemas.microsoft.com/office/drawing/2014/main" id="{7864CA3E-06C8-4F7D-A7E2-F5DFCCE0AF0E}"/>
              </a:ext>
            </a:extLst>
          </p:cNvPr>
          <p:cNvSpPr>
            <a:spLocks noGrp="1"/>
          </p:cNvSpPr>
          <p:nvPr>
            <p:ph type="pic" sz="quarter" idx="16"/>
          </p:nvPr>
        </p:nvSpPr>
        <p:spPr>
          <a:xfrm>
            <a:off x="9520426" y="2814666"/>
            <a:ext cx="1066798" cy="1066799"/>
          </a:xfrm>
          <a:prstGeom prst="flowChartConnector">
            <a:avLst/>
          </a:prstGeom>
          <a:pattFill prst="pct20">
            <a:fgClr>
              <a:schemeClr val="accent1"/>
            </a:fgClr>
            <a:bgClr>
              <a:schemeClr val="bg1"/>
            </a:bgClr>
          </a:pattFill>
        </p:spPr>
        <p:txBody>
          <a:bodyPr>
            <a:normAutofit/>
          </a:bodyPr>
          <a:lstStyle>
            <a:lvl1pPr>
              <a:defRPr sz="1050"/>
            </a:lvl1pPr>
          </a:lstStyle>
          <a:p>
            <a:endParaRPr lang="en-US" dirty="0"/>
          </a:p>
        </p:txBody>
      </p:sp>
      <p:sp>
        <p:nvSpPr>
          <p:cNvPr id="8" name="Picture Placeholder 4">
            <a:extLst>
              <a:ext uri="{FF2B5EF4-FFF2-40B4-BE49-F238E27FC236}">
                <a16:creationId xmlns:a16="http://schemas.microsoft.com/office/drawing/2014/main" id="{D87F9F27-B805-4AC1-83D8-1F0311903BC1}"/>
              </a:ext>
            </a:extLst>
          </p:cNvPr>
          <p:cNvSpPr>
            <a:spLocks noGrp="1"/>
          </p:cNvSpPr>
          <p:nvPr>
            <p:ph type="pic" sz="quarter" idx="14"/>
          </p:nvPr>
        </p:nvSpPr>
        <p:spPr>
          <a:xfrm>
            <a:off x="9520426" y="760896"/>
            <a:ext cx="1066798" cy="1066799"/>
          </a:xfrm>
          <a:prstGeom prst="flowChartConnector">
            <a:avLst/>
          </a:prstGeom>
          <a:pattFill prst="pct20">
            <a:fgClr>
              <a:schemeClr val="accent1"/>
            </a:fgClr>
            <a:bgClr>
              <a:schemeClr val="bg1"/>
            </a:bgClr>
          </a:pattFill>
        </p:spPr>
        <p:txBody>
          <a:bodyPr>
            <a:normAutofit/>
          </a:bodyPr>
          <a:lstStyle>
            <a:lvl1pPr>
              <a:defRPr sz="1050"/>
            </a:lvl1pPr>
          </a:lstStyle>
          <a:p>
            <a:endParaRPr lang="en-US"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0" y="0"/>
            <a:ext cx="5128591" cy="6857999"/>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442999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1443899" y="2226881"/>
            <a:ext cx="2143594" cy="2934325"/>
          </a:xfrm>
          <a:pattFill prst="pct20">
            <a:fgClr>
              <a:schemeClr val="accent1"/>
            </a:fgClr>
            <a:bgClr>
              <a:schemeClr val="bg1"/>
            </a:bgClr>
          </a:pattFill>
        </p:spPr>
        <p:txBody>
          <a:bodyPr>
            <a:normAutofit/>
          </a:bodyPr>
          <a:lstStyle>
            <a:lvl1pPr>
              <a:defRPr sz="1200"/>
            </a:lvl1pPr>
          </a:lstStyle>
          <a:p>
            <a:endParaRPr lang="en-US" dirty="0"/>
          </a:p>
        </p:txBody>
      </p:sp>
      <p:sp>
        <p:nvSpPr>
          <p:cNvPr id="3" name="Picture Placeholder 2">
            <a:extLst>
              <a:ext uri="{FF2B5EF4-FFF2-40B4-BE49-F238E27FC236}">
                <a16:creationId xmlns:a16="http://schemas.microsoft.com/office/drawing/2014/main" id="{78B0C99F-3549-4550-827E-2A7AD497F608}"/>
              </a:ext>
            </a:extLst>
          </p:cNvPr>
          <p:cNvSpPr>
            <a:spLocks noGrp="1"/>
          </p:cNvSpPr>
          <p:nvPr>
            <p:ph type="pic" sz="quarter" idx="11"/>
          </p:nvPr>
        </p:nvSpPr>
        <p:spPr>
          <a:xfrm>
            <a:off x="5014056" y="2226881"/>
            <a:ext cx="2143594" cy="2934325"/>
          </a:xfrm>
          <a:pattFill prst="pct20">
            <a:fgClr>
              <a:schemeClr val="accent1"/>
            </a:fgClr>
            <a:bgClr>
              <a:schemeClr val="bg1"/>
            </a:bgClr>
          </a:pattFill>
        </p:spPr>
        <p:txBody>
          <a:bodyPr>
            <a:normAutofit/>
          </a:bodyPr>
          <a:lstStyle>
            <a:lvl1pPr>
              <a:defRPr sz="1200"/>
            </a:lvl1pPr>
          </a:lstStyle>
          <a:p>
            <a:endParaRPr lang="en-US" dirty="0"/>
          </a:p>
        </p:txBody>
      </p:sp>
      <p:sp>
        <p:nvSpPr>
          <p:cNvPr id="4" name="Picture Placeholder 2">
            <a:extLst>
              <a:ext uri="{FF2B5EF4-FFF2-40B4-BE49-F238E27FC236}">
                <a16:creationId xmlns:a16="http://schemas.microsoft.com/office/drawing/2014/main" id="{44DA635B-F6ED-446B-A8C2-FA3A45DADEFD}"/>
              </a:ext>
            </a:extLst>
          </p:cNvPr>
          <p:cNvSpPr>
            <a:spLocks noGrp="1"/>
          </p:cNvSpPr>
          <p:nvPr>
            <p:ph type="pic" sz="quarter" idx="12"/>
          </p:nvPr>
        </p:nvSpPr>
        <p:spPr>
          <a:xfrm>
            <a:off x="8584213" y="2226881"/>
            <a:ext cx="2143594" cy="2934325"/>
          </a:xfrm>
          <a:pattFill prst="pct20">
            <a:fgClr>
              <a:schemeClr val="accent1"/>
            </a:fgClr>
            <a:bgClr>
              <a:schemeClr val="bg1"/>
            </a:bgClr>
          </a:pattFill>
        </p:spPr>
        <p:txBody>
          <a:bodyPr>
            <a:normAutofit/>
          </a:bodyPr>
          <a:lstStyle>
            <a:lvl1pPr>
              <a:defRPr sz="1200"/>
            </a:lvl1pPr>
          </a:lstStyle>
          <a:p>
            <a:endParaRPr lang="en-US" dirty="0"/>
          </a:p>
        </p:txBody>
      </p:sp>
      <p:sp>
        <p:nvSpPr>
          <p:cNvPr id="6" name="Picture Placeholder 6">
            <a:extLst>
              <a:ext uri="{FF2B5EF4-FFF2-40B4-BE49-F238E27FC236}">
                <a16:creationId xmlns:a16="http://schemas.microsoft.com/office/drawing/2014/main" id="{D42F27DF-EFC3-4609-BF15-E435D0D06FC0}"/>
              </a:ext>
            </a:extLst>
          </p:cNvPr>
          <p:cNvSpPr>
            <a:spLocks noGrp="1"/>
          </p:cNvSpPr>
          <p:nvPr>
            <p:ph type="pic" sz="quarter" idx="13"/>
          </p:nvPr>
        </p:nvSpPr>
        <p:spPr>
          <a:xfrm>
            <a:off x="5014056" y="0"/>
            <a:ext cx="7198829" cy="4911227"/>
          </a:xfrm>
          <a:custGeom>
            <a:avLst/>
            <a:gdLst>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517752 w 6997147"/>
              <a:gd name="connsiteY6" fmla="*/ 1177363 h 4867638"/>
              <a:gd name="connsiteX7" fmla="*/ 0 w 6997147"/>
              <a:gd name="connsiteY7" fmla="*/ 0 h 4867638"/>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478563 w 6997147"/>
              <a:gd name="connsiteY6" fmla="*/ 1203489 h 4867638"/>
              <a:gd name="connsiteX7" fmla="*/ 0 w 6997147"/>
              <a:gd name="connsiteY7" fmla="*/ 0 h 4867638"/>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478563 w 6997147"/>
              <a:gd name="connsiteY6" fmla="*/ 1203489 h 4867638"/>
              <a:gd name="connsiteX7" fmla="*/ 0 w 6997147"/>
              <a:gd name="connsiteY7" fmla="*/ 0 h 4867638"/>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478563 w 6997147"/>
              <a:gd name="connsiteY6" fmla="*/ 1203489 h 4867638"/>
              <a:gd name="connsiteX7" fmla="*/ 0 w 6997147"/>
              <a:gd name="connsiteY7" fmla="*/ 0 h 4867638"/>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582083 w 6997147"/>
              <a:gd name="connsiteY6" fmla="*/ 1255741 h 4867638"/>
              <a:gd name="connsiteX7" fmla="*/ 0 w 6997147"/>
              <a:gd name="connsiteY7" fmla="*/ 0 h 4867638"/>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582083 w 6997147"/>
              <a:gd name="connsiteY6" fmla="*/ 1255741 h 4867638"/>
              <a:gd name="connsiteX7" fmla="*/ 0 w 6997147"/>
              <a:gd name="connsiteY7" fmla="*/ 0 h 4867638"/>
              <a:gd name="connsiteX0" fmla="*/ 0 w 6997147"/>
              <a:gd name="connsiteY0" fmla="*/ 0 h 4867638"/>
              <a:gd name="connsiteX1" fmla="*/ 6997147 w 6997147"/>
              <a:gd name="connsiteY1" fmla="*/ 0 h 4867638"/>
              <a:gd name="connsiteX2" fmla="*/ 6997147 w 6997147"/>
              <a:gd name="connsiteY2" fmla="*/ 4745053 h 4867638"/>
              <a:gd name="connsiteX3" fmla="*/ 6992199 w 6997147"/>
              <a:gd name="connsiteY3" fmla="*/ 4757972 h 4867638"/>
              <a:gd name="connsiteX4" fmla="*/ 4996070 w 6997147"/>
              <a:gd name="connsiteY4" fmla="*/ 4055164 h 4867638"/>
              <a:gd name="connsiteX5" fmla="*/ 2024932 w 6997147"/>
              <a:gd name="connsiteY5" fmla="*/ 3681455 h 4867638"/>
              <a:gd name="connsiteX6" fmla="*/ 1582083 w 6997147"/>
              <a:gd name="connsiteY6" fmla="*/ 1255741 h 4867638"/>
              <a:gd name="connsiteX7" fmla="*/ 0 w 6997147"/>
              <a:gd name="connsiteY7" fmla="*/ 0 h 4867638"/>
              <a:gd name="connsiteX0" fmla="*/ 0 w 6997147"/>
              <a:gd name="connsiteY0" fmla="*/ 0 h 4893964"/>
              <a:gd name="connsiteX1" fmla="*/ 6997147 w 6997147"/>
              <a:gd name="connsiteY1" fmla="*/ 0 h 4893964"/>
              <a:gd name="connsiteX2" fmla="*/ 6997147 w 6997147"/>
              <a:gd name="connsiteY2" fmla="*/ 4745053 h 4893964"/>
              <a:gd name="connsiteX3" fmla="*/ 6992199 w 6997147"/>
              <a:gd name="connsiteY3" fmla="*/ 4757972 h 4893964"/>
              <a:gd name="connsiteX4" fmla="*/ 4996070 w 6997147"/>
              <a:gd name="connsiteY4" fmla="*/ 4055164 h 4893964"/>
              <a:gd name="connsiteX5" fmla="*/ 2024932 w 6997147"/>
              <a:gd name="connsiteY5" fmla="*/ 3681455 h 4893964"/>
              <a:gd name="connsiteX6" fmla="*/ 1582083 w 6997147"/>
              <a:gd name="connsiteY6" fmla="*/ 1255741 h 4893964"/>
              <a:gd name="connsiteX7" fmla="*/ 0 w 6997147"/>
              <a:gd name="connsiteY7" fmla="*/ 0 h 4893964"/>
              <a:gd name="connsiteX0" fmla="*/ 0 w 6997147"/>
              <a:gd name="connsiteY0" fmla="*/ 0 h 4871705"/>
              <a:gd name="connsiteX1" fmla="*/ 6997147 w 6997147"/>
              <a:gd name="connsiteY1" fmla="*/ 0 h 4871705"/>
              <a:gd name="connsiteX2" fmla="*/ 6997147 w 6997147"/>
              <a:gd name="connsiteY2" fmla="*/ 4745053 h 4871705"/>
              <a:gd name="connsiteX3" fmla="*/ 6992199 w 6997147"/>
              <a:gd name="connsiteY3" fmla="*/ 4757972 h 4871705"/>
              <a:gd name="connsiteX4" fmla="*/ 5451156 w 6997147"/>
              <a:gd name="connsiteY4" fmla="*/ 3843129 h 4871705"/>
              <a:gd name="connsiteX5" fmla="*/ 2024932 w 6997147"/>
              <a:gd name="connsiteY5" fmla="*/ 3681455 h 4871705"/>
              <a:gd name="connsiteX6" fmla="*/ 1582083 w 6997147"/>
              <a:gd name="connsiteY6" fmla="*/ 1255741 h 4871705"/>
              <a:gd name="connsiteX7" fmla="*/ 0 w 6997147"/>
              <a:gd name="connsiteY7" fmla="*/ 0 h 4871705"/>
              <a:gd name="connsiteX0" fmla="*/ 0 w 7015537"/>
              <a:gd name="connsiteY0" fmla="*/ 0 h 4916763"/>
              <a:gd name="connsiteX1" fmla="*/ 6997147 w 7015537"/>
              <a:gd name="connsiteY1" fmla="*/ 0 h 4916763"/>
              <a:gd name="connsiteX2" fmla="*/ 6997147 w 7015537"/>
              <a:gd name="connsiteY2" fmla="*/ 4745053 h 4916763"/>
              <a:gd name="connsiteX3" fmla="*/ 7015537 w 7015537"/>
              <a:gd name="connsiteY3" fmla="*/ 4824233 h 4916763"/>
              <a:gd name="connsiteX4" fmla="*/ 5451156 w 7015537"/>
              <a:gd name="connsiteY4" fmla="*/ 3843129 h 4916763"/>
              <a:gd name="connsiteX5" fmla="*/ 2024932 w 7015537"/>
              <a:gd name="connsiteY5" fmla="*/ 3681455 h 4916763"/>
              <a:gd name="connsiteX6" fmla="*/ 1582083 w 7015537"/>
              <a:gd name="connsiteY6" fmla="*/ 1255741 h 4916763"/>
              <a:gd name="connsiteX7" fmla="*/ 0 w 7015537"/>
              <a:gd name="connsiteY7" fmla="*/ 0 h 4916763"/>
              <a:gd name="connsiteX0" fmla="*/ 0 w 7015537"/>
              <a:gd name="connsiteY0" fmla="*/ 0 h 4920120"/>
              <a:gd name="connsiteX1" fmla="*/ 6997147 w 7015537"/>
              <a:gd name="connsiteY1" fmla="*/ 0 h 4920120"/>
              <a:gd name="connsiteX2" fmla="*/ 6997147 w 7015537"/>
              <a:gd name="connsiteY2" fmla="*/ 4745053 h 4920120"/>
              <a:gd name="connsiteX3" fmla="*/ 7015537 w 7015537"/>
              <a:gd name="connsiteY3" fmla="*/ 4824233 h 4920120"/>
              <a:gd name="connsiteX4" fmla="*/ 5451156 w 7015537"/>
              <a:gd name="connsiteY4" fmla="*/ 3843129 h 4920120"/>
              <a:gd name="connsiteX5" fmla="*/ 2515024 w 7015537"/>
              <a:gd name="connsiteY5" fmla="*/ 3336899 h 4920120"/>
              <a:gd name="connsiteX6" fmla="*/ 1582083 w 7015537"/>
              <a:gd name="connsiteY6" fmla="*/ 1255741 h 4920120"/>
              <a:gd name="connsiteX7" fmla="*/ 0 w 7015537"/>
              <a:gd name="connsiteY7" fmla="*/ 0 h 4920120"/>
              <a:gd name="connsiteX0" fmla="*/ 0 w 7015537"/>
              <a:gd name="connsiteY0" fmla="*/ 0 h 4910896"/>
              <a:gd name="connsiteX1" fmla="*/ 6997147 w 7015537"/>
              <a:gd name="connsiteY1" fmla="*/ 0 h 4910896"/>
              <a:gd name="connsiteX2" fmla="*/ 6997147 w 7015537"/>
              <a:gd name="connsiteY2" fmla="*/ 4745053 h 4910896"/>
              <a:gd name="connsiteX3" fmla="*/ 7015537 w 7015537"/>
              <a:gd name="connsiteY3" fmla="*/ 4824233 h 4910896"/>
              <a:gd name="connsiteX4" fmla="*/ 5521169 w 7015537"/>
              <a:gd name="connsiteY4" fmla="*/ 3684103 h 4910896"/>
              <a:gd name="connsiteX5" fmla="*/ 2515024 w 7015537"/>
              <a:gd name="connsiteY5" fmla="*/ 3336899 h 4910896"/>
              <a:gd name="connsiteX6" fmla="*/ 1582083 w 7015537"/>
              <a:gd name="connsiteY6" fmla="*/ 1255741 h 4910896"/>
              <a:gd name="connsiteX7" fmla="*/ 0 w 7015537"/>
              <a:gd name="connsiteY7" fmla="*/ 0 h 4910896"/>
              <a:gd name="connsiteX0" fmla="*/ 0 w 6338743"/>
              <a:gd name="connsiteY0" fmla="*/ 13253 h 4910896"/>
              <a:gd name="connsiteX1" fmla="*/ 6320353 w 6338743"/>
              <a:gd name="connsiteY1" fmla="*/ 0 h 4910896"/>
              <a:gd name="connsiteX2" fmla="*/ 6320353 w 6338743"/>
              <a:gd name="connsiteY2" fmla="*/ 4745053 h 4910896"/>
              <a:gd name="connsiteX3" fmla="*/ 6338743 w 6338743"/>
              <a:gd name="connsiteY3" fmla="*/ 4824233 h 4910896"/>
              <a:gd name="connsiteX4" fmla="*/ 4844375 w 6338743"/>
              <a:gd name="connsiteY4" fmla="*/ 3684103 h 4910896"/>
              <a:gd name="connsiteX5" fmla="*/ 1838230 w 6338743"/>
              <a:gd name="connsiteY5" fmla="*/ 3336899 h 4910896"/>
              <a:gd name="connsiteX6" fmla="*/ 905289 w 6338743"/>
              <a:gd name="connsiteY6" fmla="*/ 1255741 h 4910896"/>
              <a:gd name="connsiteX7" fmla="*/ 0 w 6338743"/>
              <a:gd name="connsiteY7" fmla="*/ 13253 h 4910896"/>
              <a:gd name="connsiteX0" fmla="*/ 0 w 6338743"/>
              <a:gd name="connsiteY0" fmla="*/ 13253 h 4911227"/>
              <a:gd name="connsiteX1" fmla="*/ 6320353 w 6338743"/>
              <a:gd name="connsiteY1" fmla="*/ 0 h 4911227"/>
              <a:gd name="connsiteX2" fmla="*/ 6320353 w 6338743"/>
              <a:gd name="connsiteY2" fmla="*/ 4745053 h 4911227"/>
              <a:gd name="connsiteX3" fmla="*/ 6338743 w 6338743"/>
              <a:gd name="connsiteY3" fmla="*/ 4824233 h 4911227"/>
              <a:gd name="connsiteX4" fmla="*/ 4844375 w 6338743"/>
              <a:gd name="connsiteY4" fmla="*/ 3684103 h 4911227"/>
              <a:gd name="connsiteX5" fmla="*/ 1756548 w 6338743"/>
              <a:gd name="connsiteY5" fmla="*/ 3297143 h 4911227"/>
              <a:gd name="connsiteX6" fmla="*/ 905289 w 6338743"/>
              <a:gd name="connsiteY6" fmla="*/ 1255741 h 4911227"/>
              <a:gd name="connsiteX7" fmla="*/ 0 w 6338743"/>
              <a:gd name="connsiteY7" fmla="*/ 13253 h 491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8743" h="4911227">
                <a:moveTo>
                  <a:pt x="0" y="13253"/>
                </a:moveTo>
                <a:lnTo>
                  <a:pt x="6320353" y="0"/>
                </a:lnTo>
                <a:lnTo>
                  <a:pt x="6320353" y="4745053"/>
                </a:lnTo>
                <a:lnTo>
                  <a:pt x="6338743" y="4824233"/>
                </a:lnTo>
                <a:cubicBezTo>
                  <a:pt x="6127178" y="5258526"/>
                  <a:pt x="5608074" y="3938618"/>
                  <a:pt x="4844375" y="3684103"/>
                </a:cubicBezTo>
                <a:cubicBezTo>
                  <a:pt x="4080676" y="3429588"/>
                  <a:pt x="2336268" y="3776777"/>
                  <a:pt x="1756548" y="3297143"/>
                </a:cubicBezTo>
                <a:cubicBezTo>
                  <a:pt x="1176828" y="2817510"/>
                  <a:pt x="1198047" y="1803056"/>
                  <a:pt x="905289" y="1255741"/>
                </a:cubicBezTo>
                <a:cubicBezTo>
                  <a:pt x="612531" y="708426"/>
                  <a:pt x="97676" y="671319"/>
                  <a:pt x="0" y="13253"/>
                </a:cubicBezTo>
                <a:close/>
              </a:path>
            </a:pathLst>
          </a:custGeom>
          <a:pattFill prst="pct5">
            <a:fgClr>
              <a:schemeClr val="accent1"/>
            </a:fgClr>
            <a:bgClr>
              <a:schemeClr val="bg1"/>
            </a:bgClr>
          </a:patt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537072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242F3-F734-4CC1-A901-718C290A3084}"/>
              </a:ext>
            </a:extLst>
          </p:cNvPr>
          <p:cNvSpPr/>
          <p:nvPr userDrawn="1"/>
        </p:nvSpPr>
        <p:spPr>
          <a:xfrm>
            <a:off x="0" y="0"/>
            <a:ext cx="6096000" cy="45540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2">
            <a:extLst>
              <a:ext uri="{FF2B5EF4-FFF2-40B4-BE49-F238E27FC236}">
                <a16:creationId xmlns:a16="http://schemas.microsoft.com/office/drawing/2014/main" id="{AD22F525-98F0-4F88-8980-ABD1E48659A3}"/>
              </a:ext>
            </a:extLst>
          </p:cNvPr>
          <p:cNvSpPr>
            <a:spLocks noGrp="1"/>
          </p:cNvSpPr>
          <p:nvPr>
            <p:ph type="pic" sz="quarter" idx="12"/>
          </p:nvPr>
        </p:nvSpPr>
        <p:spPr>
          <a:xfrm>
            <a:off x="8290076" y="596066"/>
            <a:ext cx="1707847" cy="1707849"/>
          </a:xfrm>
          <a:prstGeom prst="ellipse">
            <a:avLst/>
          </a:prstGeom>
          <a:pattFill prst="pct20">
            <a:fgClr>
              <a:schemeClr val="accent1"/>
            </a:fgClr>
            <a:bgClr>
              <a:schemeClr val="bg1"/>
            </a:bgClr>
          </a:pattFill>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0" y="4554085"/>
            <a:ext cx="12192000" cy="2319867"/>
          </a:xfrm>
          <a:pattFill prst="pct20">
            <a:fgClr>
              <a:schemeClr val="accent1"/>
            </a:fgClr>
            <a:bgClr>
              <a:schemeClr val="bg1"/>
            </a:bgClr>
          </a:pattFill>
        </p:spPr>
        <p:txBody>
          <a:bodyPr>
            <a:normAutofit/>
          </a:bodyPr>
          <a:lstStyle>
            <a:lvl1pPr>
              <a:defRPr sz="1200"/>
            </a:lvl1pPr>
          </a:lstStyle>
          <a:p>
            <a:endParaRPr lang="en-US" dirty="0"/>
          </a:p>
        </p:txBody>
      </p:sp>
      <p:sp>
        <p:nvSpPr>
          <p:cNvPr id="3" name="Picture Placeholder 2">
            <a:extLst>
              <a:ext uri="{FF2B5EF4-FFF2-40B4-BE49-F238E27FC236}">
                <a16:creationId xmlns:a16="http://schemas.microsoft.com/office/drawing/2014/main" id="{78B0C99F-3549-4550-827E-2A7AD497F608}"/>
              </a:ext>
            </a:extLst>
          </p:cNvPr>
          <p:cNvSpPr>
            <a:spLocks noGrp="1"/>
          </p:cNvSpPr>
          <p:nvPr>
            <p:ph type="pic" sz="quarter" idx="11"/>
          </p:nvPr>
        </p:nvSpPr>
        <p:spPr>
          <a:xfrm>
            <a:off x="2194076" y="607157"/>
            <a:ext cx="1707847" cy="1707849"/>
          </a:xfrm>
          <a:prstGeom prst="ellipse">
            <a:avLst/>
          </a:prstGeo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10499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Text 2">
    <p:bg>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1874499"/>
            <a:ext cx="9493250" cy="4218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12AAC02D-5C36-4DA2-890E-234E74C3F16F}"/>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30159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4DA635B-F6ED-446B-A8C2-FA3A45DADEFD}"/>
              </a:ext>
            </a:extLst>
          </p:cNvPr>
          <p:cNvSpPr>
            <a:spLocks noGrp="1"/>
          </p:cNvSpPr>
          <p:nvPr>
            <p:ph type="pic" sz="quarter" idx="12"/>
          </p:nvPr>
        </p:nvSpPr>
        <p:spPr>
          <a:xfrm>
            <a:off x="583094" y="437322"/>
            <a:ext cx="6095999" cy="3246782"/>
          </a:xfrm>
          <a:pattFill prst="pct20">
            <a:fgClr>
              <a:schemeClr val="accent1"/>
            </a:fgClr>
            <a:bgClr>
              <a:schemeClr val="bg1"/>
            </a:bgClr>
          </a:pattFill>
        </p:spPr>
        <p:txBody>
          <a:bodyPr>
            <a:normAutofit/>
          </a:bodyPr>
          <a:lstStyle>
            <a:lvl1pPr>
              <a:defRPr sz="1200"/>
            </a:lvl1pPr>
          </a:lstStyle>
          <a:p>
            <a:endParaRPr lang="en-US" dirty="0"/>
          </a:p>
        </p:txBody>
      </p:sp>
      <p:sp>
        <p:nvSpPr>
          <p:cNvPr id="3" name="Picture Placeholder 2">
            <a:extLst>
              <a:ext uri="{FF2B5EF4-FFF2-40B4-BE49-F238E27FC236}">
                <a16:creationId xmlns:a16="http://schemas.microsoft.com/office/drawing/2014/main" id="{7800FB2E-2FFE-4FC6-8F90-B6B625E01B82}"/>
              </a:ext>
            </a:extLst>
          </p:cNvPr>
          <p:cNvSpPr>
            <a:spLocks noGrp="1"/>
          </p:cNvSpPr>
          <p:nvPr>
            <p:ph type="pic" sz="quarter" idx="13"/>
          </p:nvPr>
        </p:nvSpPr>
        <p:spPr>
          <a:xfrm>
            <a:off x="583094" y="4041912"/>
            <a:ext cx="2837200" cy="2272748"/>
          </a:xfrm>
          <a:pattFill prst="pct20">
            <a:fgClr>
              <a:schemeClr val="accent1"/>
            </a:fgClr>
            <a:bgClr>
              <a:schemeClr val="bg1"/>
            </a:bgClr>
          </a:pattFill>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B5C00F58-2A0E-46B9-8B01-95F34A3051FB}"/>
              </a:ext>
            </a:extLst>
          </p:cNvPr>
          <p:cNvSpPr>
            <a:spLocks noGrp="1"/>
          </p:cNvSpPr>
          <p:nvPr>
            <p:ph type="pic" sz="quarter" idx="14"/>
          </p:nvPr>
        </p:nvSpPr>
        <p:spPr>
          <a:xfrm>
            <a:off x="3841892" y="4041912"/>
            <a:ext cx="2837201" cy="2272748"/>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13779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alpha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477A5B-D4F4-48CC-B1B3-0985CA4D155E}"/>
              </a:ext>
            </a:extLst>
          </p:cNvPr>
          <p:cNvSpPr/>
          <p:nvPr userDrawn="1"/>
        </p:nvSpPr>
        <p:spPr>
          <a:xfrm>
            <a:off x="755374" y="569843"/>
            <a:ext cx="10668000" cy="62881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Picture Placeholder 2">
            <a:extLst>
              <a:ext uri="{FF2B5EF4-FFF2-40B4-BE49-F238E27FC236}">
                <a16:creationId xmlns:a16="http://schemas.microsoft.com/office/drawing/2014/main" id="{44DA635B-F6ED-446B-A8C2-FA3A45DADEFD}"/>
              </a:ext>
            </a:extLst>
          </p:cNvPr>
          <p:cNvSpPr>
            <a:spLocks noGrp="1"/>
          </p:cNvSpPr>
          <p:nvPr>
            <p:ph type="pic" sz="quarter" idx="12"/>
          </p:nvPr>
        </p:nvSpPr>
        <p:spPr>
          <a:xfrm>
            <a:off x="2032000" y="3564834"/>
            <a:ext cx="2709333" cy="2623930"/>
          </a:xfrm>
          <a:pattFill prst="pct20">
            <a:fgClr>
              <a:schemeClr val="accent1"/>
            </a:fgClr>
            <a:bgClr>
              <a:schemeClr val="bg1"/>
            </a:bgClr>
          </a:pattFill>
        </p:spPr>
        <p:txBody>
          <a:bodyPr>
            <a:normAutofit/>
          </a:bodyPr>
          <a:lstStyle>
            <a:lvl1pPr>
              <a:defRPr sz="1200"/>
            </a:lvl1pPr>
          </a:lstStyle>
          <a:p>
            <a:endParaRPr lang="en-US" dirty="0"/>
          </a:p>
        </p:txBody>
      </p:sp>
      <p:sp>
        <p:nvSpPr>
          <p:cNvPr id="3" name="Picture Placeholder 2">
            <a:extLst>
              <a:ext uri="{FF2B5EF4-FFF2-40B4-BE49-F238E27FC236}">
                <a16:creationId xmlns:a16="http://schemas.microsoft.com/office/drawing/2014/main" id="{6C1FF1B8-FB7F-4216-8B28-7C727CC590EF}"/>
              </a:ext>
            </a:extLst>
          </p:cNvPr>
          <p:cNvSpPr>
            <a:spLocks noGrp="1"/>
          </p:cNvSpPr>
          <p:nvPr>
            <p:ph type="pic" sz="quarter" idx="13"/>
          </p:nvPr>
        </p:nvSpPr>
        <p:spPr>
          <a:xfrm>
            <a:off x="4741333" y="3564834"/>
            <a:ext cx="2709333" cy="2623930"/>
          </a:xfrm>
          <a:pattFill prst="pct20">
            <a:fgClr>
              <a:schemeClr val="accent1"/>
            </a:fgClr>
            <a:bgClr>
              <a:schemeClr val="bg1"/>
            </a:bgClr>
          </a:pattFill>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832254B7-1169-45C8-B68A-A6AB208B381A}"/>
              </a:ext>
            </a:extLst>
          </p:cNvPr>
          <p:cNvSpPr>
            <a:spLocks noGrp="1"/>
          </p:cNvSpPr>
          <p:nvPr>
            <p:ph type="pic" sz="quarter" idx="14"/>
          </p:nvPr>
        </p:nvSpPr>
        <p:spPr>
          <a:xfrm>
            <a:off x="7450666" y="3564834"/>
            <a:ext cx="2709333" cy="262393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2540760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D2C58-5FA6-4041-BAA4-6126F8703D1E}"/>
              </a:ext>
            </a:extLst>
          </p:cNvPr>
          <p:cNvSpPr/>
          <p:nvPr userDrawn="1"/>
        </p:nvSpPr>
        <p:spPr>
          <a:xfrm>
            <a:off x="6095999" y="0"/>
            <a:ext cx="6096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Picture Placeholder 2">
            <a:extLst>
              <a:ext uri="{FF2B5EF4-FFF2-40B4-BE49-F238E27FC236}">
                <a16:creationId xmlns:a16="http://schemas.microsoft.com/office/drawing/2014/main" id="{0933B2AA-49CC-47CC-BA79-CEC565B85CFB}"/>
              </a:ext>
            </a:extLst>
          </p:cNvPr>
          <p:cNvSpPr>
            <a:spLocks noGrp="1"/>
          </p:cNvSpPr>
          <p:nvPr>
            <p:ph type="pic" sz="quarter" idx="10"/>
          </p:nvPr>
        </p:nvSpPr>
        <p:spPr>
          <a:xfrm>
            <a:off x="1" y="999068"/>
            <a:ext cx="7353300" cy="5858932"/>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932914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30F985-2E81-43BA-9B83-72733DB52E48}"/>
              </a:ext>
            </a:extLst>
          </p:cNvPr>
          <p:cNvSpPr/>
          <p:nvPr userDrawn="1"/>
        </p:nvSpPr>
        <p:spPr>
          <a:xfrm>
            <a:off x="755374" y="569843"/>
            <a:ext cx="10668000" cy="62881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Picture Placeholder 2">
            <a:extLst>
              <a:ext uri="{FF2B5EF4-FFF2-40B4-BE49-F238E27FC236}">
                <a16:creationId xmlns:a16="http://schemas.microsoft.com/office/drawing/2014/main" id="{44DA635B-F6ED-446B-A8C2-FA3A45DADEFD}"/>
              </a:ext>
            </a:extLst>
          </p:cNvPr>
          <p:cNvSpPr>
            <a:spLocks noGrp="1"/>
          </p:cNvSpPr>
          <p:nvPr>
            <p:ph type="pic" sz="quarter" idx="12"/>
          </p:nvPr>
        </p:nvSpPr>
        <p:spPr>
          <a:xfrm>
            <a:off x="6273642" y="875187"/>
            <a:ext cx="4804229" cy="3302000"/>
          </a:xfrm>
          <a:pattFill prst="pct20">
            <a:fgClr>
              <a:schemeClr val="accent1"/>
            </a:fgClr>
            <a:bgClr>
              <a:schemeClr val="bg1"/>
            </a:bgClr>
          </a:pattFill>
        </p:spPr>
        <p:txBody>
          <a:bodyPr>
            <a:normAutofit/>
          </a:bodyPr>
          <a:lstStyle>
            <a:lvl1pPr>
              <a:defRPr sz="1200"/>
            </a:lvl1pPr>
          </a:lstStyle>
          <a:p>
            <a:endParaRPr lang="en-US" dirty="0"/>
          </a:p>
        </p:txBody>
      </p:sp>
      <p:sp>
        <p:nvSpPr>
          <p:cNvPr id="6" name="Picture Placeholder 2">
            <a:extLst>
              <a:ext uri="{FF2B5EF4-FFF2-40B4-BE49-F238E27FC236}">
                <a16:creationId xmlns:a16="http://schemas.microsoft.com/office/drawing/2014/main" id="{38DACE7C-8DD7-431F-88A4-4B77BF4E6813}"/>
              </a:ext>
            </a:extLst>
          </p:cNvPr>
          <p:cNvSpPr>
            <a:spLocks noGrp="1"/>
          </p:cNvSpPr>
          <p:nvPr>
            <p:ph type="pic" sz="quarter" idx="13"/>
          </p:nvPr>
        </p:nvSpPr>
        <p:spPr>
          <a:xfrm>
            <a:off x="1138424" y="875187"/>
            <a:ext cx="4804229" cy="3302000"/>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453270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4DA635B-F6ED-446B-A8C2-FA3A45DADEFD}"/>
              </a:ext>
            </a:extLst>
          </p:cNvPr>
          <p:cNvSpPr>
            <a:spLocks noGrp="1"/>
          </p:cNvSpPr>
          <p:nvPr>
            <p:ph type="pic" sz="quarter" idx="12"/>
          </p:nvPr>
        </p:nvSpPr>
        <p:spPr>
          <a:xfrm>
            <a:off x="8166702" y="771675"/>
            <a:ext cx="2861733" cy="3302000"/>
          </a:xfrm>
          <a:pattFill prst="pct20">
            <a:fgClr>
              <a:schemeClr val="accent1"/>
            </a:fgClr>
            <a:bgClr>
              <a:schemeClr val="bg1"/>
            </a:bgClr>
          </a:pattFill>
        </p:spPr>
        <p:txBody>
          <a:bodyPr>
            <a:normAutofit/>
          </a:bodyPr>
          <a:lstStyle>
            <a:lvl1pPr>
              <a:defRPr sz="1200"/>
            </a:lvl1pPr>
          </a:lstStyle>
          <a:p>
            <a:endParaRPr lang="en-US" dirty="0"/>
          </a:p>
        </p:txBody>
      </p:sp>
      <p:sp>
        <p:nvSpPr>
          <p:cNvPr id="6" name="Picture Placeholder 2">
            <a:extLst>
              <a:ext uri="{FF2B5EF4-FFF2-40B4-BE49-F238E27FC236}">
                <a16:creationId xmlns:a16="http://schemas.microsoft.com/office/drawing/2014/main" id="{38DACE7C-8DD7-431F-88A4-4B77BF4E6813}"/>
              </a:ext>
            </a:extLst>
          </p:cNvPr>
          <p:cNvSpPr>
            <a:spLocks noGrp="1"/>
          </p:cNvSpPr>
          <p:nvPr>
            <p:ph type="pic" sz="quarter" idx="13"/>
          </p:nvPr>
        </p:nvSpPr>
        <p:spPr>
          <a:xfrm>
            <a:off x="1163565" y="2861734"/>
            <a:ext cx="6096000" cy="3302000"/>
          </a:xfrm>
          <a:pattFill prst="pct20">
            <a:fgClr>
              <a:schemeClr val="accent1"/>
            </a:fgClr>
            <a:bgClr>
              <a:schemeClr val="bg1"/>
            </a:bgClr>
          </a:pattFill>
        </p:spPr>
        <p:txBody>
          <a:bodyPr>
            <a:normAutofit/>
          </a:bodyPr>
          <a:lstStyle>
            <a:lvl1pPr>
              <a:defRPr sz="1200"/>
            </a:lvl1pPr>
          </a:lstStyle>
          <a:p>
            <a:endParaRPr lang="en-US" dirty="0"/>
          </a:p>
        </p:txBody>
      </p:sp>
      <p:sp>
        <p:nvSpPr>
          <p:cNvPr id="2" name="Rectangle 1">
            <a:extLst>
              <a:ext uri="{FF2B5EF4-FFF2-40B4-BE49-F238E27FC236}">
                <a16:creationId xmlns:a16="http://schemas.microsoft.com/office/drawing/2014/main" id="{8E09CACA-484A-463E-BBE7-951CF896F7A9}"/>
              </a:ext>
            </a:extLst>
          </p:cNvPr>
          <p:cNvSpPr/>
          <p:nvPr userDrawn="1"/>
        </p:nvSpPr>
        <p:spPr>
          <a:xfrm>
            <a:off x="7259565" y="0"/>
            <a:ext cx="493243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4269139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accent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33CEFD-FAF2-492F-9485-E6C51075B335}"/>
              </a:ext>
            </a:extLst>
          </p:cNvPr>
          <p:cNvSpPr/>
          <p:nvPr userDrawn="1"/>
        </p:nvSpPr>
        <p:spPr>
          <a:xfrm>
            <a:off x="6096000" y="0"/>
            <a:ext cx="1794933" cy="179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29398A27-0219-489C-8406-C5E8C1C75DAE}"/>
              </a:ext>
            </a:extLst>
          </p:cNvPr>
          <p:cNvSpPr>
            <a:spLocks noGrp="1"/>
          </p:cNvSpPr>
          <p:nvPr>
            <p:ph type="pic" sz="quarter" idx="13"/>
          </p:nvPr>
        </p:nvSpPr>
        <p:spPr>
          <a:xfrm>
            <a:off x="682171" y="798286"/>
            <a:ext cx="5413828" cy="5283200"/>
          </a:xfrm>
          <a:pattFill prst="pct20">
            <a:fgClr>
              <a:schemeClr val="accent1"/>
            </a:fgClr>
            <a:bgClr>
              <a:schemeClr val="bg1"/>
            </a:bgClr>
          </a:pattFill>
        </p:spPr>
        <p:txBody>
          <a:bodyPr>
            <a:normAutofit/>
          </a:bodyPr>
          <a:lstStyle>
            <a:lvl1pPr>
              <a:defRPr sz="1200"/>
            </a:lvl1pPr>
          </a:lstStyle>
          <a:p>
            <a:endParaRPr lang="en-US" dirty="0"/>
          </a:p>
        </p:txBody>
      </p:sp>
      <p:sp>
        <p:nvSpPr>
          <p:cNvPr id="5" name="Picture Placeholder 2">
            <a:extLst>
              <a:ext uri="{FF2B5EF4-FFF2-40B4-BE49-F238E27FC236}">
                <a16:creationId xmlns:a16="http://schemas.microsoft.com/office/drawing/2014/main" id="{DA16A839-035F-4A76-871A-6C6C762CF393}"/>
              </a:ext>
            </a:extLst>
          </p:cNvPr>
          <p:cNvSpPr>
            <a:spLocks noGrp="1"/>
          </p:cNvSpPr>
          <p:nvPr>
            <p:ph type="pic" sz="quarter" idx="14"/>
          </p:nvPr>
        </p:nvSpPr>
        <p:spPr>
          <a:xfrm>
            <a:off x="6095999" y="0"/>
            <a:ext cx="1794934" cy="1794933"/>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1894484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8DACE7C-8DD7-431F-88A4-4B77BF4E6813}"/>
              </a:ext>
            </a:extLst>
          </p:cNvPr>
          <p:cNvSpPr>
            <a:spLocks noGrp="1"/>
          </p:cNvSpPr>
          <p:nvPr>
            <p:ph type="pic" sz="quarter" idx="13"/>
          </p:nvPr>
        </p:nvSpPr>
        <p:spPr>
          <a:xfrm>
            <a:off x="5571068" y="2007807"/>
            <a:ext cx="5350934" cy="3335867"/>
          </a:xfrm>
          <a:pattFill prst="pct20">
            <a:fgClr>
              <a:schemeClr val="accent1"/>
            </a:fgClr>
            <a:bgClr>
              <a:schemeClr val="bg1"/>
            </a:bgClr>
          </a:pattFill>
        </p:spPr>
        <p:txBody>
          <a:bodyPr>
            <a:normAutofit/>
          </a:bodyPr>
          <a:lstStyle>
            <a:lvl1pPr>
              <a:defRPr sz="1200"/>
            </a:lvl1pPr>
          </a:lstStyle>
          <a:p>
            <a:endParaRPr lang="en-US" dirty="0"/>
          </a:p>
        </p:txBody>
      </p:sp>
      <p:sp>
        <p:nvSpPr>
          <p:cNvPr id="3" name="Rectangle 2">
            <a:extLst>
              <a:ext uri="{FF2B5EF4-FFF2-40B4-BE49-F238E27FC236}">
                <a16:creationId xmlns:a16="http://schemas.microsoft.com/office/drawing/2014/main" id="{D117A548-439C-4FBA-B8CD-E82F0C005702}"/>
              </a:ext>
            </a:extLst>
          </p:cNvPr>
          <p:cNvSpPr/>
          <p:nvPr userDrawn="1"/>
        </p:nvSpPr>
        <p:spPr>
          <a:xfrm>
            <a:off x="0" y="0"/>
            <a:ext cx="422365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59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A742F8A3-94F7-4C29-BBBF-AB7C3AC46C06}"/>
              </a:ext>
            </a:extLst>
          </p:cNvPr>
          <p:cNvSpPr>
            <a:spLocks noGrp="1"/>
          </p:cNvSpPr>
          <p:nvPr>
            <p:ph type="pic" sz="quarter" idx="14"/>
          </p:nvPr>
        </p:nvSpPr>
        <p:spPr>
          <a:xfrm>
            <a:off x="5399314" y="3066226"/>
            <a:ext cx="1596572" cy="2695945"/>
          </a:xfrm>
          <a:pattFill prst="pct20">
            <a:fgClr>
              <a:schemeClr val="accent1"/>
            </a:fgClr>
            <a:bgClr>
              <a:schemeClr val="bg1"/>
            </a:bgClr>
          </a:pattFill>
        </p:spPr>
        <p:txBody>
          <a:bodyPr>
            <a:normAutofit/>
          </a:bodyPr>
          <a:lstStyle>
            <a:lvl1pPr>
              <a:defRPr sz="1200"/>
            </a:lvl1pPr>
          </a:lstStyle>
          <a:p>
            <a:endParaRPr lang="en-US" dirty="0"/>
          </a:p>
        </p:txBody>
      </p:sp>
      <p:sp>
        <p:nvSpPr>
          <p:cNvPr id="3" name="Rectangle 2">
            <a:extLst>
              <a:ext uri="{FF2B5EF4-FFF2-40B4-BE49-F238E27FC236}">
                <a16:creationId xmlns:a16="http://schemas.microsoft.com/office/drawing/2014/main" id="{AA3D8BBF-727F-4602-87F7-94D6E121E491}"/>
              </a:ext>
            </a:extLst>
          </p:cNvPr>
          <p:cNvSpPr/>
          <p:nvPr userDrawn="1"/>
        </p:nvSpPr>
        <p:spPr>
          <a:xfrm>
            <a:off x="0" y="0"/>
            <a:ext cx="12192000" cy="31665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38DACE7C-8DD7-431F-88A4-4B77BF4E6813}"/>
              </a:ext>
            </a:extLst>
          </p:cNvPr>
          <p:cNvSpPr>
            <a:spLocks noGrp="1"/>
          </p:cNvSpPr>
          <p:nvPr>
            <p:ph type="pic" sz="quarter" idx="13"/>
          </p:nvPr>
        </p:nvSpPr>
        <p:spPr>
          <a:xfrm>
            <a:off x="846667" y="1744132"/>
            <a:ext cx="5249333" cy="2844801"/>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3425955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801A59-1EA7-4626-BC08-29A757742A10}"/>
              </a:ext>
            </a:extLst>
          </p:cNvPr>
          <p:cNvSpPr/>
          <p:nvPr userDrawn="1"/>
        </p:nvSpPr>
        <p:spPr>
          <a:xfrm>
            <a:off x="0" y="0"/>
            <a:ext cx="12192000" cy="4210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38DACE7C-8DD7-431F-88A4-4B77BF4E6813}"/>
              </a:ext>
            </a:extLst>
          </p:cNvPr>
          <p:cNvSpPr>
            <a:spLocks noGrp="1"/>
          </p:cNvSpPr>
          <p:nvPr>
            <p:ph type="pic" sz="quarter" idx="13"/>
          </p:nvPr>
        </p:nvSpPr>
        <p:spPr>
          <a:xfrm>
            <a:off x="8762999" y="945846"/>
            <a:ext cx="2474688" cy="3638249"/>
          </a:xfrm>
          <a:pattFill prst="pct20">
            <a:fgClr>
              <a:schemeClr val="accent1"/>
            </a:fgClr>
            <a:bgClr>
              <a:schemeClr val="bg1"/>
            </a:bgClr>
          </a:pattFill>
        </p:spPr>
        <p:txBody>
          <a:bodyPr>
            <a:normAutofit/>
          </a:bodyPr>
          <a:lstStyle>
            <a:lvl1pPr>
              <a:defRPr sz="1200"/>
            </a:lvl1pPr>
          </a:lstStyle>
          <a:p>
            <a:endParaRPr lang="en-US" dirty="0"/>
          </a:p>
        </p:txBody>
      </p:sp>
      <p:sp>
        <p:nvSpPr>
          <p:cNvPr id="4" name="Picture Placeholder 2">
            <a:extLst>
              <a:ext uri="{FF2B5EF4-FFF2-40B4-BE49-F238E27FC236}">
                <a16:creationId xmlns:a16="http://schemas.microsoft.com/office/drawing/2014/main" id="{88A49F62-5183-4854-A8B5-064097C1B825}"/>
              </a:ext>
            </a:extLst>
          </p:cNvPr>
          <p:cNvSpPr>
            <a:spLocks noGrp="1"/>
          </p:cNvSpPr>
          <p:nvPr>
            <p:ph type="pic" sz="quarter" idx="14"/>
          </p:nvPr>
        </p:nvSpPr>
        <p:spPr>
          <a:xfrm>
            <a:off x="5566227" y="1267582"/>
            <a:ext cx="2474688" cy="3638248"/>
          </a:xfrm>
          <a:pattFill prst="pct20">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1269329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8DACE7C-8DD7-431F-88A4-4B77BF4E6813}"/>
              </a:ext>
            </a:extLst>
          </p:cNvPr>
          <p:cNvSpPr>
            <a:spLocks noGrp="1"/>
          </p:cNvSpPr>
          <p:nvPr>
            <p:ph type="pic" sz="quarter" idx="13"/>
          </p:nvPr>
        </p:nvSpPr>
        <p:spPr>
          <a:xfrm>
            <a:off x="1045030" y="609600"/>
            <a:ext cx="3236684" cy="5617029"/>
          </a:xfrm>
          <a:pattFill prst="pct20">
            <a:fgClr>
              <a:schemeClr val="accent1"/>
            </a:fgClr>
            <a:bgClr>
              <a:schemeClr val="bg1"/>
            </a:bgClr>
          </a:pattFill>
        </p:spPr>
        <p:txBody>
          <a:bodyPr>
            <a:normAutofit/>
          </a:bodyPr>
          <a:lstStyle>
            <a:lvl1pPr>
              <a:defRPr sz="1200"/>
            </a:lvl1pPr>
          </a:lstStyle>
          <a:p>
            <a:endParaRPr lang="en-US" dirty="0"/>
          </a:p>
        </p:txBody>
      </p:sp>
      <p:sp>
        <p:nvSpPr>
          <p:cNvPr id="2" name="Rectangle 1">
            <a:extLst>
              <a:ext uri="{FF2B5EF4-FFF2-40B4-BE49-F238E27FC236}">
                <a16:creationId xmlns:a16="http://schemas.microsoft.com/office/drawing/2014/main" id="{A81606EA-0151-4F6E-886E-23ADE49DFA19}"/>
              </a:ext>
            </a:extLst>
          </p:cNvPr>
          <p:cNvSpPr/>
          <p:nvPr userDrawn="1"/>
        </p:nvSpPr>
        <p:spPr>
          <a:xfrm>
            <a:off x="4281714" y="857763"/>
            <a:ext cx="6995886" cy="51424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Rectangle 2">
            <a:extLst>
              <a:ext uri="{FF2B5EF4-FFF2-40B4-BE49-F238E27FC236}">
                <a16:creationId xmlns:a16="http://schemas.microsoft.com/office/drawing/2014/main" id="{4121E475-499C-428C-A04D-59EB96FE91E0}"/>
              </a:ext>
            </a:extLst>
          </p:cNvPr>
          <p:cNvSpPr/>
          <p:nvPr userDrawn="1"/>
        </p:nvSpPr>
        <p:spPr>
          <a:xfrm>
            <a:off x="10290629" y="1306286"/>
            <a:ext cx="464457" cy="66765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Rectangle 4">
            <a:extLst>
              <a:ext uri="{FF2B5EF4-FFF2-40B4-BE49-F238E27FC236}">
                <a16:creationId xmlns:a16="http://schemas.microsoft.com/office/drawing/2014/main" id="{2D09AD69-5D97-4B63-8699-B2BD3BDF2BAD}"/>
              </a:ext>
            </a:extLst>
          </p:cNvPr>
          <p:cNvSpPr/>
          <p:nvPr userDrawn="1"/>
        </p:nvSpPr>
        <p:spPr>
          <a:xfrm>
            <a:off x="10290629" y="1973943"/>
            <a:ext cx="464457" cy="6676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Rectangle 6">
            <a:extLst>
              <a:ext uri="{FF2B5EF4-FFF2-40B4-BE49-F238E27FC236}">
                <a16:creationId xmlns:a16="http://schemas.microsoft.com/office/drawing/2014/main" id="{CE0CEEA6-BC4F-4231-A038-964034C26C1E}"/>
              </a:ext>
            </a:extLst>
          </p:cNvPr>
          <p:cNvSpPr/>
          <p:nvPr userDrawn="1"/>
        </p:nvSpPr>
        <p:spPr>
          <a:xfrm>
            <a:off x="10290629" y="2641600"/>
            <a:ext cx="464457" cy="66765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CB8182F1-7B6C-46B1-A733-0F1C2DE69573}"/>
              </a:ext>
            </a:extLst>
          </p:cNvPr>
          <p:cNvSpPr/>
          <p:nvPr userDrawn="1"/>
        </p:nvSpPr>
        <p:spPr>
          <a:xfrm>
            <a:off x="10290629" y="3309257"/>
            <a:ext cx="464457" cy="66765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186774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5"/>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1874499"/>
            <a:ext cx="4647276" cy="4218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F0BC43CA-9B54-46C5-8603-BC02307E9C31}"/>
              </a:ext>
            </a:extLst>
          </p:cNvPr>
          <p:cNvSpPr>
            <a:spLocks noGrp="1"/>
          </p:cNvSpPr>
          <p:nvPr>
            <p:ph sz="quarter" idx="12"/>
          </p:nvPr>
        </p:nvSpPr>
        <p:spPr>
          <a:xfrm>
            <a:off x="6195350" y="1864780"/>
            <a:ext cx="4647276" cy="4218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53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bg>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346200" y="1874499"/>
            <a:ext cx="4647276" cy="4218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F0BC43CA-9B54-46C5-8603-BC02307E9C31}"/>
              </a:ext>
            </a:extLst>
          </p:cNvPr>
          <p:cNvSpPr>
            <a:spLocks noGrp="1"/>
          </p:cNvSpPr>
          <p:nvPr>
            <p:ph sz="quarter" idx="12"/>
          </p:nvPr>
        </p:nvSpPr>
        <p:spPr>
          <a:xfrm>
            <a:off x="6195350" y="1864780"/>
            <a:ext cx="4647276" cy="4218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EDF6FC14-17F0-4F90-A0A2-FE656F93ADDA}"/>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28983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1">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545AA-0EC9-44BA-B65E-29C7092F0E8D}"/>
              </a:ext>
            </a:extLst>
          </p:cNvPr>
          <p:cNvSpPr/>
          <p:nvPr userDrawn="1"/>
        </p:nvSpPr>
        <p:spPr>
          <a:xfrm>
            <a:off x="6192175" y="2529796"/>
            <a:ext cx="4647276" cy="35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CE3BF93E-C2E6-4F3A-8688-C5B0A42227B5}"/>
              </a:ext>
            </a:extLst>
          </p:cNvPr>
          <p:cNvSpPr>
            <a:spLocks noGrp="1"/>
          </p:cNvSpPr>
          <p:nvPr>
            <p:ph sz="quarter" idx="15"/>
          </p:nvPr>
        </p:nvSpPr>
        <p:spPr>
          <a:xfrm>
            <a:off x="6356525" y="2647934"/>
            <a:ext cx="4318576" cy="33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A8988CE-031C-4109-A050-853B58C302BB}"/>
              </a:ext>
            </a:extLst>
          </p:cNvPr>
          <p:cNvSpPr/>
          <p:nvPr userDrawn="1"/>
        </p:nvSpPr>
        <p:spPr>
          <a:xfrm>
            <a:off x="1346200" y="2529796"/>
            <a:ext cx="4647276" cy="35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510550" y="2647934"/>
            <a:ext cx="4318576" cy="33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445F993-0514-4CCD-82D0-18E7D1EC9864}"/>
              </a:ext>
            </a:extLst>
          </p:cNvPr>
          <p:cNvSpPr/>
          <p:nvPr userDrawn="1"/>
        </p:nvSpPr>
        <p:spPr>
          <a:xfrm>
            <a:off x="1346200" y="1864779"/>
            <a:ext cx="4647276" cy="504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C6718F-F017-4014-A504-097E0E405D55}"/>
              </a:ext>
            </a:extLst>
          </p:cNvPr>
          <p:cNvSpPr/>
          <p:nvPr userDrawn="1"/>
        </p:nvSpPr>
        <p:spPr>
          <a:xfrm>
            <a:off x="6195350" y="1864778"/>
            <a:ext cx="4647276" cy="504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3330701C-D4BC-4862-AA9F-BEF7B032D2AF}"/>
              </a:ext>
            </a:extLst>
          </p:cNvPr>
          <p:cNvSpPr>
            <a:spLocks noGrp="1"/>
          </p:cNvSpPr>
          <p:nvPr>
            <p:ph type="body" sz="quarter" idx="13" hasCustomPrompt="1"/>
          </p:nvPr>
        </p:nvSpPr>
        <p:spPr>
          <a:xfrm>
            <a:off x="1565333"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77F93341-8671-4308-B26F-0A22082F9879}"/>
              </a:ext>
            </a:extLst>
          </p:cNvPr>
          <p:cNvSpPr>
            <a:spLocks noGrp="1"/>
          </p:cNvSpPr>
          <p:nvPr>
            <p:ph type="body" sz="quarter" idx="14" hasCustomPrompt="1"/>
          </p:nvPr>
        </p:nvSpPr>
        <p:spPr>
          <a:xfrm>
            <a:off x="6417657"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5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1">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545AA-0EC9-44BA-B65E-29C7092F0E8D}"/>
              </a:ext>
            </a:extLst>
          </p:cNvPr>
          <p:cNvSpPr/>
          <p:nvPr userDrawn="1"/>
        </p:nvSpPr>
        <p:spPr>
          <a:xfrm>
            <a:off x="6192175" y="2529796"/>
            <a:ext cx="4647276" cy="35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CE3BF93E-C2E6-4F3A-8688-C5B0A42227B5}"/>
              </a:ext>
            </a:extLst>
          </p:cNvPr>
          <p:cNvSpPr>
            <a:spLocks noGrp="1"/>
          </p:cNvSpPr>
          <p:nvPr>
            <p:ph sz="quarter" idx="15"/>
          </p:nvPr>
        </p:nvSpPr>
        <p:spPr>
          <a:xfrm>
            <a:off x="6356525" y="2647934"/>
            <a:ext cx="4318576" cy="33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A8988CE-031C-4109-A050-853B58C302BB}"/>
              </a:ext>
            </a:extLst>
          </p:cNvPr>
          <p:cNvSpPr/>
          <p:nvPr userDrawn="1"/>
        </p:nvSpPr>
        <p:spPr>
          <a:xfrm>
            <a:off x="1346200" y="2529796"/>
            <a:ext cx="4647276" cy="35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510550" y="2647934"/>
            <a:ext cx="4318576" cy="33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445F993-0514-4CCD-82D0-18E7D1EC9864}"/>
              </a:ext>
            </a:extLst>
          </p:cNvPr>
          <p:cNvSpPr/>
          <p:nvPr userDrawn="1"/>
        </p:nvSpPr>
        <p:spPr>
          <a:xfrm>
            <a:off x="1346200" y="1864779"/>
            <a:ext cx="4647276" cy="504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C6718F-F017-4014-A504-097E0E405D55}"/>
              </a:ext>
            </a:extLst>
          </p:cNvPr>
          <p:cNvSpPr/>
          <p:nvPr userDrawn="1"/>
        </p:nvSpPr>
        <p:spPr>
          <a:xfrm>
            <a:off x="6195350" y="1864778"/>
            <a:ext cx="4647276" cy="504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3330701C-D4BC-4862-AA9F-BEF7B032D2AF}"/>
              </a:ext>
            </a:extLst>
          </p:cNvPr>
          <p:cNvSpPr>
            <a:spLocks noGrp="1"/>
          </p:cNvSpPr>
          <p:nvPr>
            <p:ph type="body" sz="quarter" idx="13" hasCustomPrompt="1"/>
          </p:nvPr>
        </p:nvSpPr>
        <p:spPr>
          <a:xfrm>
            <a:off x="1565333"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77F93341-8671-4308-B26F-0A22082F9879}"/>
              </a:ext>
            </a:extLst>
          </p:cNvPr>
          <p:cNvSpPr>
            <a:spLocks noGrp="1"/>
          </p:cNvSpPr>
          <p:nvPr>
            <p:ph type="body" sz="quarter" idx="14" hasCustomPrompt="1"/>
          </p:nvPr>
        </p:nvSpPr>
        <p:spPr>
          <a:xfrm>
            <a:off x="6417657"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8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1">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1545AA-0EC9-44BA-B65E-29C7092F0E8D}"/>
              </a:ext>
            </a:extLst>
          </p:cNvPr>
          <p:cNvSpPr/>
          <p:nvPr userDrawn="1"/>
        </p:nvSpPr>
        <p:spPr>
          <a:xfrm>
            <a:off x="6192175" y="2529796"/>
            <a:ext cx="4647276" cy="35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CE3BF93E-C2E6-4F3A-8688-C5B0A42227B5}"/>
              </a:ext>
            </a:extLst>
          </p:cNvPr>
          <p:cNvSpPr>
            <a:spLocks noGrp="1"/>
          </p:cNvSpPr>
          <p:nvPr>
            <p:ph sz="quarter" idx="15"/>
          </p:nvPr>
        </p:nvSpPr>
        <p:spPr>
          <a:xfrm>
            <a:off x="6356525" y="2647934"/>
            <a:ext cx="4318576" cy="33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A8988CE-031C-4109-A050-853B58C302BB}"/>
              </a:ext>
            </a:extLst>
          </p:cNvPr>
          <p:cNvSpPr/>
          <p:nvPr userDrawn="1"/>
        </p:nvSpPr>
        <p:spPr>
          <a:xfrm>
            <a:off x="1346200" y="2529796"/>
            <a:ext cx="4647276" cy="356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D28003A7-A2A4-4A19-8ABC-0290555C1151}"/>
              </a:ext>
            </a:extLst>
          </p:cNvPr>
          <p:cNvSpPr>
            <a:spLocks noGrp="1"/>
          </p:cNvSpPr>
          <p:nvPr>
            <p:ph sz="quarter" idx="10"/>
          </p:nvPr>
        </p:nvSpPr>
        <p:spPr>
          <a:xfrm>
            <a:off x="1510550" y="2647934"/>
            <a:ext cx="4318576" cy="3317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889C5B17-BECD-4C28-AFD4-FA263390E93D}"/>
              </a:ext>
            </a:extLst>
          </p:cNvPr>
          <p:cNvSpPr>
            <a:spLocks noGrp="1"/>
          </p:cNvSpPr>
          <p:nvPr>
            <p:ph type="body" sz="quarter" idx="11" hasCustomPrompt="1"/>
          </p:nvPr>
        </p:nvSpPr>
        <p:spPr>
          <a:xfrm>
            <a:off x="1346201" y="765175"/>
            <a:ext cx="9493250" cy="938934"/>
          </a:xfrm>
        </p:spPr>
        <p:txBody>
          <a:bodyPr anchor="ctr"/>
          <a:lstStyle>
            <a:lvl1pPr marL="0" indent="0">
              <a:buNone/>
              <a:defRPr sz="3600" b="1" spc="300">
                <a:latin typeface="+mj-lt"/>
              </a:defRPr>
            </a:lvl1pPr>
            <a:lvl2pPr marL="457200" indent="0">
              <a:buNone/>
              <a:defRPr sz="3200" b="1" spc="300">
                <a:latin typeface="+mj-lt"/>
              </a:defRPr>
            </a:lvl2pPr>
            <a:lvl3pPr marL="914400" indent="0">
              <a:buNone/>
              <a:defRPr sz="2800" b="1" spc="300">
                <a:latin typeface="+mj-lt"/>
              </a:defRPr>
            </a:lvl3pPr>
            <a:lvl4pPr marL="1371600" indent="0">
              <a:buNone/>
              <a:defRPr sz="2400" b="1" spc="300">
                <a:latin typeface="+mj-lt"/>
              </a:defRPr>
            </a:lvl4pPr>
            <a:lvl5pPr marL="1828800" indent="0">
              <a:buNone/>
              <a:defRPr sz="2400" b="1" spc="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445F993-0514-4CCD-82D0-18E7D1EC9864}"/>
              </a:ext>
            </a:extLst>
          </p:cNvPr>
          <p:cNvSpPr/>
          <p:nvPr userDrawn="1"/>
        </p:nvSpPr>
        <p:spPr>
          <a:xfrm>
            <a:off x="1346200" y="1864779"/>
            <a:ext cx="4647276" cy="504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CC6718F-F017-4014-A504-097E0E405D55}"/>
              </a:ext>
            </a:extLst>
          </p:cNvPr>
          <p:cNvSpPr/>
          <p:nvPr userDrawn="1"/>
        </p:nvSpPr>
        <p:spPr>
          <a:xfrm>
            <a:off x="6195350" y="1864778"/>
            <a:ext cx="4647276" cy="504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3330701C-D4BC-4862-AA9F-BEF7B032D2AF}"/>
              </a:ext>
            </a:extLst>
          </p:cNvPr>
          <p:cNvSpPr>
            <a:spLocks noGrp="1"/>
          </p:cNvSpPr>
          <p:nvPr>
            <p:ph type="body" sz="quarter" idx="13" hasCustomPrompt="1"/>
          </p:nvPr>
        </p:nvSpPr>
        <p:spPr>
          <a:xfrm>
            <a:off x="1565333"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77F93341-8671-4308-B26F-0A22082F9879}"/>
              </a:ext>
            </a:extLst>
          </p:cNvPr>
          <p:cNvSpPr>
            <a:spLocks noGrp="1"/>
          </p:cNvSpPr>
          <p:nvPr>
            <p:ph type="body" sz="quarter" idx="14" hasCustomPrompt="1"/>
          </p:nvPr>
        </p:nvSpPr>
        <p:spPr>
          <a:xfrm>
            <a:off x="6417657" y="1864778"/>
            <a:ext cx="4209010" cy="504349"/>
          </a:xfrm>
        </p:spPr>
        <p:txBody>
          <a:bodyPr anchor="ctr">
            <a:noAutofit/>
          </a:bodyPr>
          <a:lstStyle>
            <a:lvl1pPr marL="0" indent="0">
              <a:buNone/>
              <a:defRPr sz="1800" b="1" spc="300">
                <a:solidFill>
                  <a:schemeClr val="bg1"/>
                </a:solidFill>
                <a:latin typeface="+mj-lt"/>
              </a:defRPr>
            </a:lvl1pPr>
            <a:lvl2pPr marL="457200" indent="0">
              <a:buNone/>
              <a:defRPr sz="1600" b="1" spc="300">
                <a:solidFill>
                  <a:schemeClr val="bg1"/>
                </a:solidFill>
                <a:latin typeface="+mj-lt"/>
              </a:defRPr>
            </a:lvl2pPr>
            <a:lvl3pPr marL="914400" indent="0">
              <a:buNone/>
              <a:defRPr sz="1400" b="1" spc="300">
                <a:solidFill>
                  <a:schemeClr val="bg1"/>
                </a:solidFill>
                <a:latin typeface="+mj-lt"/>
              </a:defRPr>
            </a:lvl3pPr>
            <a:lvl4pPr marL="1371600" indent="0">
              <a:buNone/>
              <a:defRPr sz="1200" b="1" spc="300">
                <a:solidFill>
                  <a:schemeClr val="bg1"/>
                </a:solidFill>
                <a:latin typeface="+mj-lt"/>
              </a:defRPr>
            </a:lvl4pPr>
            <a:lvl5pPr marL="1828800" indent="0">
              <a:buNone/>
              <a:defRPr sz="1200" b="1" spc="3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3301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7D612-4935-46C2-A9A5-4243630C2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E48B64-FBE0-4543-898C-25BD81830D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F231D-ED31-4F4F-B662-7AD59571874A}"/>
              </a:ext>
            </a:extLst>
          </p:cNvPr>
          <p:cNvSpPr>
            <a:spLocks noGrp="1"/>
          </p:cNvSpPr>
          <p:nvPr>
            <p:ph type="dt" sz="half" idx="2"/>
          </p:nvPr>
        </p:nvSpPr>
        <p:spPr>
          <a:xfrm>
            <a:off x="426356" y="6356350"/>
            <a:ext cx="2743200" cy="365125"/>
          </a:xfrm>
          <a:prstGeom prst="rect">
            <a:avLst/>
          </a:prstGeom>
        </p:spPr>
        <p:txBody>
          <a:bodyPr vert="horz" lIns="91440" tIns="45720" rIns="91440" bIns="45720" rtlCol="0" anchor="ctr"/>
          <a:lstStyle>
            <a:lvl1pPr algn="l">
              <a:defRPr sz="900">
                <a:solidFill>
                  <a:schemeClr val="accent5">
                    <a:lumMod val="75000"/>
                  </a:schemeClr>
                </a:solidFill>
                <a:latin typeface="Nunito Sans Black" panose="00000A00000000000000" pitchFamily="2" charset="0"/>
              </a:defRPr>
            </a:lvl1pPr>
          </a:lstStyle>
          <a:p>
            <a:r>
              <a:rPr lang="en-US" dirty="0"/>
              <a:t>‹#›</a:t>
            </a:r>
          </a:p>
        </p:txBody>
      </p:sp>
      <p:sp>
        <p:nvSpPr>
          <p:cNvPr id="7" name="TextBox 6">
            <a:extLst>
              <a:ext uri="{FF2B5EF4-FFF2-40B4-BE49-F238E27FC236}">
                <a16:creationId xmlns:a16="http://schemas.microsoft.com/office/drawing/2014/main" id="{29131E41-91BC-4618-BC36-A6740558244E}"/>
              </a:ext>
            </a:extLst>
          </p:cNvPr>
          <p:cNvSpPr txBox="1"/>
          <p:nvPr userDrawn="1"/>
        </p:nvSpPr>
        <p:spPr>
          <a:xfrm>
            <a:off x="10016447" y="197254"/>
            <a:ext cx="1749197" cy="230832"/>
          </a:xfrm>
          <a:prstGeom prst="rect">
            <a:avLst/>
          </a:prstGeom>
          <a:noFill/>
        </p:spPr>
        <p:txBody>
          <a:bodyPr wrap="none" rtlCol="0">
            <a:spAutoFit/>
          </a:bodyPr>
          <a:lstStyle/>
          <a:p>
            <a:pPr algn="r"/>
            <a:r>
              <a:rPr lang="en-US" sz="900" dirty="0">
                <a:solidFill>
                  <a:schemeClr val="accent5">
                    <a:lumMod val="75000"/>
                  </a:schemeClr>
                </a:solidFill>
                <a:latin typeface="+mj-lt"/>
                <a:cs typeface="Poppins" panose="00000500000000000000" pitchFamily="2" charset="0"/>
              </a:rPr>
              <a:t>Staffing &amp; Recruiting Software</a:t>
            </a:r>
          </a:p>
        </p:txBody>
      </p:sp>
      <p:sp>
        <p:nvSpPr>
          <p:cNvPr id="8" name="TextBox 7">
            <a:extLst>
              <a:ext uri="{FF2B5EF4-FFF2-40B4-BE49-F238E27FC236}">
                <a16:creationId xmlns:a16="http://schemas.microsoft.com/office/drawing/2014/main" id="{E663FF6E-D11C-4E18-81CF-006091203F64}"/>
              </a:ext>
            </a:extLst>
          </p:cNvPr>
          <p:cNvSpPr txBox="1"/>
          <p:nvPr userDrawn="1"/>
        </p:nvSpPr>
        <p:spPr>
          <a:xfrm>
            <a:off x="426356" y="197254"/>
            <a:ext cx="715260" cy="230832"/>
          </a:xfrm>
          <a:prstGeom prst="rect">
            <a:avLst/>
          </a:prstGeom>
          <a:noFill/>
        </p:spPr>
        <p:txBody>
          <a:bodyPr wrap="none" rtlCol="0">
            <a:spAutoFit/>
          </a:bodyPr>
          <a:lstStyle/>
          <a:p>
            <a:pPr algn="l"/>
            <a:r>
              <a:rPr lang="en-US" sz="900" spc="0" dirty="0">
                <a:solidFill>
                  <a:schemeClr val="accent5">
                    <a:lumMod val="75000"/>
                  </a:schemeClr>
                </a:solidFill>
                <a:latin typeface="Nunito Sans Black" panose="00000A00000000000000" pitchFamily="2" charset="0"/>
                <a:cs typeface="Poppins" panose="00000500000000000000" pitchFamily="2" charset="0"/>
              </a:rPr>
              <a:t>AVIONTÉ</a:t>
            </a:r>
          </a:p>
        </p:txBody>
      </p:sp>
      <p:sp>
        <p:nvSpPr>
          <p:cNvPr id="9" name="TextBox 8">
            <a:extLst>
              <a:ext uri="{FF2B5EF4-FFF2-40B4-BE49-F238E27FC236}">
                <a16:creationId xmlns:a16="http://schemas.microsoft.com/office/drawing/2014/main" id="{452517A7-090B-43F9-A246-5BF80FAB4E1B}"/>
              </a:ext>
            </a:extLst>
          </p:cNvPr>
          <p:cNvSpPr txBox="1"/>
          <p:nvPr userDrawn="1"/>
        </p:nvSpPr>
        <p:spPr>
          <a:xfrm rot="5400000">
            <a:off x="10672030" y="3326586"/>
            <a:ext cx="2201244" cy="230832"/>
          </a:xfrm>
          <a:prstGeom prst="rect">
            <a:avLst/>
          </a:prstGeom>
          <a:noFill/>
        </p:spPr>
        <p:txBody>
          <a:bodyPr wrap="none" rtlCol="0">
            <a:spAutoFit/>
          </a:bodyPr>
          <a:lstStyle/>
          <a:p>
            <a:pPr algn="ctr"/>
            <a:r>
              <a:rPr lang="en-US" sz="900" b="0" spc="300" dirty="0">
                <a:solidFill>
                  <a:schemeClr val="accent5">
                    <a:lumMod val="75000"/>
                  </a:schemeClr>
                </a:solidFill>
                <a:latin typeface="+mj-lt"/>
                <a:cs typeface="Poppins Medium" panose="00000600000000000000" pitchFamily="2" charset="0"/>
              </a:rPr>
              <a:t>THE TRUE END-TO-END</a:t>
            </a:r>
          </a:p>
        </p:txBody>
      </p:sp>
      <p:pic>
        <p:nvPicPr>
          <p:cNvPr id="10" name="Picture 9" descr="Icon&#10;&#10;Description automatically generated">
            <a:extLst>
              <a:ext uri="{FF2B5EF4-FFF2-40B4-BE49-F238E27FC236}">
                <a16:creationId xmlns:a16="http://schemas.microsoft.com/office/drawing/2014/main" id="{F5EC5DD8-0C06-4EAA-83C9-A44813A51C08}"/>
              </a:ext>
            </a:extLst>
          </p:cNvPr>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1573612" y="6347314"/>
            <a:ext cx="618388" cy="510686"/>
          </a:xfrm>
          <a:prstGeom prst="rect">
            <a:avLst/>
          </a:prstGeom>
        </p:spPr>
      </p:pic>
    </p:spTree>
    <p:extLst>
      <p:ext uri="{BB962C8B-B14F-4D97-AF65-F5344CB8AC3E}">
        <p14:creationId xmlns:p14="http://schemas.microsoft.com/office/powerpoint/2010/main" val="1247385962"/>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95" r:id="rId3"/>
    <p:sldLayoutId id="2147483696" r:id="rId4"/>
    <p:sldLayoutId id="2147483697" r:id="rId5"/>
    <p:sldLayoutId id="2147483698" r:id="rId6"/>
    <p:sldLayoutId id="2147483701" r:id="rId7"/>
    <p:sldLayoutId id="2147483707" r:id="rId8"/>
    <p:sldLayoutId id="2147483710" r:id="rId9"/>
    <p:sldLayoutId id="2147483702" r:id="rId10"/>
    <p:sldLayoutId id="2147483708" r:id="rId11"/>
    <p:sldLayoutId id="2147483709" r:id="rId12"/>
    <p:sldLayoutId id="2147483699" r:id="rId13"/>
    <p:sldLayoutId id="2147483700" r:id="rId14"/>
    <p:sldLayoutId id="2147483704" r:id="rId15"/>
    <p:sldLayoutId id="2147483705" r:id="rId16"/>
    <p:sldLayoutId id="2147483681" r:id="rId17"/>
    <p:sldLayoutId id="2147483685" r:id="rId18"/>
    <p:sldLayoutId id="2147483686" r:id="rId19"/>
    <p:sldLayoutId id="2147483680" r:id="rId20"/>
    <p:sldLayoutId id="2147483679" r:id="rId21"/>
    <p:sldLayoutId id="2147483678" r:id="rId22"/>
    <p:sldLayoutId id="2147483650" r:id="rId23"/>
    <p:sldLayoutId id="2147483651" r:id="rId24"/>
    <p:sldLayoutId id="2147483652" r:id="rId25"/>
    <p:sldLayoutId id="2147483653" r:id="rId26"/>
    <p:sldLayoutId id="2147483654" r:id="rId27"/>
    <p:sldLayoutId id="2147483655" r:id="rId28"/>
    <p:sldLayoutId id="2147483656" r:id="rId29"/>
    <p:sldLayoutId id="2147483657" r:id="rId30"/>
    <p:sldLayoutId id="2147483658" r:id="rId31"/>
    <p:sldLayoutId id="2147483659" r:id="rId32"/>
    <p:sldLayoutId id="2147483664" r:id="rId33"/>
    <p:sldLayoutId id="2147483660" r:id="rId34"/>
    <p:sldLayoutId id="2147483661" r:id="rId35"/>
    <p:sldLayoutId id="2147483662" r:id="rId36"/>
    <p:sldLayoutId id="2147483663" r:id="rId37"/>
    <p:sldLayoutId id="2147483665" r:id="rId38"/>
    <p:sldLayoutId id="2147483677" r:id="rId39"/>
    <p:sldLayoutId id="2147483666" r:id="rId40"/>
    <p:sldLayoutId id="2147483667" r:id="rId41"/>
    <p:sldLayoutId id="2147483668" r:id="rId42"/>
    <p:sldLayoutId id="2147483669" r:id="rId43"/>
    <p:sldLayoutId id="2147483670" r:id="rId44"/>
    <p:sldLayoutId id="2147483671" r:id="rId45"/>
    <p:sldLayoutId id="2147483672" r:id="rId46"/>
    <p:sldLayoutId id="2147483673" r:id="rId47"/>
    <p:sldLayoutId id="2147483674" r:id="rId48"/>
    <p:sldLayoutId id="2147483675" r:id="rId49"/>
  </p:sldLayoutIdLst>
  <p:hf hdr="0" ftr="0" dt="0"/>
  <p:txStyles>
    <p:titleStyle>
      <a:lvl1pPr algn="l" defTabSz="914400" rtl="0" eaLnBrk="1" latinLnBrk="0" hangingPunct="1">
        <a:lnSpc>
          <a:spcPct val="90000"/>
        </a:lnSpc>
        <a:spcBef>
          <a:spcPct val="0"/>
        </a:spcBef>
        <a:buNone/>
        <a:defRPr sz="3600" b="1" kern="1200" spc="3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9.png"/><Relationship Id="rId7" Type="http://schemas.openxmlformats.org/officeDocument/2006/relationships/image" Target="../media/image33.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876BD9-BE9D-4C90-B31A-08F0A14B8C70}"/>
              </a:ext>
            </a:extLst>
          </p:cNvPr>
          <p:cNvSpPr>
            <a:spLocks noGrp="1"/>
          </p:cNvSpPr>
          <p:nvPr>
            <p:ph type="body" sz="quarter" idx="10"/>
          </p:nvPr>
        </p:nvSpPr>
        <p:spPr/>
        <p:txBody>
          <a:bodyPr/>
          <a:lstStyle/>
          <a:p>
            <a:r>
              <a:rPr lang="en-US" dirty="0"/>
              <a:t>AVIONTÉ 24/7 PAY</a:t>
            </a:r>
          </a:p>
        </p:txBody>
      </p:sp>
      <p:sp>
        <p:nvSpPr>
          <p:cNvPr id="3" name="TextBox 8">
            <a:extLst>
              <a:ext uri="{FF2B5EF4-FFF2-40B4-BE49-F238E27FC236}">
                <a16:creationId xmlns:a16="http://schemas.microsoft.com/office/drawing/2014/main" id="{504EE535-EECF-4D94-AC01-AC4F2CCE69BB}"/>
              </a:ext>
            </a:extLst>
          </p:cNvPr>
          <p:cNvSpPr txBox="1"/>
          <p:nvPr/>
        </p:nvSpPr>
        <p:spPr>
          <a:xfrm>
            <a:off x="3918071" y="2294812"/>
            <a:ext cx="4355858" cy="512448"/>
          </a:xfrm>
          <a:prstGeom prst="rect">
            <a:avLst/>
          </a:prstGeom>
        </p:spPr>
        <p:txBody>
          <a:bodyPr wrap="square" lIns="0" tIns="0" rIns="0" bIns="0" rtlCol="0" anchor="t">
            <a:spAutoFit/>
          </a:bodyPr>
          <a:lstStyle/>
          <a:p>
            <a:pPr marL="0" marR="0" lvl="0" indent="0" algn="ctr" defTabSz="914400" rtl="0" eaLnBrk="1" fontAlgn="auto" latinLnBrk="0" hangingPunct="1">
              <a:lnSpc>
                <a:spcPts val="4776"/>
              </a:lnSpc>
              <a:spcBef>
                <a:spcPts val="0"/>
              </a:spcBef>
              <a:spcAft>
                <a:spcPts val="0"/>
              </a:spcAft>
              <a:buClrTx/>
              <a:buSzTx/>
              <a:buFontTx/>
              <a:buNone/>
              <a:tabLst/>
              <a:defRPr/>
            </a:pPr>
            <a:r>
              <a:rPr kumimoji="0" lang="en-US" sz="1400" b="1" i="0" u="none" strike="noStrike" kern="1200" cap="none" spc="300" normalizeH="0" baseline="0" noProof="0" dirty="0">
                <a:ln>
                  <a:noFill/>
                </a:ln>
                <a:effectLst/>
                <a:uLnTx/>
                <a:uFillTx/>
                <a:latin typeface="Avenir Next LT Pro"/>
                <a:ea typeface="+mn-ea"/>
                <a:cs typeface="+mn-cs"/>
              </a:rPr>
              <a:t>WELCOME TO THE FIRST LOOK</a:t>
            </a:r>
          </a:p>
        </p:txBody>
      </p:sp>
    </p:spTree>
    <p:extLst>
      <p:ext uri="{BB962C8B-B14F-4D97-AF65-F5344CB8AC3E}">
        <p14:creationId xmlns:p14="http://schemas.microsoft.com/office/powerpoint/2010/main" val="1338066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2">
            <a:extLst>
              <a:ext uri="{FF2B5EF4-FFF2-40B4-BE49-F238E27FC236}">
                <a16:creationId xmlns:a16="http://schemas.microsoft.com/office/drawing/2014/main" id="{7681AB70-BA46-4A89-A82E-8C29B3A53E3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224" t="18312" r="-301" b="2"/>
          <a:stretch/>
        </p:blipFill>
        <p:spPr>
          <a:xfrm rot="16200000">
            <a:off x="-909161" y="732024"/>
            <a:ext cx="7035137" cy="5216815"/>
          </a:xfrm>
          <a:prstGeom prst="rect">
            <a:avLst/>
          </a:prstGeom>
        </p:spPr>
      </p:pic>
      <p:grpSp>
        <p:nvGrpSpPr>
          <p:cNvPr id="3" name="Group 2">
            <a:extLst>
              <a:ext uri="{FF2B5EF4-FFF2-40B4-BE49-F238E27FC236}">
                <a16:creationId xmlns:a16="http://schemas.microsoft.com/office/drawing/2014/main" id="{5DD69245-0C2D-4DC3-9640-1899358BC56C}"/>
              </a:ext>
            </a:extLst>
          </p:cNvPr>
          <p:cNvGrpSpPr/>
          <p:nvPr/>
        </p:nvGrpSpPr>
        <p:grpSpPr>
          <a:xfrm>
            <a:off x="7246239" y="826689"/>
            <a:ext cx="3795522" cy="4465958"/>
            <a:chOff x="7246239" y="502316"/>
            <a:chExt cx="3795522" cy="4465958"/>
          </a:xfrm>
        </p:grpSpPr>
        <p:grpSp>
          <p:nvGrpSpPr>
            <p:cNvPr id="2" name="Group 1">
              <a:extLst>
                <a:ext uri="{FF2B5EF4-FFF2-40B4-BE49-F238E27FC236}">
                  <a16:creationId xmlns:a16="http://schemas.microsoft.com/office/drawing/2014/main" id="{FEA24D76-2372-4CC8-B361-47C86F487188}"/>
                </a:ext>
              </a:extLst>
            </p:cNvPr>
            <p:cNvGrpSpPr/>
            <p:nvPr/>
          </p:nvGrpSpPr>
          <p:grpSpPr>
            <a:xfrm>
              <a:off x="7246239" y="1151062"/>
              <a:ext cx="3795522" cy="3817212"/>
              <a:chOff x="7246239" y="1212617"/>
              <a:chExt cx="3795522" cy="3817212"/>
            </a:xfrm>
          </p:grpSpPr>
          <p:sp>
            <p:nvSpPr>
              <p:cNvPr id="7" name="TextBox 6">
                <a:extLst>
                  <a:ext uri="{FF2B5EF4-FFF2-40B4-BE49-F238E27FC236}">
                    <a16:creationId xmlns:a16="http://schemas.microsoft.com/office/drawing/2014/main" id="{752608B8-7EE3-4F92-AD9B-8787DBFC31B5}"/>
                  </a:ext>
                </a:extLst>
              </p:cNvPr>
              <p:cNvSpPr txBox="1"/>
              <p:nvPr/>
            </p:nvSpPr>
            <p:spPr>
              <a:xfrm>
                <a:off x="7246239" y="3490946"/>
                <a:ext cx="3795520" cy="1538883"/>
              </a:xfrm>
              <a:prstGeom prst="rect">
                <a:avLst/>
              </a:prstGeom>
              <a:noFill/>
            </p:spPr>
            <p:txBody>
              <a:bodyPr wrap="square" rtlCol="0">
                <a:spAutoFit/>
              </a:bodyPr>
              <a:lstStyle/>
              <a:p>
                <a:pPr>
                  <a:lnSpc>
                    <a:spcPct val="150000"/>
                  </a:lnSpc>
                </a:pPr>
                <a:r>
                  <a:rPr lang="en-US" sz="1600" spc="110" dirty="0">
                    <a:solidFill>
                      <a:schemeClr val="accent3"/>
                    </a:solidFill>
                    <a:latin typeface="Nunito Sans Black" panose="00000A00000000000000" pitchFamily="2" charset="0"/>
                    <a:cs typeface="Poppins SemiBold" panose="00000700000000000000" pitchFamily="2" charset="0"/>
                  </a:rPr>
                  <a:t>AVIONTÉ 24/7 </a:t>
                </a:r>
                <a:r>
                  <a:rPr lang="en-US" sz="1600" spc="110" dirty="0">
                    <a:solidFill>
                      <a:srgbClr val="ED7D31"/>
                    </a:solidFill>
                    <a:latin typeface="Nunito Sans Black" panose="00000A00000000000000" pitchFamily="2" charset="0"/>
                    <a:cs typeface="Poppins SemiBold" panose="00000700000000000000" pitchFamily="2" charset="0"/>
                  </a:rPr>
                  <a:t>PAY</a:t>
                </a:r>
              </a:p>
              <a:p>
                <a:pPr>
                  <a:lnSpc>
                    <a:spcPct val="150000"/>
                  </a:lnSpc>
                </a:pPr>
                <a:endParaRPr lang="en-US" sz="1600" dirty="0">
                  <a:solidFill>
                    <a:schemeClr val="accent3"/>
                  </a:solidFill>
                  <a:cs typeface="Poppins" panose="00000500000000000000" pitchFamily="2" charset="0"/>
                </a:endParaRPr>
              </a:p>
              <a:p>
                <a:pPr>
                  <a:lnSpc>
                    <a:spcPct val="150000"/>
                  </a:lnSpc>
                </a:pPr>
                <a:r>
                  <a:rPr lang="en-US" sz="1600" dirty="0">
                    <a:solidFill>
                      <a:schemeClr val="accent3"/>
                    </a:solidFill>
                    <a:cs typeface="Poppins" panose="00000500000000000000" pitchFamily="2" charset="0"/>
                  </a:rPr>
                  <a:t>Deliver instant access to payday information for talent.</a:t>
                </a:r>
              </a:p>
            </p:txBody>
          </p:sp>
          <p:sp>
            <p:nvSpPr>
              <p:cNvPr id="9" name="TextBox 8">
                <a:extLst>
                  <a:ext uri="{FF2B5EF4-FFF2-40B4-BE49-F238E27FC236}">
                    <a16:creationId xmlns:a16="http://schemas.microsoft.com/office/drawing/2014/main" id="{6DB9FCAA-CDE3-4ABC-BF71-716A1A280691}"/>
                  </a:ext>
                </a:extLst>
              </p:cNvPr>
              <p:cNvSpPr txBox="1"/>
              <p:nvPr/>
            </p:nvSpPr>
            <p:spPr>
              <a:xfrm>
                <a:off x="7246241" y="1212617"/>
                <a:ext cx="3795520" cy="1938992"/>
              </a:xfrm>
              <a:prstGeom prst="rect">
                <a:avLst/>
              </a:prstGeom>
              <a:noFill/>
            </p:spPr>
            <p:txBody>
              <a:bodyPr wrap="square" rtlCol="0">
                <a:spAutoFit/>
              </a:bodyPr>
              <a:lstStyle/>
              <a:p>
                <a:r>
                  <a:rPr lang="en-US" sz="4000" b="1" spc="300" dirty="0">
                    <a:solidFill>
                      <a:schemeClr val="accent3"/>
                    </a:solidFill>
                    <a:latin typeface="+mj-lt"/>
                    <a:cs typeface="Poppins" panose="00000500000000000000" pitchFamily="2" charset="0"/>
                  </a:rPr>
                  <a:t>A NEW WAY TO TRACK YOUR PAY</a:t>
                </a:r>
              </a:p>
            </p:txBody>
          </p:sp>
        </p:grpSp>
        <p:sp>
          <p:nvSpPr>
            <p:cNvPr id="6" name="Rectangle 5">
              <a:extLst>
                <a:ext uri="{FF2B5EF4-FFF2-40B4-BE49-F238E27FC236}">
                  <a16:creationId xmlns:a16="http://schemas.microsoft.com/office/drawing/2014/main" id="{723CFCE6-A64C-404C-AB65-16DA1E0EB9BB}"/>
                </a:ext>
              </a:extLst>
            </p:cNvPr>
            <p:cNvSpPr/>
            <p:nvPr/>
          </p:nvSpPr>
          <p:spPr>
            <a:xfrm>
              <a:off x="7246239" y="502316"/>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Nunito Sans Black" panose="00000A00000000000000" pitchFamily="2" charset="0"/>
                  <a:ea typeface="Montserrat" charset="0"/>
                  <a:cs typeface="Montserrat" charset="0"/>
                </a:rPr>
                <a:t>COMING SOON</a:t>
              </a:r>
            </a:p>
          </p:txBody>
        </p:sp>
      </p:grpSp>
      <p:pic>
        <p:nvPicPr>
          <p:cNvPr id="5" name="Picture 4" descr="Graphical user interface, text, application, chat or text message&#10;&#10;Description automatically generated">
            <a:extLst>
              <a:ext uri="{FF2B5EF4-FFF2-40B4-BE49-F238E27FC236}">
                <a16:creationId xmlns:a16="http://schemas.microsoft.com/office/drawing/2014/main" id="{DB5814B3-826E-4E91-B48C-107A37F0487D}"/>
              </a:ext>
            </a:extLst>
          </p:cNvPr>
          <p:cNvPicPr>
            <a:picLocks noChangeAspect="1"/>
          </p:cNvPicPr>
          <p:nvPr/>
        </p:nvPicPr>
        <p:blipFill rotWithShape="1">
          <a:blip r:embed="rId5">
            <a:extLst>
              <a:ext uri="{28A0092B-C50C-407E-A947-70E740481C1C}">
                <a14:useLocalDpi xmlns:a14="http://schemas.microsoft.com/office/drawing/2010/main" val="0"/>
              </a:ext>
            </a:extLst>
          </a:blip>
          <a:srcRect l="25397" t="23242"/>
          <a:stretch/>
        </p:blipFill>
        <p:spPr>
          <a:xfrm>
            <a:off x="0" y="409575"/>
            <a:ext cx="6267450" cy="6448425"/>
          </a:xfrm>
          <a:prstGeom prst="rect">
            <a:avLst/>
          </a:prstGeom>
        </p:spPr>
      </p:pic>
    </p:spTree>
    <p:extLst>
      <p:ext uri="{BB962C8B-B14F-4D97-AF65-F5344CB8AC3E}">
        <p14:creationId xmlns:p14="http://schemas.microsoft.com/office/powerpoint/2010/main" val="29780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2">
            <a:extLst>
              <a:ext uri="{FF2B5EF4-FFF2-40B4-BE49-F238E27FC236}">
                <a16:creationId xmlns:a16="http://schemas.microsoft.com/office/drawing/2014/main" id="{31CCAD92-A711-4588-B71E-33EA6B5DCE5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224" t="18312" r="1086" b="2"/>
          <a:stretch/>
        </p:blipFill>
        <p:spPr>
          <a:xfrm rot="5400000">
            <a:off x="6154592" y="820593"/>
            <a:ext cx="6858000" cy="5216815"/>
          </a:xfrm>
          <a:prstGeom prst="rect">
            <a:avLst/>
          </a:prstGeom>
        </p:spPr>
      </p:pic>
      <p:sp>
        <p:nvSpPr>
          <p:cNvPr id="3" name="Content Placeholder 2">
            <a:extLst>
              <a:ext uri="{FF2B5EF4-FFF2-40B4-BE49-F238E27FC236}">
                <a16:creationId xmlns:a16="http://schemas.microsoft.com/office/drawing/2014/main" id="{5D2F50FD-97EC-4932-9916-F585EFE242FA}"/>
              </a:ext>
            </a:extLst>
          </p:cNvPr>
          <p:cNvSpPr>
            <a:spLocks noGrp="1"/>
          </p:cNvSpPr>
          <p:nvPr>
            <p:ph sz="quarter" idx="10"/>
          </p:nvPr>
        </p:nvSpPr>
        <p:spPr/>
        <p:txBody>
          <a:bodyPr>
            <a:normAutofit/>
          </a:bodyPr>
          <a:lstStyle/>
          <a:p>
            <a:pPr>
              <a:lnSpc>
                <a:spcPct val="170000"/>
              </a:lnSpc>
            </a:pPr>
            <a:r>
              <a:rPr lang="en-US" dirty="0">
                <a:latin typeface="+mn-lt"/>
              </a:rPr>
              <a:t>iOS and Android compatible</a:t>
            </a:r>
          </a:p>
          <a:p>
            <a:pPr>
              <a:lnSpc>
                <a:spcPct val="170000"/>
              </a:lnSpc>
            </a:pPr>
            <a:r>
              <a:rPr lang="en-US" dirty="0"/>
              <a:t>Authentication protects sensitive information</a:t>
            </a:r>
            <a:endParaRPr lang="en-US" dirty="0">
              <a:latin typeface="+mn-lt"/>
            </a:endParaRPr>
          </a:p>
          <a:p>
            <a:pPr>
              <a:lnSpc>
                <a:spcPct val="170000"/>
              </a:lnSpc>
            </a:pPr>
            <a:r>
              <a:rPr lang="en-US" dirty="0">
                <a:latin typeface="+mn-lt"/>
              </a:rPr>
              <a:t>Access to pay and tax statements PDFs</a:t>
            </a:r>
            <a:endParaRPr lang="en-US" b="1" dirty="0">
              <a:latin typeface="+mn-lt"/>
            </a:endParaRPr>
          </a:p>
          <a:p>
            <a:pPr>
              <a:lnSpc>
                <a:spcPct val="170000"/>
              </a:lnSpc>
            </a:pPr>
            <a:r>
              <a:rPr lang="en-US" dirty="0">
                <a:latin typeface="+mn-lt"/>
              </a:rPr>
              <a:t>Ties to AviontéBOLD, system of record</a:t>
            </a:r>
            <a:endParaRPr lang="en-US" dirty="0"/>
          </a:p>
        </p:txBody>
      </p:sp>
      <p:sp>
        <p:nvSpPr>
          <p:cNvPr id="2" name="Text Placeholder 1">
            <a:extLst>
              <a:ext uri="{FF2B5EF4-FFF2-40B4-BE49-F238E27FC236}">
                <a16:creationId xmlns:a16="http://schemas.microsoft.com/office/drawing/2014/main" id="{2B497972-E3BB-49F0-B1ED-CD22CFFB39FB}"/>
              </a:ext>
            </a:extLst>
          </p:cNvPr>
          <p:cNvSpPr>
            <a:spLocks noGrp="1"/>
          </p:cNvSpPr>
          <p:nvPr>
            <p:ph type="body" sz="quarter" idx="11"/>
          </p:nvPr>
        </p:nvSpPr>
        <p:spPr/>
        <p:txBody>
          <a:bodyPr/>
          <a:lstStyle/>
          <a:p>
            <a:r>
              <a:rPr lang="en-US" dirty="0"/>
              <a:t>FEATURES</a:t>
            </a:r>
          </a:p>
        </p:txBody>
      </p:sp>
      <p:pic>
        <p:nvPicPr>
          <p:cNvPr id="22" name="Picture 21">
            <a:extLst>
              <a:ext uri="{FF2B5EF4-FFF2-40B4-BE49-F238E27FC236}">
                <a16:creationId xmlns:a16="http://schemas.microsoft.com/office/drawing/2014/main" id="{B3E46AED-18E8-400B-921B-68D3B7E5D6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57597" y="1142238"/>
            <a:ext cx="2766980" cy="4573520"/>
          </a:xfrm>
          <a:prstGeom prst="rect">
            <a:avLst/>
          </a:prstGeom>
        </p:spPr>
      </p:pic>
      <p:pic>
        <p:nvPicPr>
          <p:cNvPr id="24" name="Picture 23">
            <a:extLst>
              <a:ext uri="{FF2B5EF4-FFF2-40B4-BE49-F238E27FC236}">
                <a16:creationId xmlns:a16="http://schemas.microsoft.com/office/drawing/2014/main" id="{EE14AFCD-5855-4DD4-944C-545ED17976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19664" y="1135990"/>
            <a:ext cx="2774540" cy="4586016"/>
          </a:xfrm>
          <a:prstGeom prst="rect">
            <a:avLst/>
          </a:prstGeom>
        </p:spPr>
      </p:pic>
      <p:pic>
        <p:nvPicPr>
          <p:cNvPr id="26" name="Picture 25">
            <a:extLst>
              <a:ext uri="{FF2B5EF4-FFF2-40B4-BE49-F238E27FC236}">
                <a16:creationId xmlns:a16="http://schemas.microsoft.com/office/drawing/2014/main" id="{063C389C-9869-4102-9BEB-454ED733FD6D}"/>
              </a:ext>
            </a:extLst>
          </p:cNvPr>
          <p:cNvPicPr>
            <a:picLocks noChangeAspect="1"/>
          </p:cNvPicPr>
          <p:nvPr/>
        </p:nvPicPr>
        <p:blipFill rotWithShape="1">
          <a:blip r:embed="rId7">
            <a:extLst>
              <a:ext uri="{28A0092B-C50C-407E-A947-70E740481C1C}">
                <a14:useLocalDpi xmlns:a14="http://schemas.microsoft.com/office/drawing/2010/main" val="0"/>
              </a:ext>
            </a:extLst>
          </a:blip>
          <a:srcRect l="32" r="49373"/>
          <a:stretch/>
        </p:blipFill>
        <p:spPr>
          <a:xfrm>
            <a:off x="10787319" y="1134521"/>
            <a:ext cx="1404681" cy="4588956"/>
          </a:xfrm>
          <a:prstGeom prst="rect">
            <a:avLst/>
          </a:prstGeom>
        </p:spPr>
      </p:pic>
      <p:sp>
        <p:nvSpPr>
          <p:cNvPr id="10" name="TextBox 9">
            <a:extLst>
              <a:ext uri="{FF2B5EF4-FFF2-40B4-BE49-F238E27FC236}">
                <a16:creationId xmlns:a16="http://schemas.microsoft.com/office/drawing/2014/main" id="{36752461-6631-47FE-826E-329A13B773ED}"/>
              </a:ext>
            </a:extLst>
          </p:cNvPr>
          <p:cNvSpPr txBox="1"/>
          <p:nvPr/>
        </p:nvSpPr>
        <p:spPr>
          <a:xfrm rot="16200000">
            <a:off x="-492099" y="3313583"/>
            <a:ext cx="1822935"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AVIONTÉ 24/7 PAY</a:t>
            </a:r>
          </a:p>
        </p:txBody>
      </p:sp>
    </p:spTree>
    <p:extLst>
      <p:ext uri="{BB962C8B-B14F-4D97-AF65-F5344CB8AC3E}">
        <p14:creationId xmlns:p14="http://schemas.microsoft.com/office/powerpoint/2010/main" val="3262449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149D0A-2DF4-4A23-BE31-AE29A6B7B8A2}"/>
              </a:ext>
            </a:extLst>
          </p:cNvPr>
          <p:cNvSpPr/>
          <p:nvPr/>
        </p:nvSpPr>
        <p:spPr>
          <a:xfrm>
            <a:off x="1346409" y="1874498"/>
            <a:ext cx="3022496" cy="421832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85DB23E4-0249-47B8-A9D2-B497072D1989}"/>
              </a:ext>
            </a:extLst>
          </p:cNvPr>
          <p:cNvSpPr>
            <a:spLocks noGrp="1"/>
          </p:cNvSpPr>
          <p:nvPr>
            <p:ph type="body" sz="quarter" idx="11"/>
          </p:nvPr>
        </p:nvSpPr>
        <p:spPr/>
        <p:txBody>
          <a:bodyPr/>
          <a:lstStyle/>
          <a:p>
            <a:r>
              <a:rPr lang="en-US" dirty="0"/>
              <a:t>A COMPLETE PAY EXPERIENCE</a:t>
            </a:r>
          </a:p>
        </p:txBody>
      </p:sp>
      <p:sp>
        <p:nvSpPr>
          <p:cNvPr id="9" name="Rectangle 8">
            <a:extLst>
              <a:ext uri="{FF2B5EF4-FFF2-40B4-BE49-F238E27FC236}">
                <a16:creationId xmlns:a16="http://schemas.microsoft.com/office/drawing/2014/main" id="{ACDD76F5-8934-427B-8C20-B72626C27F5E}"/>
              </a:ext>
            </a:extLst>
          </p:cNvPr>
          <p:cNvSpPr/>
          <p:nvPr/>
        </p:nvSpPr>
        <p:spPr>
          <a:xfrm>
            <a:off x="1609529" y="4232264"/>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cs typeface="Poppins SemiBold" panose="00000700000000000000" pitchFamily="2" charset="0"/>
              </a:rPr>
              <a:t>AVIONTÉBOLD</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A single, end-to-end solution for all staffing functions from sales to back-office.</a:t>
            </a:r>
          </a:p>
        </p:txBody>
      </p:sp>
      <p:sp>
        <p:nvSpPr>
          <p:cNvPr id="19" name="TextBox 18">
            <a:extLst>
              <a:ext uri="{FF2B5EF4-FFF2-40B4-BE49-F238E27FC236}">
                <a16:creationId xmlns:a16="http://schemas.microsoft.com/office/drawing/2014/main" id="{A49C3C44-58B1-4B98-8A78-57A0BEC841E7}"/>
              </a:ext>
            </a:extLst>
          </p:cNvPr>
          <p:cNvSpPr txBox="1"/>
          <p:nvPr/>
        </p:nvSpPr>
        <p:spPr>
          <a:xfrm rot="16200000">
            <a:off x="-624356" y="3313583"/>
            <a:ext cx="2087431"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SUPPORT INITIATIVES</a:t>
            </a:r>
          </a:p>
        </p:txBody>
      </p:sp>
      <p:sp>
        <p:nvSpPr>
          <p:cNvPr id="3" name="Oval 2">
            <a:extLst>
              <a:ext uri="{FF2B5EF4-FFF2-40B4-BE49-F238E27FC236}">
                <a16:creationId xmlns:a16="http://schemas.microsoft.com/office/drawing/2014/main" id="{25264761-D6F2-489A-A0FC-DD93F80DC885}"/>
              </a:ext>
            </a:extLst>
          </p:cNvPr>
          <p:cNvSpPr/>
          <p:nvPr/>
        </p:nvSpPr>
        <p:spPr>
          <a:xfrm>
            <a:off x="2024160" y="2307070"/>
            <a:ext cx="1676592" cy="16765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C79868C-99C3-4664-8A22-14E5FFA3DFDE}"/>
              </a:ext>
            </a:extLst>
          </p:cNvPr>
          <p:cNvSpPr/>
          <p:nvPr/>
        </p:nvSpPr>
        <p:spPr>
          <a:xfrm>
            <a:off x="4581682" y="1874498"/>
            <a:ext cx="3022496" cy="421832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1011663-0874-4C39-B055-EF8FEDEB9F5F}"/>
              </a:ext>
            </a:extLst>
          </p:cNvPr>
          <p:cNvSpPr/>
          <p:nvPr/>
        </p:nvSpPr>
        <p:spPr>
          <a:xfrm>
            <a:off x="7816954" y="1874498"/>
            <a:ext cx="3022496" cy="421832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BA8733C-7A19-4F26-9A46-7E54F409F711}"/>
              </a:ext>
            </a:extLst>
          </p:cNvPr>
          <p:cNvSpPr/>
          <p:nvPr/>
        </p:nvSpPr>
        <p:spPr>
          <a:xfrm>
            <a:off x="4838661" y="4232264"/>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ea typeface="Open Sans" panose="020B0606030504020204" pitchFamily="34" charset="0"/>
                <a:cs typeface="Poppins SemiBold" panose="00000700000000000000" pitchFamily="2" charset="0"/>
              </a:rPr>
              <a:t>AVIONTÉ 24/7 PAY</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Deliver transparent access to payday information so talent can track financial wellness.</a:t>
            </a:r>
          </a:p>
        </p:txBody>
      </p:sp>
      <p:sp>
        <p:nvSpPr>
          <p:cNvPr id="22" name="Rectangle 21">
            <a:extLst>
              <a:ext uri="{FF2B5EF4-FFF2-40B4-BE49-F238E27FC236}">
                <a16:creationId xmlns:a16="http://schemas.microsoft.com/office/drawing/2014/main" id="{35771599-B66A-4A0C-BE77-FC4546C20ECB}"/>
              </a:ext>
            </a:extLst>
          </p:cNvPr>
          <p:cNvSpPr/>
          <p:nvPr/>
        </p:nvSpPr>
        <p:spPr>
          <a:xfrm>
            <a:off x="8073934" y="4232264"/>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ea typeface="Open Sans" panose="020B0606030504020204" pitchFamily="34" charset="0"/>
                <a:cs typeface="Poppins SemiBold" panose="00000700000000000000" pitchFamily="2" charset="0"/>
              </a:rPr>
              <a:t>CHANGE</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Put wages directly into your employees' hands with a secure paycard.</a:t>
            </a:r>
          </a:p>
        </p:txBody>
      </p:sp>
      <p:sp>
        <p:nvSpPr>
          <p:cNvPr id="23" name="Oval 22">
            <a:extLst>
              <a:ext uri="{FF2B5EF4-FFF2-40B4-BE49-F238E27FC236}">
                <a16:creationId xmlns:a16="http://schemas.microsoft.com/office/drawing/2014/main" id="{D0C8F892-108B-4315-84DE-185AC65611C0}"/>
              </a:ext>
            </a:extLst>
          </p:cNvPr>
          <p:cNvSpPr/>
          <p:nvPr/>
        </p:nvSpPr>
        <p:spPr>
          <a:xfrm>
            <a:off x="5254633" y="2307070"/>
            <a:ext cx="1676592" cy="1676592"/>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CB9F24AE-CD38-4C70-BD83-5C947F5842A2}"/>
              </a:ext>
            </a:extLst>
          </p:cNvPr>
          <p:cNvSpPr/>
          <p:nvPr/>
        </p:nvSpPr>
        <p:spPr>
          <a:xfrm>
            <a:off x="8491248" y="2307070"/>
            <a:ext cx="1676592" cy="1676592"/>
          </a:xfrm>
          <a:prstGeom prst="ellipse">
            <a:avLst/>
          </a:prstGeom>
          <a:solidFill>
            <a:srgbClr val="FFD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text, computer, electronics, computer&#10;&#10;Description automatically generated">
            <a:extLst>
              <a:ext uri="{FF2B5EF4-FFF2-40B4-BE49-F238E27FC236}">
                <a16:creationId xmlns:a16="http://schemas.microsoft.com/office/drawing/2014/main" id="{BB63C4C1-7A58-401E-90D3-9B18268D7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593" y="2353965"/>
            <a:ext cx="2276727" cy="1878299"/>
          </a:xfrm>
          <a:prstGeom prst="rect">
            <a:avLst/>
          </a:prstGeom>
        </p:spPr>
      </p:pic>
      <p:pic>
        <p:nvPicPr>
          <p:cNvPr id="26" name="Picture 25" descr="A screenshot of a video game&#10;&#10;Description automatically generated">
            <a:extLst>
              <a:ext uri="{FF2B5EF4-FFF2-40B4-BE49-F238E27FC236}">
                <a16:creationId xmlns:a16="http://schemas.microsoft.com/office/drawing/2014/main" id="{B3FD3E4D-8471-46FA-9D0D-F61C3B468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323" y="2603163"/>
            <a:ext cx="1669517" cy="1084406"/>
          </a:xfrm>
          <a:prstGeom prst="rect">
            <a:avLst/>
          </a:prstGeom>
        </p:spPr>
      </p:pic>
      <p:pic>
        <p:nvPicPr>
          <p:cNvPr id="29" name="Picture 28" descr="A picture containing text, electronics&#10;&#10;Description automatically generated">
            <a:extLst>
              <a:ext uri="{FF2B5EF4-FFF2-40B4-BE49-F238E27FC236}">
                <a16:creationId xmlns:a16="http://schemas.microsoft.com/office/drawing/2014/main" id="{9D7BD1C1-0787-4097-A4F3-7AD2F0A6D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870" y="2303054"/>
            <a:ext cx="1980119" cy="1980119"/>
          </a:xfrm>
          <a:prstGeom prst="rect">
            <a:avLst/>
          </a:prstGeom>
        </p:spPr>
      </p:pic>
    </p:spTree>
    <p:extLst>
      <p:ext uri="{BB962C8B-B14F-4D97-AF65-F5344CB8AC3E}">
        <p14:creationId xmlns:p14="http://schemas.microsoft.com/office/powerpoint/2010/main" val="1604147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orking on a computer&#10;&#10;Description automatically generated with low confidence">
            <a:extLst>
              <a:ext uri="{FF2B5EF4-FFF2-40B4-BE49-F238E27FC236}">
                <a16:creationId xmlns:a16="http://schemas.microsoft.com/office/drawing/2014/main" id="{8B4DBCFB-A22F-453F-A621-997F0E250650}"/>
              </a:ext>
            </a:extLst>
          </p:cNvPr>
          <p:cNvPicPr>
            <a:picLocks noChangeAspect="1"/>
          </p:cNvPicPr>
          <p:nvPr/>
        </p:nvPicPr>
        <p:blipFill rotWithShape="1">
          <a:blip r:embed="rId3">
            <a:extLst>
              <a:ext uri="{28A0092B-C50C-407E-A947-70E740481C1C}">
                <a14:useLocalDpi xmlns:a14="http://schemas.microsoft.com/office/drawing/2010/main" val="0"/>
              </a:ext>
            </a:extLst>
          </a:blip>
          <a:srcRect r="27798"/>
          <a:stretch/>
        </p:blipFill>
        <p:spPr>
          <a:xfrm>
            <a:off x="1" y="0"/>
            <a:ext cx="6096000" cy="685800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6B2D03D2-514B-458D-8EEF-C967C9CCE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947" y="5177846"/>
            <a:ext cx="1669517" cy="1084406"/>
          </a:xfrm>
          <a:prstGeom prst="rect">
            <a:avLst/>
          </a:prstGeom>
        </p:spPr>
      </p:pic>
      <p:grpSp>
        <p:nvGrpSpPr>
          <p:cNvPr id="22" name="Group 21">
            <a:extLst>
              <a:ext uri="{FF2B5EF4-FFF2-40B4-BE49-F238E27FC236}">
                <a16:creationId xmlns:a16="http://schemas.microsoft.com/office/drawing/2014/main" id="{525CD2C2-6C63-4245-95F4-DA4D8C923139}"/>
              </a:ext>
            </a:extLst>
          </p:cNvPr>
          <p:cNvGrpSpPr/>
          <p:nvPr/>
        </p:nvGrpSpPr>
        <p:grpSpPr>
          <a:xfrm>
            <a:off x="6991350" y="1227841"/>
            <a:ext cx="4305300" cy="4402318"/>
            <a:chOff x="6991350" y="1152412"/>
            <a:chExt cx="4305300" cy="4402318"/>
          </a:xfrm>
        </p:grpSpPr>
        <p:sp>
          <p:nvSpPr>
            <p:cNvPr id="18" name="TextBox 17">
              <a:extLst>
                <a:ext uri="{FF2B5EF4-FFF2-40B4-BE49-F238E27FC236}">
                  <a16:creationId xmlns:a16="http://schemas.microsoft.com/office/drawing/2014/main" id="{EBDDFC45-0310-46F1-880F-491DA7523EDE}"/>
                </a:ext>
              </a:extLst>
            </p:cNvPr>
            <p:cNvSpPr txBox="1"/>
            <p:nvPr/>
          </p:nvSpPr>
          <p:spPr>
            <a:xfrm>
              <a:off x="6991350" y="1776773"/>
              <a:ext cx="4305300" cy="1585049"/>
            </a:xfrm>
            <a:prstGeom prst="rect">
              <a:avLst/>
            </a:prstGeom>
            <a:noFill/>
          </p:spPr>
          <p:txBody>
            <a:bodyPr wrap="square" rtlCol="0">
              <a:spAutoFit/>
            </a:bodyPr>
            <a:lstStyle/>
            <a:p>
              <a:pPr>
                <a:lnSpc>
                  <a:spcPct val="150000"/>
                </a:lnSpc>
              </a:pPr>
              <a:r>
                <a:rPr lang="en-US" b="1" dirty="0">
                  <a:latin typeface="Nunito Sans Black" panose="00000A00000000000000" pitchFamily="2" charset="0"/>
                </a:rPr>
                <a:t>PAYMENTS BUILT FOR STAFFING</a:t>
              </a:r>
            </a:p>
            <a:p>
              <a:pPr>
                <a:lnSpc>
                  <a:spcPct val="150000"/>
                </a:lnSpc>
              </a:pPr>
              <a:r>
                <a:rPr lang="en-US" sz="1600" dirty="0">
                  <a:solidFill>
                    <a:schemeClr val="accent3"/>
                  </a:solidFill>
                  <a:cs typeface="Poppins" panose="00000500000000000000" pitchFamily="2" charset="0"/>
                </a:rPr>
                <a:t>With CHANGE, your employee’s money is deposited on time, and is immediately accessible for use.</a:t>
              </a:r>
              <a:endParaRPr lang="en-US" sz="1600" dirty="0">
                <a:solidFill>
                  <a:schemeClr val="accent3"/>
                </a:solidFill>
                <a:highlight>
                  <a:srgbClr val="FFFF00"/>
                </a:highlight>
                <a:cs typeface="Poppins" panose="00000500000000000000" pitchFamily="2" charset="0"/>
              </a:endParaRPr>
            </a:p>
          </p:txBody>
        </p:sp>
        <p:sp>
          <p:nvSpPr>
            <p:cNvPr id="19" name="TextBox 13">
              <a:extLst>
                <a:ext uri="{FF2B5EF4-FFF2-40B4-BE49-F238E27FC236}">
                  <a16:creationId xmlns:a16="http://schemas.microsoft.com/office/drawing/2014/main" id="{D7AEBEB7-4C78-45CB-91CF-402B17499C4B}"/>
                </a:ext>
              </a:extLst>
            </p:cNvPr>
            <p:cNvSpPr txBox="1"/>
            <p:nvPr/>
          </p:nvSpPr>
          <p:spPr>
            <a:xfrm>
              <a:off x="6991350" y="3361822"/>
              <a:ext cx="4305300" cy="2192908"/>
            </a:xfrm>
            <a:prstGeom prst="rect">
              <a:avLst/>
            </a:prstGeom>
          </p:spPr>
          <p:txBody>
            <a:bodyPr wrap="square" lIns="0" tIns="0" rIns="0" bIns="0" rtlCol="0" anchor="t">
              <a:spAutoFit/>
            </a:bodyPr>
            <a:lstStyle/>
            <a:p>
              <a:pPr marL="259093" lvl="1" indent="-129546">
                <a:lnSpc>
                  <a:spcPct val="150000"/>
                </a:lnSpc>
                <a:buFont typeface="Arial"/>
                <a:buChar char="•"/>
              </a:pPr>
              <a:endParaRPr lang="en-US" sz="1200" dirty="0">
                <a:solidFill>
                  <a:srgbClr val="404D67"/>
                </a:solidFill>
              </a:endParaRPr>
            </a:p>
            <a:p>
              <a:pPr marL="259093" lvl="1" indent="-129546">
                <a:lnSpc>
                  <a:spcPct val="150000"/>
                </a:lnSpc>
                <a:buFont typeface="Arial"/>
                <a:buChar char="•"/>
              </a:pPr>
              <a:r>
                <a:rPr lang="en-US" sz="1200" dirty="0">
                  <a:solidFill>
                    <a:srgbClr val="404D67"/>
                  </a:solidFill>
                </a:rPr>
                <a:t>Streamline payroll delivery and eliminate paper checks</a:t>
              </a:r>
            </a:p>
            <a:p>
              <a:pPr marL="259093" lvl="1" indent="-129546">
                <a:lnSpc>
                  <a:spcPct val="150000"/>
                </a:lnSpc>
                <a:buFont typeface="Arial"/>
                <a:buChar char="•"/>
              </a:pPr>
              <a:r>
                <a:rPr lang="en-US" sz="1200" dirty="0">
                  <a:solidFill>
                    <a:srgbClr val="404D67"/>
                  </a:solidFill>
                </a:rPr>
                <a:t>Zero employer fees for Avionté clients</a:t>
              </a:r>
            </a:p>
            <a:p>
              <a:pPr marL="259093" lvl="1" indent="-129546">
                <a:lnSpc>
                  <a:spcPct val="150000"/>
                </a:lnSpc>
                <a:buFont typeface="Arial"/>
                <a:buChar char="•"/>
              </a:pPr>
              <a:r>
                <a:rPr lang="en-US" sz="1200" dirty="0">
                  <a:solidFill>
                    <a:srgbClr val="404D67"/>
                  </a:solidFill>
                </a:rPr>
                <a:t>Automated card inventory for multiple location inventory control</a:t>
              </a:r>
            </a:p>
            <a:p>
              <a:pPr marL="259093" lvl="1" indent="-129546">
                <a:lnSpc>
                  <a:spcPct val="150000"/>
                </a:lnSpc>
                <a:buFont typeface="Arial"/>
                <a:buChar char="•"/>
              </a:pPr>
              <a:r>
                <a:rPr lang="en-US" sz="1200" dirty="0">
                  <a:solidFill>
                    <a:srgbClr val="404D67"/>
                  </a:solidFill>
                </a:rPr>
                <a:t>Reduced costs associated with payroll and paper checks for staffing firms and talent</a:t>
              </a:r>
            </a:p>
            <a:p>
              <a:pPr marL="259093" lvl="1" indent="-129546">
                <a:lnSpc>
                  <a:spcPct val="150000"/>
                </a:lnSpc>
                <a:buFont typeface="Arial"/>
                <a:buChar char="•"/>
              </a:pPr>
              <a:r>
                <a:rPr lang="en-US" sz="1200" dirty="0">
                  <a:solidFill>
                    <a:srgbClr val="404D67"/>
                  </a:solidFill>
                </a:rPr>
                <a:t>Frictionless process for talent and admin</a:t>
              </a:r>
            </a:p>
          </p:txBody>
        </p:sp>
        <p:sp>
          <p:nvSpPr>
            <p:cNvPr id="20" name="Rectangle 19">
              <a:extLst>
                <a:ext uri="{FF2B5EF4-FFF2-40B4-BE49-F238E27FC236}">
                  <a16:creationId xmlns:a16="http://schemas.microsoft.com/office/drawing/2014/main" id="{D7B62580-0419-4CE6-8C9B-77CFD96DEDF7}"/>
                </a:ext>
              </a:extLst>
            </p:cNvPr>
            <p:cNvSpPr/>
            <p:nvPr/>
          </p:nvSpPr>
          <p:spPr>
            <a:xfrm>
              <a:off x="6991350" y="1152412"/>
              <a:ext cx="1562099" cy="309409"/>
            </a:xfrm>
            <a:prstGeom prst="rect">
              <a:avLst/>
            </a:prstGeom>
            <a:solidFill>
              <a:srgbClr val="FFDA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solidFill>
                    <a:schemeClr val="tx1"/>
                  </a:solidFill>
                  <a:latin typeface="Nunito Sans Black" panose="00000A00000000000000" pitchFamily="2" charset="0"/>
                  <a:ea typeface="Montserrat" charset="0"/>
                  <a:cs typeface="Montserrat" charset="0"/>
                </a:rPr>
                <a:t>AVAILABLE NOW</a:t>
              </a:r>
            </a:p>
          </p:txBody>
        </p:sp>
      </p:grpSp>
    </p:spTree>
    <p:extLst>
      <p:ext uri="{BB962C8B-B14F-4D97-AF65-F5344CB8AC3E}">
        <p14:creationId xmlns:p14="http://schemas.microsoft.com/office/powerpoint/2010/main" val="1961912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E10A2E-A68D-4EBD-A6CB-49CBEC893326}"/>
              </a:ext>
            </a:extLst>
          </p:cNvPr>
          <p:cNvSpPr>
            <a:spLocks noGrp="1"/>
          </p:cNvSpPr>
          <p:nvPr>
            <p:ph type="body" sz="quarter" idx="11"/>
          </p:nvPr>
        </p:nvSpPr>
        <p:spPr/>
        <p:txBody>
          <a:bodyPr/>
          <a:lstStyle/>
          <a:p>
            <a:r>
              <a:rPr lang="en-US" dirty="0"/>
              <a:t>THE PAY EXPERIENCE</a:t>
            </a:r>
          </a:p>
        </p:txBody>
      </p:sp>
      <p:sp>
        <p:nvSpPr>
          <p:cNvPr id="13" name="Rectangle 12">
            <a:extLst>
              <a:ext uri="{FF2B5EF4-FFF2-40B4-BE49-F238E27FC236}">
                <a16:creationId xmlns:a16="http://schemas.microsoft.com/office/drawing/2014/main" id="{FD331771-999B-4E09-8F78-0FDA8A9A9554}"/>
              </a:ext>
            </a:extLst>
          </p:cNvPr>
          <p:cNvSpPr/>
          <p:nvPr/>
        </p:nvSpPr>
        <p:spPr>
          <a:xfrm>
            <a:off x="1346321"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15" name="Rectangle 14">
            <a:extLst>
              <a:ext uri="{FF2B5EF4-FFF2-40B4-BE49-F238E27FC236}">
                <a16:creationId xmlns:a16="http://schemas.microsoft.com/office/drawing/2014/main" id="{DD43C42E-4B0B-456C-8348-0B087C48212D}"/>
              </a:ext>
            </a:extLst>
          </p:cNvPr>
          <p:cNvSpPr/>
          <p:nvPr/>
        </p:nvSpPr>
        <p:spPr>
          <a:xfrm>
            <a:off x="1346201"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MONDAY</a:t>
            </a:r>
          </a:p>
        </p:txBody>
      </p:sp>
      <p:sp>
        <p:nvSpPr>
          <p:cNvPr id="17" name="Rectangle 16">
            <a:extLst>
              <a:ext uri="{FF2B5EF4-FFF2-40B4-BE49-F238E27FC236}">
                <a16:creationId xmlns:a16="http://schemas.microsoft.com/office/drawing/2014/main" id="{6DDA03BE-1C86-4CFA-96DE-AFCF13E0543B}"/>
              </a:ext>
            </a:extLst>
          </p:cNvPr>
          <p:cNvSpPr/>
          <p:nvPr/>
        </p:nvSpPr>
        <p:spPr>
          <a:xfrm>
            <a:off x="9097840"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PAYDAY</a:t>
            </a:r>
          </a:p>
        </p:txBody>
      </p:sp>
      <p:sp>
        <p:nvSpPr>
          <p:cNvPr id="18" name="Rectangle 17">
            <a:extLst>
              <a:ext uri="{FF2B5EF4-FFF2-40B4-BE49-F238E27FC236}">
                <a16:creationId xmlns:a16="http://schemas.microsoft.com/office/drawing/2014/main" id="{79D02D2D-2933-4492-B6FE-C254AED7C967}"/>
              </a:ext>
            </a:extLst>
          </p:cNvPr>
          <p:cNvSpPr/>
          <p:nvPr/>
        </p:nvSpPr>
        <p:spPr>
          <a:xfrm>
            <a:off x="9097720" y="1874497"/>
            <a:ext cx="1747961" cy="326115"/>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FRIDAY</a:t>
            </a:r>
          </a:p>
        </p:txBody>
      </p:sp>
      <p:sp>
        <p:nvSpPr>
          <p:cNvPr id="20" name="Rectangle 19">
            <a:extLst>
              <a:ext uri="{FF2B5EF4-FFF2-40B4-BE49-F238E27FC236}">
                <a16:creationId xmlns:a16="http://schemas.microsoft.com/office/drawing/2014/main" id="{68D31120-028C-45B4-AD83-0F23B510518F}"/>
              </a:ext>
            </a:extLst>
          </p:cNvPr>
          <p:cNvSpPr/>
          <p:nvPr/>
        </p:nvSpPr>
        <p:spPr>
          <a:xfrm>
            <a:off x="5218905"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1" name="Rectangle 20">
            <a:extLst>
              <a:ext uri="{FF2B5EF4-FFF2-40B4-BE49-F238E27FC236}">
                <a16:creationId xmlns:a16="http://schemas.microsoft.com/office/drawing/2014/main" id="{50C7E005-D6EF-4FCA-9CA9-EF2B4D9C90B0}"/>
              </a:ext>
            </a:extLst>
          </p:cNvPr>
          <p:cNvSpPr/>
          <p:nvPr/>
        </p:nvSpPr>
        <p:spPr>
          <a:xfrm>
            <a:off x="5218785"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WEDNESDAY</a:t>
            </a:r>
          </a:p>
        </p:txBody>
      </p:sp>
      <p:sp>
        <p:nvSpPr>
          <p:cNvPr id="23" name="Rectangle 22">
            <a:extLst>
              <a:ext uri="{FF2B5EF4-FFF2-40B4-BE49-F238E27FC236}">
                <a16:creationId xmlns:a16="http://schemas.microsoft.com/office/drawing/2014/main" id="{AFE5B275-66E7-4F59-AC2B-869D8E014D53}"/>
              </a:ext>
            </a:extLst>
          </p:cNvPr>
          <p:cNvSpPr/>
          <p:nvPr/>
        </p:nvSpPr>
        <p:spPr>
          <a:xfrm>
            <a:off x="3285728"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4" name="Rectangle 23">
            <a:extLst>
              <a:ext uri="{FF2B5EF4-FFF2-40B4-BE49-F238E27FC236}">
                <a16:creationId xmlns:a16="http://schemas.microsoft.com/office/drawing/2014/main" id="{8B1CB1B6-752D-4287-AD27-6027485CB282}"/>
              </a:ext>
            </a:extLst>
          </p:cNvPr>
          <p:cNvSpPr/>
          <p:nvPr/>
        </p:nvSpPr>
        <p:spPr>
          <a:xfrm>
            <a:off x="3285608"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TUESDAY</a:t>
            </a:r>
          </a:p>
        </p:txBody>
      </p:sp>
      <p:sp>
        <p:nvSpPr>
          <p:cNvPr id="26" name="Rectangle 25">
            <a:extLst>
              <a:ext uri="{FF2B5EF4-FFF2-40B4-BE49-F238E27FC236}">
                <a16:creationId xmlns:a16="http://schemas.microsoft.com/office/drawing/2014/main" id="{6D0D8726-B804-4D5E-9651-82637F4B419C}"/>
              </a:ext>
            </a:extLst>
          </p:cNvPr>
          <p:cNvSpPr/>
          <p:nvPr/>
        </p:nvSpPr>
        <p:spPr>
          <a:xfrm>
            <a:off x="7164663"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7" name="Rectangle 26">
            <a:extLst>
              <a:ext uri="{FF2B5EF4-FFF2-40B4-BE49-F238E27FC236}">
                <a16:creationId xmlns:a16="http://schemas.microsoft.com/office/drawing/2014/main" id="{3140231F-C1C9-4620-9A4B-0EB60A261409}"/>
              </a:ext>
            </a:extLst>
          </p:cNvPr>
          <p:cNvSpPr/>
          <p:nvPr/>
        </p:nvSpPr>
        <p:spPr>
          <a:xfrm>
            <a:off x="7164543"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THURSDAY</a:t>
            </a:r>
          </a:p>
        </p:txBody>
      </p:sp>
      <p:sp>
        <p:nvSpPr>
          <p:cNvPr id="38" name="Rectangle 37">
            <a:extLst>
              <a:ext uri="{FF2B5EF4-FFF2-40B4-BE49-F238E27FC236}">
                <a16:creationId xmlns:a16="http://schemas.microsoft.com/office/drawing/2014/main" id="{0C8461A7-ECEA-4C92-B972-76E1134D16F3}"/>
              </a:ext>
            </a:extLst>
          </p:cNvPr>
          <p:cNvSpPr/>
          <p:nvPr/>
        </p:nvSpPr>
        <p:spPr>
          <a:xfrm>
            <a:off x="7158434" y="3563411"/>
            <a:ext cx="1747961" cy="326115"/>
          </a:xfrm>
          <a:prstGeom prst="rect">
            <a:avLst/>
          </a:prstGeom>
          <a:solidFill>
            <a:srgbClr val="FFDA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Nunito Sans Black" panose="00000A00000000000000" pitchFamily="2" charset="0"/>
              </a:rPr>
              <a:t>CAR DIES</a:t>
            </a:r>
          </a:p>
        </p:txBody>
      </p:sp>
    </p:spTree>
    <p:extLst>
      <p:ext uri="{BB962C8B-B14F-4D97-AF65-F5344CB8AC3E}">
        <p14:creationId xmlns:p14="http://schemas.microsoft.com/office/powerpoint/2010/main" val="10198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E10A2E-A68D-4EBD-A6CB-49CBEC893326}"/>
              </a:ext>
            </a:extLst>
          </p:cNvPr>
          <p:cNvSpPr>
            <a:spLocks noGrp="1"/>
          </p:cNvSpPr>
          <p:nvPr>
            <p:ph type="body" sz="quarter" idx="11"/>
          </p:nvPr>
        </p:nvSpPr>
        <p:spPr/>
        <p:txBody>
          <a:bodyPr/>
          <a:lstStyle/>
          <a:p>
            <a:r>
              <a:rPr lang="en-US" dirty="0"/>
              <a:t>THE PAY EXPERIENCE</a:t>
            </a:r>
          </a:p>
        </p:txBody>
      </p:sp>
      <p:sp>
        <p:nvSpPr>
          <p:cNvPr id="13" name="Rectangle 12">
            <a:extLst>
              <a:ext uri="{FF2B5EF4-FFF2-40B4-BE49-F238E27FC236}">
                <a16:creationId xmlns:a16="http://schemas.microsoft.com/office/drawing/2014/main" id="{FD331771-999B-4E09-8F78-0FDA8A9A9554}"/>
              </a:ext>
            </a:extLst>
          </p:cNvPr>
          <p:cNvSpPr/>
          <p:nvPr/>
        </p:nvSpPr>
        <p:spPr>
          <a:xfrm>
            <a:off x="1346321"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15" name="Rectangle 14">
            <a:extLst>
              <a:ext uri="{FF2B5EF4-FFF2-40B4-BE49-F238E27FC236}">
                <a16:creationId xmlns:a16="http://schemas.microsoft.com/office/drawing/2014/main" id="{DD43C42E-4B0B-456C-8348-0B087C48212D}"/>
              </a:ext>
            </a:extLst>
          </p:cNvPr>
          <p:cNvSpPr/>
          <p:nvPr/>
        </p:nvSpPr>
        <p:spPr>
          <a:xfrm>
            <a:off x="1346201"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MONDAY</a:t>
            </a:r>
          </a:p>
        </p:txBody>
      </p:sp>
      <p:sp>
        <p:nvSpPr>
          <p:cNvPr id="17" name="Rectangle 16">
            <a:extLst>
              <a:ext uri="{FF2B5EF4-FFF2-40B4-BE49-F238E27FC236}">
                <a16:creationId xmlns:a16="http://schemas.microsoft.com/office/drawing/2014/main" id="{6DDA03BE-1C86-4CFA-96DE-AFCF13E0543B}"/>
              </a:ext>
            </a:extLst>
          </p:cNvPr>
          <p:cNvSpPr/>
          <p:nvPr/>
        </p:nvSpPr>
        <p:spPr>
          <a:xfrm>
            <a:off x="9097840"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PAYDAY</a:t>
            </a:r>
          </a:p>
        </p:txBody>
      </p:sp>
      <p:sp>
        <p:nvSpPr>
          <p:cNvPr id="18" name="Rectangle 17">
            <a:extLst>
              <a:ext uri="{FF2B5EF4-FFF2-40B4-BE49-F238E27FC236}">
                <a16:creationId xmlns:a16="http://schemas.microsoft.com/office/drawing/2014/main" id="{79D02D2D-2933-4492-B6FE-C254AED7C967}"/>
              </a:ext>
            </a:extLst>
          </p:cNvPr>
          <p:cNvSpPr/>
          <p:nvPr/>
        </p:nvSpPr>
        <p:spPr>
          <a:xfrm>
            <a:off x="9097720" y="1874497"/>
            <a:ext cx="1747961" cy="326115"/>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FRIDAY</a:t>
            </a:r>
          </a:p>
        </p:txBody>
      </p:sp>
      <p:sp>
        <p:nvSpPr>
          <p:cNvPr id="20" name="Rectangle 19">
            <a:extLst>
              <a:ext uri="{FF2B5EF4-FFF2-40B4-BE49-F238E27FC236}">
                <a16:creationId xmlns:a16="http://schemas.microsoft.com/office/drawing/2014/main" id="{68D31120-028C-45B4-AD83-0F23B510518F}"/>
              </a:ext>
            </a:extLst>
          </p:cNvPr>
          <p:cNvSpPr/>
          <p:nvPr/>
        </p:nvSpPr>
        <p:spPr>
          <a:xfrm>
            <a:off x="5218905"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1" name="Rectangle 20">
            <a:extLst>
              <a:ext uri="{FF2B5EF4-FFF2-40B4-BE49-F238E27FC236}">
                <a16:creationId xmlns:a16="http://schemas.microsoft.com/office/drawing/2014/main" id="{50C7E005-D6EF-4FCA-9CA9-EF2B4D9C90B0}"/>
              </a:ext>
            </a:extLst>
          </p:cNvPr>
          <p:cNvSpPr/>
          <p:nvPr/>
        </p:nvSpPr>
        <p:spPr>
          <a:xfrm>
            <a:off x="5218785"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WEDNESDAY</a:t>
            </a:r>
          </a:p>
        </p:txBody>
      </p:sp>
      <p:sp>
        <p:nvSpPr>
          <p:cNvPr id="23" name="Rectangle 22">
            <a:extLst>
              <a:ext uri="{FF2B5EF4-FFF2-40B4-BE49-F238E27FC236}">
                <a16:creationId xmlns:a16="http://schemas.microsoft.com/office/drawing/2014/main" id="{AFE5B275-66E7-4F59-AC2B-869D8E014D53}"/>
              </a:ext>
            </a:extLst>
          </p:cNvPr>
          <p:cNvSpPr/>
          <p:nvPr/>
        </p:nvSpPr>
        <p:spPr>
          <a:xfrm>
            <a:off x="3285728"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4" name="Rectangle 23">
            <a:extLst>
              <a:ext uri="{FF2B5EF4-FFF2-40B4-BE49-F238E27FC236}">
                <a16:creationId xmlns:a16="http://schemas.microsoft.com/office/drawing/2014/main" id="{8B1CB1B6-752D-4287-AD27-6027485CB282}"/>
              </a:ext>
            </a:extLst>
          </p:cNvPr>
          <p:cNvSpPr/>
          <p:nvPr/>
        </p:nvSpPr>
        <p:spPr>
          <a:xfrm>
            <a:off x="3285608"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TUESDAY</a:t>
            </a:r>
          </a:p>
        </p:txBody>
      </p:sp>
      <p:sp>
        <p:nvSpPr>
          <p:cNvPr id="26" name="Rectangle 25">
            <a:extLst>
              <a:ext uri="{FF2B5EF4-FFF2-40B4-BE49-F238E27FC236}">
                <a16:creationId xmlns:a16="http://schemas.microsoft.com/office/drawing/2014/main" id="{6D0D8726-B804-4D5E-9651-82637F4B419C}"/>
              </a:ext>
            </a:extLst>
          </p:cNvPr>
          <p:cNvSpPr/>
          <p:nvPr/>
        </p:nvSpPr>
        <p:spPr>
          <a:xfrm>
            <a:off x="7164663"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7" name="Rectangle 26">
            <a:extLst>
              <a:ext uri="{FF2B5EF4-FFF2-40B4-BE49-F238E27FC236}">
                <a16:creationId xmlns:a16="http://schemas.microsoft.com/office/drawing/2014/main" id="{3140231F-C1C9-4620-9A4B-0EB60A261409}"/>
              </a:ext>
            </a:extLst>
          </p:cNvPr>
          <p:cNvSpPr/>
          <p:nvPr/>
        </p:nvSpPr>
        <p:spPr>
          <a:xfrm>
            <a:off x="7164543"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THURSDAY</a:t>
            </a:r>
          </a:p>
        </p:txBody>
      </p:sp>
      <p:sp>
        <p:nvSpPr>
          <p:cNvPr id="34" name="TextBox 33">
            <a:extLst>
              <a:ext uri="{FF2B5EF4-FFF2-40B4-BE49-F238E27FC236}">
                <a16:creationId xmlns:a16="http://schemas.microsoft.com/office/drawing/2014/main" id="{31FB221E-6EC5-4B26-96E6-614128E7CBE0}"/>
              </a:ext>
            </a:extLst>
          </p:cNvPr>
          <p:cNvSpPr txBox="1"/>
          <p:nvPr/>
        </p:nvSpPr>
        <p:spPr>
          <a:xfrm>
            <a:off x="3285607" y="4411596"/>
            <a:ext cx="7560194" cy="711733"/>
          </a:xfrm>
          <a:prstGeom prst="rect">
            <a:avLst/>
          </a:prstGeom>
          <a:noFill/>
        </p:spPr>
        <p:txBody>
          <a:bodyPr wrap="square">
            <a:spAutoFit/>
          </a:bodyPr>
          <a:lstStyle/>
          <a:p>
            <a:pPr marL="0" indent="0">
              <a:lnSpc>
                <a:spcPct val="150000"/>
              </a:lnSpc>
              <a:buFont typeface="+mj-lt"/>
              <a:buNone/>
            </a:pPr>
            <a:r>
              <a:rPr lang="en-US" sz="1400" b="0" dirty="0">
                <a:latin typeface="Nunito Sans Black" panose="00000A00000000000000" pitchFamily="2" charset="0"/>
              </a:rPr>
              <a:t>CHANGE SAME-DAY </a:t>
            </a:r>
            <a:r>
              <a:rPr lang="en-US" sz="1400" dirty="0">
                <a:latin typeface="Nunito Sans Black" panose="00000A00000000000000" pitchFamily="2" charset="0"/>
              </a:rPr>
              <a:t>P</a:t>
            </a:r>
            <a:r>
              <a:rPr lang="en-US" sz="1400" b="0" dirty="0">
                <a:latin typeface="Nunito Sans Black" panose="00000A00000000000000" pitchFamily="2" charset="0"/>
              </a:rPr>
              <a:t>AY </a:t>
            </a:r>
            <a:r>
              <a:rPr lang="en-US" sz="1400" b="0" dirty="0"/>
              <a:t>provides the staffing agency the ability to pay the employee same day for the work that was performed that day.</a:t>
            </a:r>
          </a:p>
        </p:txBody>
      </p:sp>
      <p:sp>
        <p:nvSpPr>
          <p:cNvPr id="37" name="Rectangle 36">
            <a:extLst>
              <a:ext uri="{FF2B5EF4-FFF2-40B4-BE49-F238E27FC236}">
                <a16:creationId xmlns:a16="http://schemas.microsoft.com/office/drawing/2014/main" id="{EC0159D8-D424-4A8E-9171-650431BBFC90}"/>
              </a:ext>
            </a:extLst>
          </p:cNvPr>
          <p:cNvSpPr/>
          <p:nvPr/>
        </p:nvSpPr>
        <p:spPr>
          <a:xfrm>
            <a:off x="1346201" y="4441347"/>
            <a:ext cx="1747961" cy="326115"/>
          </a:xfrm>
          <a:prstGeom prst="rect">
            <a:avLst/>
          </a:prstGeom>
          <a:solidFill>
            <a:srgbClr val="FFDA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Nunito Sans Black" panose="00000A00000000000000" pitchFamily="2" charset="0"/>
              </a:rPr>
              <a:t>SAME-DAY</a:t>
            </a:r>
          </a:p>
        </p:txBody>
      </p:sp>
      <p:sp>
        <p:nvSpPr>
          <p:cNvPr id="38" name="Rectangle 37">
            <a:extLst>
              <a:ext uri="{FF2B5EF4-FFF2-40B4-BE49-F238E27FC236}">
                <a16:creationId xmlns:a16="http://schemas.microsoft.com/office/drawing/2014/main" id="{0C8461A7-ECEA-4C92-B972-76E1134D16F3}"/>
              </a:ext>
            </a:extLst>
          </p:cNvPr>
          <p:cNvSpPr/>
          <p:nvPr/>
        </p:nvSpPr>
        <p:spPr>
          <a:xfrm>
            <a:off x="7158434" y="3563411"/>
            <a:ext cx="1747961" cy="32611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75000"/>
                  </a:schemeClr>
                </a:solidFill>
                <a:latin typeface="Nunito Sans Black" panose="00000A00000000000000" pitchFamily="2" charset="0"/>
              </a:rPr>
              <a:t>CAR DIES</a:t>
            </a:r>
          </a:p>
        </p:txBody>
      </p:sp>
      <p:sp>
        <p:nvSpPr>
          <p:cNvPr id="19" name="Rectangle 18">
            <a:extLst>
              <a:ext uri="{FF2B5EF4-FFF2-40B4-BE49-F238E27FC236}">
                <a16:creationId xmlns:a16="http://schemas.microsoft.com/office/drawing/2014/main" id="{73E3106F-A145-4E77-BF04-B5C42B3C5C32}"/>
              </a:ext>
            </a:extLst>
          </p:cNvPr>
          <p:cNvSpPr/>
          <p:nvPr/>
        </p:nvSpPr>
        <p:spPr>
          <a:xfrm>
            <a:off x="1346199" y="5414354"/>
            <a:ext cx="1747961" cy="32611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75000"/>
                  </a:schemeClr>
                </a:solidFill>
                <a:latin typeface="Nunito Sans Black" panose="00000A00000000000000" pitchFamily="2" charset="0"/>
              </a:rPr>
              <a:t>URGENT</a:t>
            </a:r>
          </a:p>
        </p:txBody>
      </p:sp>
      <p:sp>
        <p:nvSpPr>
          <p:cNvPr id="22" name="TextBox 21">
            <a:extLst>
              <a:ext uri="{FF2B5EF4-FFF2-40B4-BE49-F238E27FC236}">
                <a16:creationId xmlns:a16="http://schemas.microsoft.com/office/drawing/2014/main" id="{1EF979B7-7FBF-46AF-9305-A1DFBD068111}"/>
              </a:ext>
            </a:extLst>
          </p:cNvPr>
          <p:cNvSpPr txBox="1"/>
          <p:nvPr/>
        </p:nvSpPr>
        <p:spPr>
          <a:xfrm>
            <a:off x="3285607" y="5381092"/>
            <a:ext cx="7560194" cy="711733"/>
          </a:xfrm>
          <a:prstGeom prst="rect">
            <a:avLst/>
          </a:prstGeom>
          <a:noFill/>
        </p:spPr>
        <p:txBody>
          <a:bodyPr wrap="square">
            <a:spAutoFit/>
          </a:bodyPr>
          <a:lstStyle/>
          <a:p>
            <a:pPr>
              <a:lnSpc>
                <a:spcPct val="150000"/>
              </a:lnSpc>
            </a:pPr>
            <a:r>
              <a:rPr lang="en-US" sz="1400" b="0" dirty="0">
                <a:solidFill>
                  <a:schemeClr val="bg1">
                    <a:lumMod val="75000"/>
                  </a:schemeClr>
                </a:solidFill>
                <a:latin typeface="Nunito Sans Black" panose="00000A00000000000000" pitchFamily="2" charset="0"/>
              </a:rPr>
              <a:t>CHANGE URGENT PAY </a:t>
            </a:r>
            <a:r>
              <a:rPr lang="en-US" sz="1400" b="0" dirty="0">
                <a:solidFill>
                  <a:schemeClr val="bg1">
                    <a:lumMod val="75000"/>
                  </a:schemeClr>
                </a:solidFill>
              </a:rPr>
              <a:t>provides the staffing agency the ability to fulfill an employee’s urgent payment need.</a:t>
            </a:r>
          </a:p>
        </p:txBody>
      </p:sp>
    </p:spTree>
    <p:extLst>
      <p:ext uri="{BB962C8B-B14F-4D97-AF65-F5344CB8AC3E}">
        <p14:creationId xmlns:p14="http://schemas.microsoft.com/office/powerpoint/2010/main" val="2476075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E10A2E-A68D-4EBD-A6CB-49CBEC893326}"/>
              </a:ext>
            </a:extLst>
          </p:cNvPr>
          <p:cNvSpPr>
            <a:spLocks noGrp="1"/>
          </p:cNvSpPr>
          <p:nvPr>
            <p:ph type="body" sz="quarter" idx="11"/>
          </p:nvPr>
        </p:nvSpPr>
        <p:spPr/>
        <p:txBody>
          <a:bodyPr/>
          <a:lstStyle/>
          <a:p>
            <a:r>
              <a:rPr lang="en-US" dirty="0"/>
              <a:t>THE PAY EXPERIENCE</a:t>
            </a:r>
          </a:p>
        </p:txBody>
      </p:sp>
      <p:sp>
        <p:nvSpPr>
          <p:cNvPr id="13" name="Rectangle 12">
            <a:extLst>
              <a:ext uri="{FF2B5EF4-FFF2-40B4-BE49-F238E27FC236}">
                <a16:creationId xmlns:a16="http://schemas.microsoft.com/office/drawing/2014/main" id="{FD331771-999B-4E09-8F78-0FDA8A9A9554}"/>
              </a:ext>
            </a:extLst>
          </p:cNvPr>
          <p:cNvSpPr/>
          <p:nvPr/>
        </p:nvSpPr>
        <p:spPr>
          <a:xfrm>
            <a:off x="1346321"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15" name="Rectangle 14">
            <a:extLst>
              <a:ext uri="{FF2B5EF4-FFF2-40B4-BE49-F238E27FC236}">
                <a16:creationId xmlns:a16="http://schemas.microsoft.com/office/drawing/2014/main" id="{DD43C42E-4B0B-456C-8348-0B087C48212D}"/>
              </a:ext>
            </a:extLst>
          </p:cNvPr>
          <p:cNvSpPr/>
          <p:nvPr/>
        </p:nvSpPr>
        <p:spPr>
          <a:xfrm>
            <a:off x="1346201"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MONDAY</a:t>
            </a:r>
          </a:p>
        </p:txBody>
      </p:sp>
      <p:sp>
        <p:nvSpPr>
          <p:cNvPr id="17" name="Rectangle 16">
            <a:extLst>
              <a:ext uri="{FF2B5EF4-FFF2-40B4-BE49-F238E27FC236}">
                <a16:creationId xmlns:a16="http://schemas.microsoft.com/office/drawing/2014/main" id="{6DDA03BE-1C86-4CFA-96DE-AFCF13E0543B}"/>
              </a:ext>
            </a:extLst>
          </p:cNvPr>
          <p:cNvSpPr/>
          <p:nvPr/>
        </p:nvSpPr>
        <p:spPr>
          <a:xfrm>
            <a:off x="9097840"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PAYDAY</a:t>
            </a:r>
          </a:p>
        </p:txBody>
      </p:sp>
      <p:sp>
        <p:nvSpPr>
          <p:cNvPr id="18" name="Rectangle 17">
            <a:extLst>
              <a:ext uri="{FF2B5EF4-FFF2-40B4-BE49-F238E27FC236}">
                <a16:creationId xmlns:a16="http://schemas.microsoft.com/office/drawing/2014/main" id="{79D02D2D-2933-4492-B6FE-C254AED7C967}"/>
              </a:ext>
            </a:extLst>
          </p:cNvPr>
          <p:cNvSpPr/>
          <p:nvPr/>
        </p:nvSpPr>
        <p:spPr>
          <a:xfrm>
            <a:off x="9097720" y="1874497"/>
            <a:ext cx="1747961" cy="326115"/>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FRIDAY</a:t>
            </a:r>
          </a:p>
        </p:txBody>
      </p:sp>
      <p:sp>
        <p:nvSpPr>
          <p:cNvPr id="20" name="Rectangle 19">
            <a:extLst>
              <a:ext uri="{FF2B5EF4-FFF2-40B4-BE49-F238E27FC236}">
                <a16:creationId xmlns:a16="http://schemas.microsoft.com/office/drawing/2014/main" id="{68D31120-028C-45B4-AD83-0F23B510518F}"/>
              </a:ext>
            </a:extLst>
          </p:cNvPr>
          <p:cNvSpPr/>
          <p:nvPr/>
        </p:nvSpPr>
        <p:spPr>
          <a:xfrm>
            <a:off x="5218905"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1" name="Rectangle 20">
            <a:extLst>
              <a:ext uri="{FF2B5EF4-FFF2-40B4-BE49-F238E27FC236}">
                <a16:creationId xmlns:a16="http://schemas.microsoft.com/office/drawing/2014/main" id="{50C7E005-D6EF-4FCA-9CA9-EF2B4D9C90B0}"/>
              </a:ext>
            </a:extLst>
          </p:cNvPr>
          <p:cNvSpPr/>
          <p:nvPr/>
        </p:nvSpPr>
        <p:spPr>
          <a:xfrm>
            <a:off x="5218785"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WEDNESDAY</a:t>
            </a:r>
          </a:p>
        </p:txBody>
      </p:sp>
      <p:sp>
        <p:nvSpPr>
          <p:cNvPr id="23" name="Rectangle 22">
            <a:extLst>
              <a:ext uri="{FF2B5EF4-FFF2-40B4-BE49-F238E27FC236}">
                <a16:creationId xmlns:a16="http://schemas.microsoft.com/office/drawing/2014/main" id="{AFE5B275-66E7-4F59-AC2B-869D8E014D53}"/>
              </a:ext>
            </a:extLst>
          </p:cNvPr>
          <p:cNvSpPr/>
          <p:nvPr/>
        </p:nvSpPr>
        <p:spPr>
          <a:xfrm>
            <a:off x="3285728"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4" name="Rectangle 23">
            <a:extLst>
              <a:ext uri="{FF2B5EF4-FFF2-40B4-BE49-F238E27FC236}">
                <a16:creationId xmlns:a16="http://schemas.microsoft.com/office/drawing/2014/main" id="{8B1CB1B6-752D-4287-AD27-6027485CB282}"/>
              </a:ext>
            </a:extLst>
          </p:cNvPr>
          <p:cNvSpPr/>
          <p:nvPr/>
        </p:nvSpPr>
        <p:spPr>
          <a:xfrm>
            <a:off x="3285608"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TUESDAY</a:t>
            </a:r>
          </a:p>
        </p:txBody>
      </p:sp>
      <p:sp>
        <p:nvSpPr>
          <p:cNvPr id="26" name="Rectangle 25">
            <a:extLst>
              <a:ext uri="{FF2B5EF4-FFF2-40B4-BE49-F238E27FC236}">
                <a16:creationId xmlns:a16="http://schemas.microsoft.com/office/drawing/2014/main" id="{6D0D8726-B804-4D5E-9651-82637F4B419C}"/>
              </a:ext>
            </a:extLst>
          </p:cNvPr>
          <p:cNvSpPr/>
          <p:nvPr/>
        </p:nvSpPr>
        <p:spPr>
          <a:xfrm>
            <a:off x="7164663" y="2200612"/>
            <a:ext cx="1747961" cy="12283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rPr>
              <a:t>WORK</a:t>
            </a:r>
          </a:p>
        </p:txBody>
      </p:sp>
      <p:sp>
        <p:nvSpPr>
          <p:cNvPr id="27" name="Rectangle 26">
            <a:extLst>
              <a:ext uri="{FF2B5EF4-FFF2-40B4-BE49-F238E27FC236}">
                <a16:creationId xmlns:a16="http://schemas.microsoft.com/office/drawing/2014/main" id="{3140231F-C1C9-4620-9A4B-0EB60A261409}"/>
              </a:ext>
            </a:extLst>
          </p:cNvPr>
          <p:cNvSpPr/>
          <p:nvPr/>
        </p:nvSpPr>
        <p:spPr>
          <a:xfrm>
            <a:off x="7164543" y="1874497"/>
            <a:ext cx="1747961" cy="32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dirty="0">
                <a:latin typeface="Nunito Sans Black" panose="00000A00000000000000" pitchFamily="2" charset="0"/>
              </a:rPr>
              <a:t>THURSDAY</a:t>
            </a:r>
          </a:p>
        </p:txBody>
      </p:sp>
      <p:sp>
        <p:nvSpPr>
          <p:cNvPr id="34" name="TextBox 33">
            <a:extLst>
              <a:ext uri="{FF2B5EF4-FFF2-40B4-BE49-F238E27FC236}">
                <a16:creationId xmlns:a16="http://schemas.microsoft.com/office/drawing/2014/main" id="{31FB221E-6EC5-4B26-96E6-614128E7CBE0}"/>
              </a:ext>
            </a:extLst>
          </p:cNvPr>
          <p:cNvSpPr txBox="1"/>
          <p:nvPr/>
        </p:nvSpPr>
        <p:spPr>
          <a:xfrm>
            <a:off x="3285607" y="4411596"/>
            <a:ext cx="7560194" cy="711733"/>
          </a:xfrm>
          <a:prstGeom prst="rect">
            <a:avLst/>
          </a:prstGeom>
          <a:noFill/>
        </p:spPr>
        <p:txBody>
          <a:bodyPr wrap="square">
            <a:spAutoFit/>
          </a:bodyPr>
          <a:lstStyle/>
          <a:p>
            <a:pPr marL="0" indent="0">
              <a:lnSpc>
                <a:spcPct val="150000"/>
              </a:lnSpc>
              <a:buFont typeface="+mj-lt"/>
              <a:buNone/>
            </a:pPr>
            <a:r>
              <a:rPr lang="en-US" sz="1400" b="0" dirty="0">
                <a:solidFill>
                  <a:schemeClr val="bg1">
                    <a:lumMod val="75000"/>
                  </a:schemeClr>
                </a:solidFill>
                <a:latin typeface="Nunito Sans Black" panose="00000A00000000000000" pitchFamily="2" charset="0"/>
              </a:rPr>
              <a:t>CHANGE SAME-DAY </a:t>
            </a:r>
            <a:r>
              <a:rPr lang="en-US" sz="1400" dirty="0">
                <a:solidFill>
                  <a:schemeClr val="bg1">
                    <a:lumMod val="75000"/>
                  </a:schemeClr>
                </a:solidFill>
                <a:latin typeface="Nunito Sans Black" panose="00000A00000000000000" pitchFamily="2" charset="0"/>
              </a:rPr>
              <a:t>P</a:t>
            </a:r>
            <a:r>
              <a:rPr lang="en-US" sz="1400" b="0" dirty="0">
                <a:solidFill>
                  <a:schemeClr val="bg1">
                    <a:lumMod val="75000"/>
                  </a:schemeClr>
                </a:solidFill>
                <a:latin typeface="Nunito Sans Black" panose="00000A00000000000000" pitchFamily="2" charset="0"/>
              </a:rPr>
              <a:t>AY </a:t>
            </a:r>
            <a:r>
              <a:rPr lang="en-US" sz="1400" b="0" dirty="0">
                <a:solidFill>
                  <a:schemeClr val="bg1">
                    <a:lumMod val="75000"/>
                  </a:schemeClr>
                </a:solidFill>
              </a:rPr>
              <a:t>provides the staffing agency the ability to pay the employee same day for the work that was performed that day.</a:t>
            </a:r>
          </a:p>
        </p:txBody>
      </p:sp>
      <p:sp>
        <p:nvSpPr>
          <p:cNvPr id="37" name="Rectangle 36">
            <a:extLst>
              <a:ext uri="{FF2B5EF4-FFF2-40B4-BE49-F238E27FC236}">
                <a16:creationId xmlns:a16="http://schemas.microsoft.com/office/drawing/2014/main" id="{EC0159D8-D424-4A8E-9171-650431BBFC90}"/>
              </a:ext>
            </a:extLst>
          </p:cNvPr>
          <p:cNvSpPr/>
          <p:nvPr/>
        </p:nvSpPr>
        <p:spPr>
          <a:xfrm>
            <a:off x="1346201" y="4441347"/>
            <a:ext cx="1747961" cy="32611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75000"/>
                  </a:schemeClr>
                </a:solidFill>
                <a:latin typeface="Nunito Sans Black" panose="00000A00000000000000" pitchFamily="2" charset="0"/>
              </a:rPr>
              <a:t>SAME-DAY</a:t>
            </a:r>
          </a:p>
        </p:txBody>
      </p:sp>
      <p:sp>
        <p:nvSpPr>
          <p:cNvPr id="38" name="Rectangle 37">
            <a:extLst>
              <a:ext uri="{FF2B5EF4-FFF2-40B4-BE49-F238E27FC236}">
                <a16:creationId xmlns:a16="http://schemas.microsoft.com/office/drawing/2014/main" id="{0C8461A7-ECEA-4C92-B972-76E1134D16F3}"/>
              </a:ext>
            </a:extLst>
          </p:cNvPr>
          <p:cNvSpPr/>
          <p:nvPr/>
        </p:nvSpPr>
        <p:spPr>
          <a:xfrm>
            <a:off x="1346199" y="5414354"/>
            <a:ext cx="1747961" cy="326115"/>
          </a:xfrm>
          <a:prstGeom prst="rect">
            <a:avLst/>
          </a:prstGeom>
          <a:solidFill>
            <a:srgbClr val="FFDA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Nunito Sans Black" panose="00000A00000000000000" pitchFamily="2" charset="0"/>
              </a:rPr>
              <a:t>URGENT</a:t>
            </a:r>
          </a:p>
        </p:txBody>
      </p:sp>
      <p:sp>
        <p:nvSpPr>
          <p:cNvPr id="19" name="TextBox 18">
            <a:extLst>
              <a:ext uri="{FF2B5EF4-FFF2-40B4-BE49-F238E27FC236}">
                <a16:creationId xmlns:a16="http://schemas.microsoft.com/office/drawing/2014/main" id="{A4C7C700-7961-41EF-97CE-8D5F02EC8779}"/>
              </a:ext>
            </a:extLst>
          </p:cNvPr>
          <p:cNvSpPr txBox="1"/>
          <p:nvPr/>
        </p:nvSpPr>
        <p:spPr>
          <a:xfrm>
            <a:off x="3285607" y="5381092"/>
            <a:ext cx="7560194" cy="711733"/>
          </a:xfrm>
          <a:prstGeom prst="rect">
            <a:avLst/>
          </a:prstGeom>
          <a:noFill/>
        </p:spPr>
        <p:txBody>
          <a:bodyPr wrap="square">
            <a:spAutoFit/>
          </a:bodyPr>
          <a:lstStyle/>
          <a:p>
            <a:pPr>
              <a:lnSpc>
                <a:spcPct val="150000"/>
              </a:lnSpc>
            </a:pPr>
            <a:r>
              <a:rPr lang="en-US" sz="1400" b="0" dirty="0">
                <a:latin typeface="Nunito Sans Black" panose="00000A00000000000000" pitchFamily="2" charset="0"/>
              </a:rPr>
              <a:t>CHANGE URGENT PAY </a:t>
            </a:r>
            <a:r>
              <a:rPr lang="en-US" sz="1400" b="0" dirty="0"/>
              <a:t>provides the staffing agency the ability to fulfill an employee’s urgent payment need.</a:t>
            </a:r>
          </a:p>
        </p:txBody>
      </p:sp>
      <p:sp>
        <p:nvSpPr>
          <p:cNvPr id="28" name="Rectangle 27">
            <a:extLst>
              <a:ext uri="{FF2B5EF4-FFF2-40B4-BE49-F238E27FC236}">
                <a16:creationId xmlns:a16="http://schemas.microsoft.com/office/drawing/2014/main" id="{E8072B0B-BAEE-418A-ABA5-44B0F033181A}"/>
              </a:ext>
            </a:extLst>
          </p:cNvPr>
          <p:cNvSpPr/>
          <p:nvPr/>
        </p:nvSpPr>
        <p:spPr>
          <a:xfrm>
            <a:off x="7158434" y="3563411"/>
            <a:ext cx="1747961" cy="32611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75000"/>
                  </a:schemeClr>
                </a:solidFill>
                <a:latin typeface="Nunito Sans Black" panose="00000A00000000000000" pitchFamily="2" charset="0"/>
              </a:rPr>
              <a:t>CAR DIES</a:t>
            </a:r>
          </a:p>
        </p:txBody>
      </p:sp>
    </p:spTree>
    <p:extLst>
      <p:ext uri="{BB962C8B-B14F-4D97-AF65-F5344CB8AC3E}">
        <p14:creationId xmlns:p14="http://schemas.microsoft.com/office/powerpoint/2010/main" val="1849915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701EFF2-9B5B-481B-B5A8-F7CDBFDB796C}"/>
              </a:ext>
            </a:extLst>
          </p:cNvPr>
          <p:cNvSpPr/>
          <p:nvPr/>
        </p:nvSpPr>
        <p:spPr>
          <a:xfrm>
            <a:off x="0" y="0"/>
            <a:ext cx="48251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E2FBD9D3-E19E-4893-BD9A-E7FEAD694574}"/>
              </a:ext>
            </a:extLst>
          </p:cNvPr>
          <p:cNvGrpSpPr/>
          <p:nvPr/>
        </p:nvGrpSpPr>
        <p:grpSpPr>
          <a:xfrm>
            <a:off x="874372" y="1064283"/>
            <a:ext cx="3076399" cy="4729433"/>
            <a:chOff x="1039414" y="1051610"/>
            <a:chExt cx="3076399" cy="4729433"/>
          </a:xfrm>
        </p:grpSpPr>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1039415" y="3301410"/>
              <a:ext cx="3076398" cy="717698"/>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spc="300" dirty="0">
                  <a:latin typeface="+mj-lt"/>
                </a:rPr>
                <a:t>CHANGE</a:t>
              </a:r>
            </a:p>
            <a:p>
              <a:pPr marL="0" indent="0" algn="ctr">
                <a:lnSpc>
                  <a:spcPct val="100000"/>
                </a:lnSpc>
                <a:buNone/>
              </a:pPr>
              <a:r>
                <a:rPr lang="en-US" sz="2400" b="1" i="0" spc="300" dirty="0">
                  <a:effectLst/>
                  <a:latin typeface="+mj-lt"/>
                </a:rPr>
                <a:t>SAME DAY PAY</a:t>
              </a:r>
            </a:p>
          </p:txBody>
        </p:sp>
        <p:sp>
          <p:nvSpPr>
            <p:cNvPr id="22" name="Rectangle 21">
              <a:extLst>
                <a:ext uri="{FF2B5EF4-FFF2-40B4-BE49-F238E27FC236}">
                  <a16:creationId xmlns:a16="http://schemas.microsoft.com/office/drawing/2014/main" id="{713E2C3D-0D00-4A36-BD73-96A33F9E4D76}"/>
                </a:ext>
              </a:extLst>
            </p:cNvPr>
            <p:cNvSpPr/>
            <p:nvPr/>
          </p:nvSpPr>
          <p:spPr>
            <a:xfrm>
              <a:off x="1039414" y="5300752"/>
              <a:ext cx="3076399" cy="480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pc="300" dirty="0">
                  <a:latin typeface="+mj-lt"/>
                </a:rPr>
                <a:t>TALENT &amp; CLIENT INITIATED</a:t>
              </a:r>
            </a:p>
          </p:txBody>
        </p:sp>
        <p:sp>
          <p:nvSpPr>
            <p:cNvPr id="23" name="TextBox 22">
              <a:extLst>
                <a:ext uri="{FF2B5EF4-FFF2-40B4-BE49-F238E27FC236}">
                  <a16:creationId xmlns:a16="http://schemas.microsoft.com/office/drawing/2014/main" id="{0D8C864E-0982-47A0-BE30-8D94BBF6CF39}"/>
                </a:ext>
              </a:extLst>
            </p:cNvPr>
            <p:cNvSpPr txBox="1"/>
            <p:nvPr/>
          </p:nvSpPr>
          <p:spPr>
            <a:xfrm>
              <a:off x="1039414" y="4019108"/>
              <a:ext cx="3076399" cy="711733"/>
            </a:xfrm>
            <a:prstGeom prst="rect">
              <a:avLst/>
            </a:prstGeom>
            <a:noFill/>
          </p:spPr>
          <p:txBody>
            <a:bodyPr wrap="square">
              <a:spAutoFit/>
            </a:bodyPr>
            <a:lstStyle/>
            <a:p>
              <a:pPr algn="ctr">
                <a:lnSpc>
                  <a:spcPct val="150000"/>
                </a:lnSpc>
              </a:pPr>
              <a:r>
                <a:rPr lang="en-US" sz="1400" dirty="0"/>
                <a:t>Payment for hours worked made available in minutes.</a:t>
              </a:r>
            </a:p>
          </p:txBody>
        </p:sp>
        <p:pic>
          <p:nvPicPr>
            <p:cNvPr id="18" name="Picture 17" descr="A person wearing a hat and holding a cup&#10;&#10;Description automatically generated with low confidence">
              <a:extLst>
                <a:ext uri="{FF2B5EF4-FFF2-40B4-BE49-F238E27FC236}">
                  <a16:creationId xmlns:a16="http://schemas.microsoft.com/office/drawing/2014/main" id="{733E157A-36C4-4974-8F9D-374BC0946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117" y="1051610"/>
              <a:ext cx="2003055" cy="2003055"/>
            </a:xfrm>
            <a:prstGeom prst="rect">
              <a:avLst/>
            </a:prstGeom>
          </p:spPr>
        </p:pic>
      </p:grpSp>
      <p:cxnSp>
        <p:nvCxnSpPr>
          <p:cNvPr id="37" name="Straight Arrow Connector 36">
            <a:extLst>
              <a:ext uri="{FF2B5EF4-FFF2-40B4-BE49-F238E27FC236}">
                <a16:creationId xmlns:a16="http://schemas.microsoft.com/office/drawing/2014/main" id="{20BC66DF-B678-4153-A72A-B03CFF618C62}"/>
              </a:ext>
            </a:extLst>
          </p:cNvPr>
          <p:cNvCxnSpPr>
            <a:cxnSpLocks/>
          </p:cNvCxnSpPr>
          <p:nvPr/>
        </p:nvCxnSpPr>
        <p:spPr>
          <a:xfrm>
            <a:off x="7232349" y="2095560"/>
            <a:ext cx="0" cy="49515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DAA0D2C-1C74-4C03-83AF-62E30C448F45}"/>
              </a:ext>
            </a:extLst>
          </p:cNvPr>
          <p:cNvGrpSpPr/>
          <p:nvPr/>
        </p:nvGrpSpPr>
        <p:grpSpPr>
          <a:xfrm>
            <a:off x="6096000" y="721679"/>
            <a:ext cx="5056585" cy="1924655"/>
            <a:chOff x="6096000" y="1064112"/>
            <a:chExt cx="5056585" cy="1924655"/>
          </a:xfrm>
        </p:grpSpPr>
        <p:sp>
          <p:nvSpPr>
            <p:cNvPr id="24" name="Rectangle 23">
              <a:extLst>
                <a:ext uri="{FF2B5EF4-FFF2-40B4-BE49-F238E27FC236}">
                  <a16:creationId xmlns:a16="http://schemas.microsoft.com/office/drawing/2014/main" id="{9B0FB7B4-64C3-42F1-8467-705451F1A02B}"/>
                </a:ext>
              </a:extLst>
            </p:cNvPr>
            <p:cNvSpPr/>
            <p:nvPr/>
          </p:nvSpPr>
          <p:spPr>
            <a:xfrm>
              <a:off x="6096000" y="1064112"/>
              <a:ext cx="5056585" cy="1924655"/>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7" name="TextBox 26">
              <a:extLst>
                <a:ext uri="{FF2B5EF4-FFF2-40B4-BE49-F238E27FC236}">
                  <a16:creationId xmlns:a16="http://schemas.microsoft.com/office/drawing/2014/main" id="{AD3427DB-8A5A-40DA-AF69-75673F135B4D}"/>
                </a:ext>
              </a:extLst>
            </p:cNvPr>
            <p:cNvSpPr txBox="1"/>
            <p:nvPr/>
          </p:nvSpPr>
          <p:spPr>
            <a:xfrm>
              <a:off x="6326318" y="1248634"/>
              <a:ext cx="4636316"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TALENT SUBMITS THEIR TIME</a:t>
              </a:r>
            </a:p>
            <a:p>
              <a:pPr algn="ctr">
                <a:lnSpc>
                  <a:spcPct val="150000"/>
                </a:lnSpc>
              </a:pPr>
              <a:r>
                <a:rPr lang="en-US" sz="1100" dirty="0"/>
                <a:t>Talent submits daily time for manager approval in AviontéBOLD.</a:t>
              </a:r>
            </a:p>
          </p:txBody>
        </p:sp>
      </p:grpSp>
      <p:grpSp>
        <p:nvGrpSpPr>
          <p:cNvPr id="5" name="Group 4">
            <a:extLst>
              <a:ext uri="{FF2B5EF4-FFF2-40B4-BE49-F238E27FC236}">
                <a16:creationId xmlns:a16="http://schemas.microsoft.com/office/drawing/2014/main" id="{D0265CEE-4DC1-4FBD-A407-CF130C0BDED6}"/>
              </a:ext>
            </a:extLst>
          </p:cNvPr>
          <p:cNvGrpSpPr/>
          <p:nvPr/>
        </p:nvGrpSpPr>
        <p:grpSpPr>
          <a:xfrm>
            <a:off x="6096000" y="5013499"/>
            <a:ext cx="2269523" cy="1122823"/>
            <a:chOff x="6096000" y="4674216"/>
            <a:chExt cx="2269523" cy="1122823"/>
          </a:xfrm>
        </p:grpSpPr>
        <p:sp>
          <p:nvSpPr>
            <p:cNvPr id="30" name="Rectangle 29">
              <a:extLst>
                <a:ext uri="{FF2B5EF4-FFF2-40B4-BE49-F238E27FC236}">
                  <a16:creationId xmlns:a16="http://schemas.microsoft.com/office/drawing/2014/main" id="{6FF0F3FC-E126-492E-95A9-D4AB48234065}"/>
                </a:ext>
              </a:extLst>
            </p:cNvPr>
            <p:cNvSpPr/>
            <p:nvPr/>
          </p:nvSpPr>
          <p:spPr>
            <a:xfrm>
              <a:off x="6096000" y="4674216"/>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1" name="TextBox 30">
              <a:extLst>
                <a:ext uri="{FF2B5EF4-FFF2-40B4-BE49-F238E27FC236}">
                  <a16:creationId xmlns:a16="http://schemas.microsoft.com/office/drawing/2014/main" id="{B3BFC4EC-8596-4B24-8024-5C695F451602}"/>
                </a:ext>
              </a:extLst>
            </p:cNvPr>
            <p:cNvSpPr txBox="1"/>
            <p:nvPr/>
          </p:nvSpPr>
          <p:spPr>
            <a:xfrm>
              <a:off x="6329493" y="4819167"/>
              <a:ext cx="1802538" cy="832920"/>
            </a:xfrm>
            <a:prstGeom prst="rect">
              <a:avLst/>
            </a:prstGeom>
            <a:noFill/>
          </p:spPr>
          <p:txBody>
            <a:bodyPr wrap="square" lIns="0" tIns="45720" rIns="0" bIns="45720" rtlCol="0" anchor="t">
              <a:spAutoFit/>
            </a:bodyPr>
            <a:lstStyle/>
            <a:p>
              <a:pPr algn="ctr">
                <a:lnSpc>
                  <a:spcPct val="150000"/>
                </a:lnSpc>
              </a:pPr>
              <a:r>
                <a:rPr lang="en-US" sz="1100" dirty="0">
                  <a:latin typeface="Nunito Sans Black"/>
                </a:rPr>
                <a:t>CHANGE CARD</a:t>
              </a:r>
            </a:p>
            <a:p>
              <a:pPr algn="ctr">
                <a:lnSpc>
                  <a:spcPct val="150000"/>
                </a:lnSpc>
              </a:pPr>
              <a:r>
                <a:rPr lang="en-US" sz="1100" dirty="0"/>
                <a:t>Net pay deposited directly to the CHANGE paycard.</a:t>
              </a:r>
            </a:p>
          </p:txBody>
        </p:sp>
      </p:grpSp>
      <p:grpSp>
        <p:nvGrpSpPr>
          <p:cNvPr id="12" name="Group 11">
            <a:extLst>
              <a:ext uri="{FF2B5EF4-FFF2-40B4-BE49-F238E27FC236}">
                <a16:creationId xmlns:a16="http://schemas.microsoft.com/office/drawing/2014/main" id="{3C9A8709-BCE3-4A18-BB3F-B8966D3B4445}"/>
              </a:ext>
            </a:extLst>
          </p:cNvPr>
          <p:cNvGrpSpPr/>
          <p:nvPr/>
        </p:nvGrpSpPr>
        <p:grpSpPr>
          <a:xfrm>
            <a:off x="8883061" y="3379655"/>
            <a:ext cx="2269523" cy="1122822"/>
            <a:chOff x="8362806" y="2982063"/>
            <a:chExt cx="2789779" cy="1122822"/>
          </a:xfrm>
        </p:grpSpPr>
        <p:sp>
          <p:nvSpPr>
            <p:cNvPr id="33" name="Rectangle 32">
              <a:extLst>
                <a:ext uri="{FF2B5EF4-FFF2-40B4-BE49-F238E27FC236}">
                  <a16:creationId xmlns:a16="http://schemas.microsoft.com/office/drawing/2014/main" id="{E7F75553-7B32-48FD-A0DF-1F2028ADE54A}"/>
                </a:ext>
              </a:extLst>
            </p:cNvPr>
            <p:cNvSpPr/>
            <p:nvPr/>
          </p:nvSpPr>
          <p:spPr>
            <a:xfrm>
              <a:off x="8362806" y="2982063"/>
              <a:ext cx="2789779" cy="112282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4" name="TextBox 33">
              <a:extLst>
                <a:ext uri="{FF2B5EF4-FFF2-40B4-BE49-F238E27FC236}">
                  <a16:creationId xmlns:a16="http://schemas.microsoft.com/office/drawing/2014/main" id="{D8C5813A-D251-492F-AD4B-C121C9254895}"/>
                </a:ext>
              </a:extLst>
            </p:cNvPr>
            <p:cNvSpPr txBox="1"/>
            <p:nvPr/>
          </p:nvSpPr>
          <p:spPr>
            <a:xfrm>
              <a:off x="8856427" y="3253970"/>
              <a:ext cx="1802538"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TAX &amp; PAY</a:t>
              </a:r>
            </a:p>
            <a:p>
              <a:pPr algn="ctr">
                <a:lnSpc>
                  <a:spcPct val="150000"/>
                </a:lnSpc>
              </a:pPr>
              <a:r>
                <a:rPr lang="en-US" sz="1100" dirty="0"/>
                <a:t>Statements created.</a:t>
              </a:r>
            </a:p>
          </p:txBody>
        </p:sp>
      </p:grpSp>
      <p:cxnSp>
        <p:nvCxnSpPr>
          <p:cNvPr id="8" name="Straight Arrow Connector 7">
            <a:extLst>
              <a:ext uri="{FF2B5EF4-FFF2-40B4-BE49-F238E27FC236}">
                <a16:creationId xmlns:a16="http://schemas.microsoft.com/office/drawing/2014/main" id="{4E6E655D-C20C-401A-B1C7-BB83864A9651}"/>
              </a:ext>
            </a:extLst>
          </p:cNvPr>
          <p:cNvCxnSpPr>
            <a:cxnSpLocks/>
            <a:stCxn id="20" idx="2"/>
            <a:endCxn id="30" idx="0"/>
          </p:cNvCxnSpPr>
          <p:nvPr/>
        </p:nvCxnSpPr>
        <p:spPr>
          <a:xfrm>
            <a:off x="7230762" y="4502478"/>
            <a:ext cx="0" cy="51102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534A9E-7724-4385-930F-65D03FCA1B53}"/>
              </a:ext>
            </a:extLst>
          </p:cNvPr>
          <p:cNvCxnSpPr>
            <a:cxnSpLocks/>
            <a:stCxn id="20" idx="3"/>
            <a:endCxn id="33" idx="1"/>
          </p:cNvCxnSpPr>
          <p:nvPr/>
        </p:nvCxnSpPr>
        <p:spPr>
          <a:xfrm flipV="1">
            <a:off x="8365523" y="3941066"/>
            <a:ext cx="517538" cy="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36754E-C573-4FB5-A088-362DBC2AB12D}"/>
              </a:ext>
            </a:extLst>
          </p:cNvPr>
          <p:cNvCxnSpPr>
            <a:cxnSpLocks/>
            <a:stCxn id="33" idx="2"/>
          </p:cNvCxnSpPr>
          <p:nvPr/>
        </p:nvCxnSpPr>
        <p:spPr>
          <a:xfrm>
            <a:off x="10017823" y="4502477"/>
            <a:ext cx="1" cy="511022"/>
          </a:xfrm>
          <a:prstGeom prst="straightConnector1">
            <a:avLst/>
          </a:prstGeom>
          <a:ln w="762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E19867-EF9B-4642-A68D-D9BECBB6E87C}"/>
              </a:ext>
            </a:extLst>
          </p:cNvPr>
          <p:cNvCxnSpPr>
            <a:cxnSpLocks/>
            <a:endCxn id="47" idx="0"/>
          </p:cNvCxnSpPr>
          <p:nvPr/>
        </p:nvCxnSpPr>
        <p:spPr>
          <a:xfrm flipH="1">
            <a:off x="7227587" y="2646334"/>
            <a:ext cx="3175" cy="473834"/>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Graphical user interface, application, Word&#10;&#10;Description automatically generated">
            <a:extLst>
              <a:ext uri="{FF2B5EF4-FFF2-40B4-BE49-F238E27FC236}">
                <a16:creationId xmlns:a16="http://schemas.microsoft.com/office/drawing/2014/main" id="{773F75F5-E592-4739-9E77-87911BA77C89}"/>
              </a:ext>
            </a:extLst>
          </p:cNvPr>
          <p:cNvPicPr>
            <a:picLocks noChangeAspect="1"/>
          </p:cNvPicPr>
          <p:nvPr/>
        </p:nvPicPr>
        <p:blipFill rotWithShape="1">
          <a:blip r:embed="rId4">
            <a:extLst>
              <a:ext uri="{28A0092B-C50C-407E-A947-70E740481C1C}">
                <a14:useLocalDpi xmlns:a14="http://schemas.microsoft.com/office/drawing/2010/main" val="0"/>
              </a:ext>
            </a:extLst>
          </a:blip>
          <a:srcRect l="23669" t="11113" r="23669" b="55398"/>
          <a:stretch/>
        </p:blipFill>
        <p:spPr>
          <a:xfrm>
            <a:off x="7243650" y="1565252"/>
            <a:ext cx="2801652" cy="901964"/>
          </a:xfrm>
          <a:prstGeom prst="rect">
            <a:avLst/>
          </a:prstGeom>
        </p:spPr>
      </p:pic>
      <p:grpSp>
        <p:nvGrpSpPr>
          <p:cNvPr id="56" name="Group 55">
            <a:extLst>
              <a:ext uri="{FF2B5EF4-FFF2-40B4-BE49-F238E27FC236}">
                <a16:creationId xmlns:a16="http://schemas.microsoft.com/office/drawing/2014/main" id="{60D61312-84FA-4002-B0B1-A915F2A698FB}"/>
              </a:ext>
            </a:extLst>
          </p:cNvPr>
          <p:cNvGrpSpPr/>
          <p:nvPr/>
        </p:nvGrpSpPr>
        <p:grpSpPr>
          <a:xfrm>
            <a:off x="6092826" y="3120168"/>
            <a:ext cx="2272697" cy="1382310"/>
            <a:chOff x="6092826" y="2957746"/>
            <a:chExt cx="2272697" cy="1382310"/>
          </a:xfrm>
        </p:grpSpPr>
        <p:sp>
          <p:nvSpPr>
            <p:cNvPr id="20" name="Rectangle 19">
              <a:extLst>
                <a:ext uri="{FF2B5EF4-FFF2-40B4-BE49-F238E27FC236}">
                  <a16:creationId xmlns:a16="http://schemas.microsoft.com/office/drawing/2014/main" id="{96B2217C-4C37-4147-A974-1472767A3473}"/>
                </a:ext>
              </a:extLst>
            </p:cNvPr>
            <p:cNvSpPr/>
            <p:nvPr/>
          </p:nvSpPr>
          <p:spPr>
            <a:xfrm>
              <a:off x="6096000" y="3217233"/>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1" name="TextBox 20">
              <a:extLst>
                <a:ext uri="{FF2B5EF4-FFF2-40B4-BE49-F238E27FC236}">
                  <a16:creationId xmlns:a16="http://schemas.microsoft.com/office/drawing/2014/main" id="{410D884A-6E15-4A77-BF57-C6BAC1308521}"/>
                </a:ext>
              </a:extLst>
            </p:cNvPr>
            <p:cNvSpPr txBox="1"/>
            <p:nvPr/>
          </p:nvSpPr>
          <p:spPr>
            <a:xfrm>
              <a:off x="6326318" y="3362184"/>
              <a:ext cx="1802538" cy="832920"/>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PAYROLL</a:t>
              </a:r>
            </a:p>
            <a:p>
              <a:pPr algn="ctr">
                <a:lnSpc>
                  <a:spcPct val="150000"/>
                </a:lnSpc>
              </a:pPr>
              <a:r>
                <a:rPr lang="en-US" sz="1100" dirty="0"/>
                <a:t>Taxes, deductions, and net calculated. Pay is processed.</a:t>
              </a:r>
            </a:p>
          </p:txBody>
        </p:sp>
        <p:sp>
          <p:nvSpPr>
            <p:cNvPr id="47" name="Rectangle 46">
              <a:extLst>
                <a:ext uri="{FF2B5EF4-FFF2-40B4-BE49-F238E27FC236}">
                  <a16:creationId xmlns:a16="http://schemas.microsoft.com/office/drawing/2014/main" id="{EA90EE26-09D6-436C-AF21-FCAEAA142FC0}"/>
                </a:ext>
              </a:extLst>
            </p:cNvPr>
            <p:cNvSpPr/>
            <p:nvPr/>
          </p:nvSpPr>
          <p:spPr>
            <a:xfrm>
              <a:off x="6092826" y="2957746"/>
              <a:ext cx="2269522" cy="259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300" dirty="0">
                  <a:latin typeface="+mj-lt"/>
                </a:rPr>
                <a:t>APPROVED</a:t>
              </a:r>
            </a:p>
          </p:txBody>
        </p:sp>
      </p:grpSp>
      <p:sp>
        <p:nvSpPr>
          <p:cNvPr id="39" name="Rectangle 38">
            <a:extLst>
              <a:ext uri="{FF2B5EF4-FFF2-40B4-BE49-F238E27FC236}">
                <a16:creationId xmlns:a16="http://schemas.microsoft.com/office/drawing/2014/main" id="{0AA9423B-0C82-4167-B3BE-739D8E54FE5B}"/>
              </a:ext>
            </a:extLst>
          </p:cNvPr>
          <p:cNvSpPr/>
          <p:nvPr/>
        </p:nvSpPr>
        <p:spPr>
          <a:xfrm>
            <a:off x="6092826" y="6136321"/>
            <a:ext cx="2269522" cy="259488"/>
          </a:xfrm>
          <a:prstGeom prst="rect">
            <a:avLst/>
          </a:prstGeom>
          <a:solidFill>
            <a:srgbClr val="FFDA27"/>
          </a:solidFill>
          <a:ln>
            <a:solidFill>
              <a:srgbClr val="FFD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solidFill>
                  <a:schemeClr val="tx1"/>
                </a:solidFill>
                <a:latin typeface="+mj-lt"/>
              </a:rPr>
              <a:t>AVAILABLE IN MINUTES</a:t>
            </a:r>
          </a:p>
        </p:txBody>
      </p:sp>
      <p:sp>
        <p:nvSpPr>
          <p:cNvPr id="40" name="Rectangle 39">
            <a:extLst>
              <a:ext uri="{FF2B5EF4-FFF2-40B4-BE49-F238E27FC236}">
                <a16:creationId xmlns:a16="http://schemas.microsoft.com/office/drawing/2014/main" id="{5B099106-9AC9-4C6C-9FA7-127A31E4B90D}"/>
              </a:ext>
            </a:extLst>
          </p:cNvPr>
          <p:cNvSpPr/>
          <p:nvPr/>
        </p:nvSpPr>
        <p:spPr>
          <a:xfrm>
            <a:off x="8883062" y="5013499"/>
            <a:ext cx="2269523" cy="1382310"/>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41" name="TextBox 40">
            <a:extLst>
              <a:ext uri="{FF2B5EF4-FFF2-40B4-BE49-F238E27FC236}">
                <a16:creationId xmlns:a16="http://schemas.microsoft.com/office/drawing/2014/main" id="{AADD96F4-C5E5-4EE4-B62C-14E4D53E78C9}"/>
              </a:ext>
            </a:extLst>
          </p:cNvPr>
          <p:cNvSpPr txBox="1"/>
          <p:nvPr/>
        </p:nvSpPr>
        <p:spPr>
          <a:xfrm>
            <a:off x="9284628" y="5282826"/>
            <a:ext cx="1466389" cy="832920"/>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AVIONTÉ 24/7</a:t>
            </a:r>
          </a:p>
          <a:p>
            <a:pPr algn="ctr">
              <a:lnSpc>
                <a:spcPct val="150000"/>
              </a:lnSpc>
            </a:pPr>
            <a:r>
              <a:rPr lang="en-US" sz="1100" dirty="0"/>
              <a:t>Payday information available in app.</a:t>
            </a:r>
          </a:p>
        </p:txBody>
      </p:sp>
    </p:spTree>
    <p:extLst>
      <p:ext uri="{BB962C8B-B14F-4D97-AF65-F5344CB8AC3E}">
        <p14:creationId xmlns:p14="http://schemas.microsoft.com/office/powerpoint/2010/main" val="2092475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F690255-5542-4266-87BA-D7DB33CCAFCB}"/>
              </a:ext>
            </a:extLst>
          </p:cNvPr>
          <p:cNvSpPr/>
          <p:nvPr/>
        </p:nvSpPr>
        <p:spPr>
          <a:xfrm>
            <a:off x="0" y="0"/>
            <a:ext cx="48251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F46662C3-1565-4C76-B1F3-BC8E1074AA4A}"/>
              </a:ext>
            </a:extLst>
          </p:cNvPr>
          <p:cNvGrpSpPr/>
          <p:nvPr/>
        </p:nvGrpSpPr>
        <p:grpSpPr>
          <a:xfrm>
            <a:off x="6096000" y="721679"/>
            <a:ext cx="5056585" cy="5674130"/>
            <a:chOff x="6096000" y="559257"/>
            <a:chExt cx="5056585" cy="5674130"/>
          </a:xfrm>
        </p:grpSpPr>
        <p:cxnSp>
          <p:nvCxnSpPr>
            <p:cNvPr id="37" name="Straight Arrow Connector 36">
              <a:extLst>
                <a:ext uri="{FF2B5EF4-FFF2-40B4-BE49-F238E27FC236}">
                  <a16:creationId xmlns:a16="http://schemas.microsoft.com/office/drawing/2014/main" id="{20BC66DF-B678-4153-A72A-B03CFF618C62}"/>
                </a:ext>
              </a:extLst>
            </p:cNvPr>
            <p:cNvCxnSpPr>
              <a:cxnSpLocks/>
            </p:cNvCxnSpPr>
            <p:nvPr/>
          </p:nvCxnSpPr>
          <p:spPr>
            <a:xfrm>
              <a:off x="7232349" y="1933138"/>
              <a:ext cx="0" cy="49515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DAA0D2C-1C74-4C03-83AF-62E30C448F45}"/>
                </a:ext>
              </a:extLst>
            </p:cNvPr>
            <p:cNvGrpSpPr/>
            <p:nvPr/>
          </p:nvGrpSpPr>
          <p:grpSpPr>
            <a:xfrm>
              <a:off x="6096000" y="559257"/>
              <a:ext cx="5056585" cy="1924655"/>
              <a:chOff x="6096000" y="1064112"/>
              <a:chExt cx="5056585" cy="1924655"/>
            </a:xfrm>
          </p:grpSpPr>
          <p:sp>
            <p:nvSpPr>
              <p:cNvPr id="24" name="Rectangle 23">
                <a:extLst>
                  <a:ext uri="{FF2B5EF4-FFF2-40B4-BE49-F238E27FC236}">
                    <a16:creationId xmlns:a16="http://schemas.microsoft.com/office/drawing/2014/main" id="{9B0FB7B4-64C3-42F1-8467-705451F1A02B}"/>
                  </a:ext>
                </a:extLst>
              </p:cNvPr>
              <p:cNvSpPr/>
              <p:nvPr/>
            </p:nvSpPr>
            <p:spPr>
              <a:xfrm>
                <a:off x="6096000" y="1064112"/>
                <a:ext cx="5056585" cy="1924655"/>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7" name="TextBox 26">
                <a:extLst>
                  <a:ext uri="{FF2B5EF4-FFF2-40B4-BE49-F238E27FC236}">
                    <a16:creationId xmlns:a16="http://schemas.microsoft.com/office/drawing/2014/main" id="{AD3427DB-8A5A-40DA-AF69-75673F135B4D}"/>
                  </a:ext>
                </a:extLst>
              </p:cNvPr>
              <p:cNvSpPr txBox="1"/>
              <p:nvPr/>
            </p:nvSpPr>
            <p:spPr>
              <a:xfrm>
                <a:off x="6326318" y="1248634"/>
                <a:ext cx="4636316"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ADMIN INITIATES CHANGE URGENT PAY</a:t>
                </a:r>
              </a:p>
              <a:p>
                <a:pPr algn="ctr">
                  <a:lnSpc>
                    <a:spcPct val="150000"/>
                  </a:lnSpc>
                </a:pPr>
                <a:r>
                  <a:rPr lang="en-US" sz="1100" dirty="0"/>
                  <a:t>Select ‘Pay Load Card’ from the dropdown.</a:t>
                </a:r>
              </a:p>
            </p:txBody>
          </p:sp>
        </p:grpSp>
        <p:grpSp>
          <p:nvGrpSpPr>
            <p:cNvPr id="5" name="Group 4">
              <a:extLst>
                <a:ext uri="{FF2B5EF4-FFF2-40B4-BE49-F238E27FC236}">
                  <a16:creationId xmlns:a16="http://schemas.microsoft.com/office/drawing/2014/main" id="{D0265CEE-4DC1-4FBD-A407-CF130C0BDED6}"/>
                </a:ext>
              </a:extLst>
            </p:cNvPr>
            <p:cNvGrpSpPr/>
            <p:nvPr/>
          </p:nvGrpSpPr>
          <p:grpSpPr>
            <a:xfrm>
              <a:off x="6096000" y="4851077"/>
              <a:ext cx="2269523" cy="1122823"/>
              <a:chOff x="6096000" y="4674216"/>
              <a:chExt cx="2269523" cy="1122823"/>
            </a:xfrm>
          </p:grpSpPr>
          <p:sp>
            <p:nvSpPr>
              <p:cNvPr id="30" name="Rectangle 29">
                <a:extLst>
                  <a:ext uri="{FF2B5EF4-FFF2-40B4-BE49-F238E27FC236}">
                    <a16:creationId xmlns:a16="http://schemas.microsoft.com/office/drawing/2014/main" id="{6FF0F3FC-E126-492E-95A9-D4AB48234065}"/>
                  </a:ext>
                </a:extLst>
              </p:cNvPr>
              <p:cNvSpPr/>
              <p:nvPr/>
            </p:nvSpPr>
            <p:spPr>
              <a:xfrm>
                <a:off x="6096000" y="4674216"/>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1" name="TextBox 30">
                <a:extLst>
                  <a:ext uri="{FF2B5EF4-FFF2-40B4-BE49-F238E27FC236}">
                    <a16:creationId xmlns:a16="http://schemas.microsoft.com/office/drawing/2014/main" id="{B3BFC4EC-8596-4B24-8024-5C695F451602}"/>
                  </a:ext>
                </a:extLst>
              </p:cNvPr>
              <p:cNvSpPr txBox="1"/>
              <p:nvPr/>
            </p:nvSpPr>
            <p:spPr>
              <a:xfrm>
                <a:off x="6329493" y="4819167"/>
                <a:ext cx="1802538" cy="832920"/>
              </a:xfrm>
              <a:prstGeom prst="rect">
                <a:avLst/>
              </a:prstGeom>
              <a:noFill/>
            </p:spPr>
            <p:txBody>
              <a:bodyPr wrap="square" lIns="0" tIns="45720" rIns="0" bIns="45720" rtlCol="0" anchor="t">
                <a:spAutoFit/>
              </a:bodyPr>
              <a:lstStyle/>
              <a:p>
                <a:pPr algn="ctr">
                  <a:lnSpc>
                    <a:spcPct val="150000"/>
                  </a:lnSpc>
                </a:pPr>
                <a:r>
                  <a:rPr lang="en-US" sz="1100" dirty="0">
                    <a:latin typeface="Nunito Sans Black"/>
                  </a:rPr>
                  <a:t>CHANGE CARD</a:t>
                </a:r>
              </a:p>
              <a:p>
                <a:pPr algn="ctr">
                  <a:lnSpc>
                    <a:spcPct val="150000"/>
                  </a:lnSpc>
                </a:pPr>
                <a:r>
                  <a:rPr lang="en-US" sz="1100" dirty="0"/>
                  <a:t>Net pay deposited directly to the CHANGE paycard.</a:t>
                </a:r>
              </a:p>
            </p:txBody>
          </p:sp>
        </p:grpSp>
        <p:grpSp>
          <p:nvGrpSpPr>
            <p:cNvPr id="12" name="Group 11">
              <a:extLst>
                <a:ext uri="{FF2B5EF4-FFF2-40B4-BE49-F238E27FC236}">
                  <a16:creationId xmlns:a16="http://schemas.microsoft.com/office/drawing/2014/main" id="{3C9A8709-BCE3-4A18-BB3F-B8966D3B4445}"/>
                </a:ext>
              </a:extLst>
            </p:cNvPr>
            <p:cNvGrpSpPr/>
            <p:nvPr/>
          </p:nvGrpSpPr>
          <p:grpSpPr>
            <a:xfrm>
              <a:off x="8883061" y="3217233"/>
              <a:ext cx="2269523" cy="1122822"/>
              <a:chOff x="8362806" y="2982063"/>
              <a:chExt cx="2789779" cy="1122822"/>
            </a:xfrm>
          </p:grpSpPr>
          <p:sp>
            <p:nvSpPr>
              <p:cNvPr id="33" name="Rectangle 32">
                <a:extLst>
                  <a:ext uri="{FF2B5EF4-FFF2-40B4-BE49-F238E27FC236}">
                    <a16:creationId xmlns:a16="http://schemas.microsoft.com/office/drawing/2014/main" id="{E7F75553-7B32-48FD-A0DF-1F2028ADE54A}"/>
                  </a:ext>
                </a:extLst>
              </p:cNvPr>
              <p:cNvSpPr/>
              <p:nvPr/>
            </p:nvSpPr>
            <p:spPr>
              <a:xfrm>
                <a:off x="8362806" y="2982063"/>
                <a:ext cx="2789779" cy="112282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4" name="TextBox 33">
                <a:extLst>
                  <a:ext uri="{FF2B5EF4-FFF2-40B4-BE49-F238E27FC236}">
                    <a16:creationId xmlns:a16="http://schemas.microsoft.com/office/drawing/2014/main" id="{D8C5813A-D251-492F-AD4B-C121C9254895}"/>
                  </a:ext>
                </a:extLst>
              </p:cNvPr>
              <p:cNvSpPr txBox="1"/>
              <p:nvPr/>
            </p:nvSpPr>
            <p:spPr>
              <a:xfrm>
                <a:off x="8856427" y="3253970"/>
                <a:ext cx="1802538"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TAX &amp; PAY</a:t>
                </a:r>
              </a:p>
              <a:p>
                <a:pPr algn="ctr">
                  <a:lnSpc>
                    <a:spcPct val="150000"/>
                  </a:lnSpc>
                </a:pPr>
                <a:r>
                  <a:rPr lang="en-US" sz="1100" dirty="0"/>
                  <a:t>Statements created.</a:t>
                </a:r>
              </a:p>
            </p:txBody>
          </p:sp>
        </p:grpSp>
        <p:grpSp>
          <p:nvGrpSpPr>
            <p:cNvPr id="7" name="Group 6">
              <a:extLst>
                <a:ext uri="{FF2B5EF4-FFF2-40B4-BE49-F238E27FC236}">
                  <a16:creationId xmlns:a16="http://schemas.microsoft.com/office/drawing/2014/main" id="{D2AF6960-50C9-44F3-B035-FD8718DE6324}"/>
                </a:ext>
              </a:extLst>
            </p:cNvPr>
            <p:cNvGrpSpPr/>
            <p:nvPr/>
          </p:nvGrpSpPr>
          <p:grpSpPr>
            <a:xfrm>
              <a:off x="8883062" y="4851077"/>
              <a:ext cx="2269523" cy="1382310"/>
              <a:chOff x="8883062" y="4674216"/>
              <a:chExt cx="2269523" cy="1382310"/>
            </a:xfrm>
          </p:grpSpPr>
          <p:sp>
            <p:nvSpPr>
              <p:cNvPr id="35" name="Rectangle 34">
                <a:extLst>
                  <a:ext uri="{FF2B5EF4-FFF2-40B4-BE49-F238E27FC236}">
                    <a16:creationId xmlns:a16="http://schemas.microsoft.com/office/drawing/2014/main" id="{365A8692-6393-49C9-ACC4-08C6A62F9B9C}"/>
                  </a:ext>
                </a:extLst>
              </p:cNvPr>
              <p:cNvSpPr/>
              <p:nvPr/>
            </p:nvSpPr>
            <p:spPr>
              <a:xfrm>
                <a:off x="8883062" y="4674216"/>
                <a:ext cx="2269523" cy="1382310"/>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6" name="TextBox 35">
                <a:extLst>
                  <a:ext uri="{FF2B5EF4-FFF2-40B4-BE49-F238E27FC236}">
                    <a16:creationId xmlns:a16="http://schemas.microsoft.com/office/drawing/2014/main" id="{CD35CE56-5D48-487B-9101-2BB6500A32B5}"/>
                  </a:ext>
                </a:extLst>
              </p:cNvPr>
              <p:cNvSpPr txBox="1"/>
              <p:nvPr/>
            </p:nvSpPr>
            <p:spPr>
              <a:xfrm>
                <a:off x="9284628" y="4943543"/>
                <a:ext cx="1466389" cy="832920"/>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AVIONTÉ 24/7</a:t>
                </a:r>
              </a:p>
              <a:p>
                <a:pPr algn="ctr">
                  <a:lnSpc>
                    <a:spcPct val="150000"/>
                  </a:lnSpc>
                </a:pPr>
                <a:r>
                  <a:rPr lang="en-US" sz="1100" dirty="0"/>
                  <a:t>Payday information available in app.</a:t>
                </a:r>
              </a:p>
            </p:txBody>
          </p:sp>
        </p:grpSp>
        <p:cxnSp>
          <p:nvCxnSpPr>
            <p:cNvPr id="8" name="Straight Arrow Connector 7">
              <a:extLst>
                <a:ext uri="{FF2B5EF4-FFF2-40B4-BE49-F238E27FC236}">
                  <a16:creationId xmlns:a16="http://schemas.microsoft.com/office/drawing/2014/main" id="{4E6E655D-C20C-401A-B1C7-BB83864A9651}"/>
                </a:ext>
              </a:extLst>
            </p:cNvPr>
            <p:cNvCxnSpPr>
              <a:cxnSpLocks/>
              <a:stCxn id="20" idx="2"/>
              <a:endCxn id="30" idx="0"/>
            </p:cNvCxnSpPr>
            <p:nvPr/>
          </p:nvCxnSpPr>
          <p:spPr>
            <a:xfrm>
              <a:off x="7230762" y="4340056"/>
              <a:ext cx="0" cy="51102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534A9E-7724-4385-930F-65D03FCA1B53}"/>
                </a:ext>
              </a:extLst>
            </p:cNvPr>
            <p:cNvCxnSpPr>
              <a:cxnSpLocks/>
              <a:stCxn id="20" idx="3"/>
              <a:endCxn id="33" idx="1"/>
            </p:cNvCxnSpPr>
            <p:nvPr/>
          </p:nvCxnSpPr>
          <p:spPr>
            <a:xfrm flipV="1">
              <a:off x="8365523" y="3778644"/>
              <a:ext cx="517538" cy="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36754E-C573-4FB5-A088-362DBC2AB12D}"/>
                </a:ext>
              </a:extLst>
            </p:cNvPr>
            <p:cNvCxnSpPr>
              <a:cxnSpLocks/>
              <a:stCxn id="33" idx="2"/>
              <a:endCxn id="35" idx="0"/>
            </p:cNvCxnSpPr>
            <p:nvPr/>
          </p:nvCxnSpPr>
          <p:spPr>
            <a:xfrm>
              <a:off x="10017823" y="4340055"/>
              <a:ext cx="1" cy="511022"/>
            </a:xfrm>
            <a:prstGeom prst="straightConnector1">
              <a:avLst/>
            </a:prstGeom>
            <a:ln w="762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E19867-EF9B-4642-A68D-D9BECBB6E87C}"/>
                </a:ext>
              </a:extLst>
            </p:cNvPr>
            <p:cNvCxnSpPr>
              <a:cxnSpLocks/>
              <a:endCxn id="20" idx="0"/>
            </p:cNvCxnSpPr>
            <p:nvPr/>
          </p:nvCxnSpPr>
          <p:spPr>
            <a:xfrm>
              <a:off x="7230762" y="2483912"/>
              <a:ext cx="0" cy="73332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0D61312-84FA-4002-B0B1-A915F2A698FB}"/>
                </a:ext>
              </a:extLst>
            </p:cNvPr>
            <p:cNvGrpSpPr/>
            <p:nvPr/>
          </p:nvGrpSpPr>
          <p:grpSpPr>
            <a:xfrm>
              <a:off x="6096000" y="3217233"/>
              <a:ext cx="2269523" cy="1122823"/>
              <a:chOff x="6096000" y="3217233"/>
              <a:chExt cx="2269523" cy="1122823"/>
            </a:xfrm>
          </p:grpSpPr>
          <p:sp>
            <p:nvSpPr>
              <p:cNvPr id="20" name="Rectangle 19">
                <a:extLst>
                  <a:ext uri="{FF2B5EF4-FFF2-40B4-BE49-F238E27FC236}">
                    <a16:creationId xmlns:a16="http://schemas.microsoft.com/office/drawing/2014/main" id="{96B2217C-4C37-4147-A974-1472767A3473}"/>
                  </a:ext>
                </a:extLst>
              </p:cNvPr>
              <p:cNvSpPr/>
              <p:nvPr/>
            </p:nvSpPr>
            <p:spPr>
              <a:xfrm>
                <a:off x="6096000" y="3217233"/>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1" name="TextBox 20">
                <a:extLst>
                  <a:ext uri="{FF2B5EF4-FFF2-40B4-BE49-F238E27FC236}">
                    <a16:creationId xmlns:a16="http://schemas.microsoft.com/office/drawing/2014/main" id="{410D884A-6E15-4A77-BF57-C6BAC1308521}"/>
                  </a:ext>
                </a:extLst>
              </p:cNvPr>
              <p:cNvSpPr txBox="1"/>
              <p:nvPr/>
            </p:nvSpPr>
            <p:spPr>
              <a:xfrm>
                <a:off x="6326318" y="3362184"/>
                <a:ext cx="1802538" cy="832920"/>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PAYROLL</a:t>
                </a:r>
              </a:p>
              <a:p>
                <a:pPr algn="ctr">
                  <a:lnSpc>
                    <a:spcPct val="150000"/>
                  </a:lnSpc>
                </a:pPr>
                <a:r>
                  <a:rPr lang="en-US" sz="1100" dirty="0"/>
                  <a:t>Taxes, deductions, and net calculated. Pay is processed.</a:t>
                </a:r>
              </a:p>
            </p:txBody>
          </p:sp>
        </p:grpSp>
      </p:grpSp>
      <p:grpSp>
        <p:nvGrpSpPr>
          <p:cNvPr id="3" name="Group 2">
            <a:extLst>
              <a:ext uri="{FF2B5EF4-FFF2-40B4-BE49-F238E27FC236}">
                <a16:creationId xmlns:a16="http://schemas.microsoft.com/office/drawing/2014/main" id="{B2A63387-6A92-48E7-A109-5F1AD3FF98DA}"/>
              </a:ext>
            </a:extLst>
          </p:cNvPr>
          <p:cNvGrpSpPr/>
          <p:nvPr/>
        </p:nvGrpSpPr>
        <p:grpSpPr>
          <a:xfrm>
            <a:off x="874372" y="1064283"/>
            <a:ext cx="3076399" cy="4729433"/>
            <a:chOff x="1039414" y="1064283"/>
            <a:chExt cx="3076399" cy="4729433"/>
          </a:xfrm>
        </p:grpSpPr>
        <p:pic>
          <p:nvPicPr>
            <p:cNvPr id="32" name="Picture 31" descr="A picture containing person, person&#10;&#10;Description automatically generated">
              <a:extLst>
                <a:ext uri="{FF2B5EF4-FFF2-40B4-BE49-F238E27FC236}">
                  <a16:creationId xmlns:a16="http://schemas.microsoft.com/office/drawing/2014/main" id="{87C0D9D2-7BD6-4506-A9F9-D585E0645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117" y="1064283"/>
              <a:ext cx="2003054" cy="2003054"/>
            </a:xfrm>
            <a:prstGeom prst="rect">
              <a:avLst/>
            </a:prstGeom>
          </p:spPr>
        </p:pic>
        <p:sp>
          <p:nvSpPr>
            <p:cNvPr id="39" name="Content Placeholder 2">
              <a:extLst>
                <a:ext uri="{FF2B5EF4-FFF2-40B4-BE49-F238E27FC236}">
                  <a16:creationId xmlns:a16="http://schemas.microsoft.com/office/drawing/2014/main" id="{727249F9-8569-413F-936C-97DC5241B0E1}"/>
                </a:ext>
              </a:extLst>
            </p:cNvPr>
            <p:cNvSpPr txBox="1">
              <a:spLocks/>
            </p:cNvSpPr>
            <p:nvPr/>
          </p:nvSpPr>
          <p:spPr>
            <a:xfrm flipH="1">
              <a:off x="1039415" y="3314083"/>
              <a:ext cx="3076398" cy="717698"/>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spc="300" dirty="0">
                  <a:latin typeface="+mj-lt"/>
                </a:rPr>
                <a:t>CHANGE</a:t>
              </a:r>
            </a:p>
            <a:p>
              <a:pPr marL="0" indent="0" algn="ctr">
                <a:lnSpc>
                  <a:spcPct val="100000"/>
                </a:lnSpc>
                <a:buNone/>
              </a:pPr>
              <a:r>
                <a:rPr lang="en-US" sz="2400" b="1" spc="300" dirty="0">
                  <a:latin typeface="+mj-lt"/>
                </a:rPr>
                <a:t>URGENT</a:t>
              </a:r>
              <a:r>
                <a:rPr lang="en-US" sz="2400" b="1" i="0" spc="300" dirty="0">
                  <a:effectLst/>
                  <a:latin typeface="+mj-lt"/>
                </a:rPr>
                <a:t> PAY</a:t>
              </a:r>
            </a:p>
          </p:txBody>
        </p:sp>
        <p:sp>
          <p:nvSpPr>
            <p:cNvPr id="40" name="Rectangle 39">
              <a:extLst>
                <a:ext uri="{FF2B5EF4-FFF2-40B4-BE49-F238E27FC236}">
                  <a16:creationId xmlns:a16="http://schemas.microsoft.com/office/drawing/2014/main" id="{6EE85D18-A700-44DE-8E79-1EDBB5937B5E}"/>
                </a:ext>
              </a:extLst>
            </p:cNvPr>
            <p:cNvSpPr/>
            <p:nvPr/>
          </p:nvSpPr>
          <p:spPr>
            <a:xfrm>
              <a:off x="1421560" y="5313425"/>
              <a:ext cx="2269523" cy="480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300" dirty="0">
                  <a:latin typeface="+mj-lt"/>
                </a:rPr>
                <a:t>ADMIN INITIATED</a:t>
              </a:r>
            </a:p>
          </p:txBody>
        </p:sp>
        <p:sp>
          <p:nvSpPr>
            <p:cNvPr id="41" name="TextBox 40">
              <a:extLst>
                <a:ext uri="{FF2B5EF4-FFF2-40B4-BE49-F238E27FC236}">
                  <a16:creationId xmlns:a16="http://schemas.microsoft.com/office/drawing/2014/main" id="{E380185B-9214-4C2B-8E3B-6BE9B80BC9C2}"/>
                </a:ext>
              </a:extLst>
            </p:cNvPr>
            <p:cNvSpPr txBox="1"/>
            <p:nvPr/>
          </p:nvSpPr>
          <p:spPr>
            <a:xfrm>
              <a:off x="1039414" y="4031781"/>
              <a:ext cx="3076399" cy="1034899"/>
            </a:xfrm>
            <a:prstGeom prst="rect">
              <a:avLst/>
            </a:prstGeom>
            <a:noFill/>
          </p:spPr>
          <p:txBody>
            <a:bodyPr wrap="square">
              <a:spAutoFit/>
            </a:bodyPr>
            <a:lstStyle/>
            <a:p>
              <a:pPr algn="ctr">
                <a:lnSpc>
                  <a:spcPct val="150000"/>
                </a:lnSpc>
              </a:pPr>
              <a:r>
                <a:rPr lang="en-US" sz="1400" dirty="0"/>
                <a:t>One-off transactions that help or reward employees. Talent doesn’t need to pay this back.</a:t>
              </a:r>
            </a:p>
          </p:txBody>
        </p:sp>
      </p:grpSp>
      <p:sp>
        <p:nvSpPr>
          <p:cNvPr id="29" name="Rectangle 28">
            <a:extLst>
              <a:ext uri="{FF2B5EF4-FFF2-40B4-BE49-F238E27FC236}">
                <a16:creationId xmlns:a16="http://schemas.microsoft.com/office/drawing/2014/main" id="{0D3EBE46-BF7B-493E-AA8C-B979D574DD58}"/>
              </a:ext>
            </a:extLst>
          </p:cNvPr>
          <p:cNvSpPr/>
          <p:nvPr/>
        </p:nvSpPr>
        <p:spPr>
          <a:xfrm>
            <a:off x="6092826" y="6136321"/>
            <a:ext cx="2269522" cy="259488"/>
          </a:xfrm>
          <a:prstGeom prst="rect">
            <a:avLst/>
          </a:prstGeom>
          <a:solidFill>
            <a:srgbClr val="FFDA27"/>
          </a:solidFill>
          <a:ln>
            <a:solidFill>
              <a:srgbClr val="FFD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spc="300" dirty="0">
                <a:solidFill>
                  <a:schemeClr val="tx1"/>
                </a:solidFill>
                <a:latin typeface="+mj-lt"/>
              </a:rPr>
              <a:t>AVAILABLE IN MINUTES</a:t>
            </a:r>
          </a:p>
        </p:txBody>
      </p:sp>
      <p:pic>
        <p:nvPicPr>
          <p:cNvPr id="1026" name="Picture 2" descr="image">
            <a:extLst>
              <a:ext uri="{FF2B5EF4-FFF2-40B4-BE49-F238E27FC236}">
                <a16:creationId xmlns:a16="http://schemas.microsoft.com/office/drawing/2014/main" id="{10F24B00-68E2-4025-880A-D37D673D1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070" y="1507424"/>
            <a:ext cx="3768443" cy="100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325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F3A2E-5427-4112-B15F-DE419F5DB76D}"/>
              </a:ext>
            </a:extLst>
          </p:cNvPr>
          <p:cNvSpPr>
            <a:spLocks noGrp="1"/>
          </p:cNvSpPr>
          <p:nvPr>
            <p:ph type="body" sz="quarter" idx="10"/>
          </p:nvPr>
        </p:nvSpPr>
        <p:spPr/>
        <p:txBody>
          <a:bodyPr/>
          <a:lstStyle/>
          <a:p>
            <a:r>
              <a:rPr lang="en-US" dirty="0"/>
              <a:t>TALENT EXPERIENCE</a:t>
            </a:r>
          </a:p>
        </p:txBody>
      </p:sp>
      <p:sp>
        <p:nvSpPr>
          <p:cNvPr id="3" name="TextBox 2">
            <a:extLst>
              <a:ext uri="{FF2B5EF4-FFF2-40B4-BE49-F238E27FC236}">
                <a16:creationId xmlns:a16="http://schemas.microsoft.com/office/drawing/2014/main" id="{C841A0ED-CFFC-25A9-FC27-ED22C005F94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to add text</a:t>
            </a:r>
          </a:p>
        </p:txBody>
      </p:sp>
    </p:spTree>
    <p:extLst>
      <p:ext uri="{BB962C8B-B14F-4D97-AF65-F5344CB8AC3E}">
        <p14:creationId xmlns:p14="http://schemas.microsoft.com/office/powerpoint/2010/main" val="28117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D62EB2-BFCD-46D5-BE3F-1A4D5FCCC0B4}"/>
              </a:ext>
            </a:extLst>
          </p:cNvPr>
          <p:cNvSpPr>
            <a:spLocks noGrp="1"/>
          </p:cNvSpPr>
          <p:nvPr>
            <p:ph type="body" sz="quarter" idx="11"/>
          </p:nvPr>
        </p:nvSpPr>
        <p:spPr/>
        <p:txBody>
          <a:bodyPr/>
          <a:lstStyle/>
          <a:p>
            <a:r>
              <a:rPr lang="en-US" dirty="0"/>
              <a:t>INTRODUCTIONS</a:t>
            </a:r>
          </a:p>
        </p:txBody>
      </p:sp>
      <p:pic>
        <p:nvPicPr>
          <p:cNvPr id="3" name="Picture Placeholder 2" descr="A person sitting in a chair&#10;&#10;Description automatically generated with medium confidence">
            <a:extLst>
              <a:ext uri="{FF2B5EF4-FFF2-40B4-BE49-F238E27FC236}">
                <a16:creationId xmlns:a16="http://schemas.microsoft.com/office/drawing/2014/main" id="{1DDF58D5-4C95-4A19-97E1-2DB2D7E4535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41" r="16641"/>
          <a:stretch>
            <a:fillRect/>
          </a:stretch>
        </p:blipFill>
        <p:spPr/>
      </p:pic>
      <p:pic>
        <p:nvPicPr>
          <p:cNvPr id="9" name="Picture Placeholder 8" descr="A person smiling for the camera&#10;&#10;Description automatically generated with low confidence">
            <a:extLst>
              <a:ext uri="{FF2B5EF4-FFF2-40B4-BE49-F238E27FC236}">
                <a16:creationId xmlns:a16="http://schemas.microsoft.com/office/drawing/2014/main" id="{A06C50D3-6F5C-49AF-A3BD-629621E99A0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3546" b="16454"/>
          <a:stretch/>
        </p:blipFill>
        <p:spPr>
          <a:xfrm>
            <a:off x="4878386" y="2314573"/>
            <a:ext cx="2428876" cy="2428876"/>
          </a:xfrm>
        </p:spPr>
      </p:pic>
      <p:pic>
        <p:nvPicPr>
          <p:cNvPr id="14" name="Picture Placeholder 13" descr="A picture containing person, wall, person, indoor&#10;&#10;Description automatically generated">
            <a:extLst>
              <a:ext uri="{FF2B5EF4-FFF2-40B4-BE49-F238E27FC236}">
                <a16:creationId xmlns:a16="http://schemas.microsoft.com/office/drawing/2014/main" id="{E2254FB2-3C69-46AD-93CE-47B41568C894}"/>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3000" t="6013" r="227" b="24568"/>
          <a:stretch/>
        </p:blipFill>
        <p:spPr>
          <a:xfrm>
            <a:off x="8410573" y="2314573"/>
            <a:ext cx="2428876" cy="2428876"/>
          </a:xfrm>
        </p:spPr>
      </p:pic>
      <p:sp>
        <p:nvSpPr>
          <p:cNvPr id="6" name="Content Placeholder 5">
            <a:extLst>
              <a:ext uri="{FF2B5EF4-FFF2-40B4-BE49-F238E27FC236}">
                <a16:creationId xmlns:a16="http://schemas.microsoft.com/office/drawing/2014/main" id="{3C07D134-E8F6-45E9-A6BD-827A93F1826F}"/>
              </a:ext>
            </a:extLst>
          </p:cNvPr>
          <p:cNvSpPr>
            <a:spLocks noGrp="1"/>
          </p:cNvSpPr>
          <p:nvPr>
            <p:ph sz="quarter" idx="10"/>
          </p:nvPr>
        </p:nvSpPr>
        <p:spPr/>
        <p:txBody>
          <a:bodyPr>
            <a:normAutofit/>
          </a:bodyPr>
          <a:lstStyle/>
          <a:p>
            <a:r>
              <a:rPr lang="en-US" sz="1600" dirty="0">
                <a:latin typeface="Nunito Sans Black" panose="00000A00000000000000" pitchFamily="2" charset="0"/>
              </a:rPr>
              <a:t>RISHABH MEHROTRA</a:t>
            </a:r>
            <a:r>
              <a:rPr lang="en-US" dirty="0">
                <a:latin typeface="Nunito Sans Black" panose="00000A00000000000000" pitchFamily="2" charset="0"/>
              </a:rPr>
              <a:t>​ </a:t>
            </a:r>
            <a:r>
              <a:rPr lang="en-US" sz="1200" dirty="0"/>
              <a:t>CEO, AVIONTÉ</a:t>
            </a:r>
          </a:p>
        </p:txBody>
      </p:sp>
      <p:sp>
        <p:nvSpPr>
          <p:cNvPr id="11" name="Content Placeholder 10">
            <a:extLst>
              <a:ext uri="{FF2B5EF4-FFF2-40B4-BE49-F238E27FC236}">
                <a16:creationId xmlns:a16="http://schemas.microsoft.com/office/drawing/2014/main" id="{10921ABE-0F62-405F-854E-1EA292F3D803}"/>
              </a:ext>
            </a:extLst>
          </p:cNvPr>
          <p:cNvSpPr>
            <a:spLocks noGrp="1"/>
          </p:cNvSpPr>
          <p:nvPr>
            <p:ph sz="quarter" idx="15"/>
          </p:nvPr>
        </p:nvSpPr>
        <p:spPr/>
        <p:txBody>
          <a:bodyPr/>
          <a:lstStyle/>
          <a:p>
            <a:r>
              <a:rPr lang="en-US" sz="1600" dirty="0">
                <a:latin typeface="Nunito Sans Black" panose="00000A00000000000000" pitchFamily="2" charset="0"/>
              </a:rPr>
              <a:t>SUSHMA TRIPATHI</a:t>
            </a:r>
          </a:p>
          <a:p>
            <a:r>
              <a:rPr lang="en-US" sz="1200" dirty="0"/>
              <a:t>COO, AVIONTÉ</a:t>
            </a:r>
            <a:endParaRPr lang="en-US" dirty="0"/>
          </a:p>
        </p:txBody>
      </p:sp>
      <p:sp>
        <p:nvSpPr>
          <p:cNvPr id="12" name="Content Placeholder 11">
            <a:extLst>
              <a:ext uri="{FF2B5EF4-FFF2-40B4-BE49-F238E27FC236}">
                <a16:creationId xmlns:a16="http://schemas.microsoft.com/office/drawing/2014/main" id="{951C041A-6FDD-44BE-8A7A-CFF02668E529}"/>
              </a:ext>
            </a:extLst>
          </p:cNvPr>
          <p:cNvSpPr>
            <a:spLocks noGrp="1"/>
          </p:cNvSpPr>
          <p:nvPr>
            <p:ph sz="quarter" idx="16"/>
          </p:nvPr>
        </p:nvSpPr>
        <p:spPr/>
        <p:txBody>
          <a:bodyPr/>
          <a:lstStyle/>
          <a:p>
            <a:r>
              <a:rPr lang="en-US" sz="1600" dirty="0">
                <a:latin typeface="Nunito Sans Black" panose="00000A00000000000000" pitchFamily="2" charset="0"/>
              </a:rPr>
              <a:t>BRIGID ISENMANN</a:t>
            </a:r>
          </a:p>
          <a:p>
            <a:r>
              <a:rPr lang="en-US" sz="1200" dirty="0"/>
              <a:t>SVP OF GROWTH, AVIONTÉ</a:t>
            </a:r>
            <a:endParaRPr lang="en-US" dirty="0"/>
          </a:p>
        </p:txBody>
      </p:sp>
      <p:cxnSp>
        <p:nvCxnSpPr>
          <p:cNvPr id="40" name="Straight Connector 39">
            <a:extLst>
              <a:ext uri="{FF2B5EF4-FFF2-40B4-BE49-F238E27FC236}">
                <a16:creationId xmlns:a16="http://schemas.microsoft.com/office/drawing/2014/main" id="{02110B85-2AB7-478E-A01C-A6033B79FDD1}"/>
              </a:ext>
            </a:extLst>
          </p:cNvPr>
          <p:cNvCxnSpPr/>
          <p:nvPr/>
        </p:nvCxnSpPr>
        <p:spPr>
          <a:xfrm>
            <a:off x="1346200" y="1848921"/>
            <a:ext cx="1016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ACB8F6-7845-4033-A793-E5D10DEAB602}"/>
              </a:ext>
            </a:extLst>
          </p:cNvPr>
          <p:cNvSpPr txBox="1"/>
          <p:nvPr/>
        </p:nvSpPr>
        <p:spPr>
          <a:xfrm rot="16200000">
            <a:off x="-120659" y="3313583"/>
            <a:ext cx="1087157" cy="230832"/>
          </a:xfrm>
          <a:prstGeom prst="rect">
            <a:avLst/>
          </a:prstGeom>
          <a:noFill/>
        </p:spPr>
        <p:txBody>
          <a:bodyPr wrap="none" rtlCol="0">
            <a:spAutoFit/>
          </a:bodyPr>
          <a:lstStyle/>
          <a:p>
            <a:pPr algn="ctr"/>
            <a:r>
              <a:rPr lang="en-US" sz="900" b="0" spc="300" dirty="0">
                <a:solidFill>
                  <a:schemeClr val="accent5">
                    <a:lumMod val="75000"/>
                  </a:schemeClr>
                </a:solidFill>
                <a:latin typeface="+mj-lt"/>
                <a:cs typeface="Poppins Medium" panose="00000600000000000000" pitchFamily="2" charset="0"/>
              </a:rPr>
              <a:t>OUR TEAM</a:t>
            </a:r>
          </a:p>
        </p:txBody>
      </p:sp>
    </p:spTree>
    <p:extLst>
      <p:ext uri="{BB962C8B-B14F-4D97-AF65-F5344CB8AC3E}">
        <p14:creationId xmlns:p14="http://schemas.microsoft.com/office/powerpoint/2010/main" val="12401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7"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QUICKLY  GET ENROLLED</a:t>
            </a:r>
          </a:p>
          <a:p>
            <a:pPr marL="0" indent="0">
              <a:buNone/>
            </a:pPr>
            <a:r>
              <a:rPr lang="en-US" sz="1600" dirty="0"/>
              <a:t>New talent will be sent a SmartLink to get started. SmartLink reduces friction by allowing new talent to download the app and get signed in with a single text.</a:t>
            </a:r>
          </a:p>
        </p:txBody>
      </p:sp>
      <p:grpSp>
        <p:nvGrpSpPr>
          <p:cNvPr id="3" name="Group 2">
            <a:extLst>
              <a:ext uri="{FF2B5EF4-FFF2-40B4-BE49-F238E27FC236}">
                <a16:creationId xmlns:a16="http://schemas.microsoft.com/office/drawing/2014/main" id="{E2BF16F0-7A3A-40B2-9788-BF8801731AC0}"/>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Select paycheck date</a:t>
              </a:r>
            </a:p>
          </p:txBody>
        </p:sp>
        <p:sp>
          <p:nvSpPr>
            <p:cNvPr id="18" name="Rectangle 17">
              <a:extLst>
                <a:ext uri="{FF2B5EF4-FFF2-40B4-BE49-F238E27FC236}">
                  <a16:creationId xmlns:a16="http://schemas.microsoft.com/office/drawing/2014/main" id="{62C1D42B-2DB3-4528-9823-D23A3B1D7458}"/>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pay statement</a:t>
              </a:r>
            </a:p>
          </p:txBody>
        </p:sp>
        <p:sp>
          <p:nvSpPr>
            <p:cNvPr id="19" name="Oval 18">
              <a:extLst>
                <a:ext uri="{FF2B5EF4-FFF2-40B4-BE49-F238E27FC236}">
                  <a16:creationId xmlns:a16="http://schemas.microsoft.com/office/drawing/2014/main" id="{2879E17D-ADFA-4835-8AED-87CB96AE4179}"/>
                </a:ext>
              </a:extLst>
            </p:cNvPr>
            <p:cNvSpPr/>
            <p:nvPr/>
          </p:nvSpPr>
          <p:spPr>
            <a:xfrm>
              <a:off x="848672" y="477623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5</a:t>
              </a:r>
            </a:p>
          </p:txBody>
        </p:sp>
        <p:sp>
          <p:nvSpPr>
            <p:cNvPr id="20" name="Rectangle 19">
              <a:extLst>
                <a:ext uri="{FF2B5EF4-FFF2-40B4-BE49-F238E27FC236}">
                  <a16:creationId xmlns:a16="http://schemas.microsoft.com/office/drawing/2014/main" id="{B6F10371-29CA-4789-B7D1-9CDE21C0F296}"/>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1" name="Oval 20">
              <a:extLst>
                <a:ext uri="{FF2B5EF4-FFF2-40B4-BE49-F238E27FC236}">
                  <a16:creationId xmlns:a16="http://schemas.microsoft.com/office/drawing/2014/main" id="{AA47E5FE-972E-4544-BE86-1DFF1656A311}"/>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389803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7"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SECURITY</a:t>
            </a:r>
          </a:p>
          <a:p>
            <a:pPr marL="0" indent="0">
              <a:buNone/>
            </a:pPr>
            <a:r>
              <a:rPr lang="en-US" sz="1600" dirty="0"/>
              <a:t>Authentication process keeps talent data private and secure.</a:t>
            </a:r>
          </a:p>
        </p:txBody>
      </p:sp>
      <p:grpSp>
        <p:nvGrpSpPr>
          <p:cNvPr id="3" name="Group 2">
            <a:extLst>
              <a:ext uri="{FF2B5EF4-FFF2-40B4-BE49-F238E27FC236}">
                <a16:creationId xmlns:a16="http://schemas.microsoft.com/office/drawing/2014/main" id="{4ECD8153-05DA-4ED2-A24C-77777EECF480}"/>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Select paycheck date</a:t>
              </a:r>
            </a:p>
          </p:txBody>
        </p:sp>
        <p:sp>
          <p:nvSpPr>
            <p:cNvPr id="18" name="Rectangle 17">
              <a:extLst>
                <a:ext uri="{FF2B5EF4-FFF2-40B4-BE49-F238E27FC236}">
                  <a16:creationId xmlns:a16="http://schemas.microsoft.com/office/drawing/2014/main" id="{29289BEF-5E70-4E48-A897-8F7C22D655A6}"/>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pay statement</a:t>
              </a:r>
            </a:p>
          </p:txBody>
        </p:sp>
        <p:sp>
          <p:nvSpPr>
            <p:cNvPr id="19" name="Oval 18">
              <a:extLst>
                <a:ext uri="{FF2B5EF4-FFF2-40B4-BE49-F238E27FC236}">
                  <a16:creationId xmlns:a16="http://schemas.microsoft.com/office/drawing/2014/main" id="{921B36F7-A942-44CE-8F0A-01868301513B}"/>
                </a:ext>
              </a:extLst>
            </p:cNvPr>
            <p:cNvSpPr/>
            <p:nvPr/>
          </p:nvSpPr>
          <p:spPr>
            <a:xfrm>
              <a:off x="848672" y="477623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5</a:t>
              </a:r>
            </a:p>
          </p:txBody>
        </p:sp>
        <p:sp>
          <p:nvSpPr>
            <p:cNvPr id="20" name="Rectangle 19">
              <a:extLst>
                <a:ext uri="{FF2B5EF4-FFF2-40B4-BE49-F238E27FC236}">
                  <a16:creationId xmlns:a16="http://schemas.microsoft.com/office/drawing/2014/main" id="{5C9A26E2-BE8E-4C84-9E89-C0D79B78165C}"/>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1" name="Oval 20">
              <a:extLst>
                <a:ext uri="{FF2B5EF4-FFF2-40B4-BE49-F238E27FC236}">
                  <a16:creationId xmlns:a16="http://schemas.microsoft.com/office/drawing/2014/main" id="{C549E5B9-6E8B-454F-9CDE-C16A6CA60C53}"/>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197841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0"/>
            <a:ext cx="2605818" cy="4307138"/>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WHAT ABOUT EXISTING USERS?</a:t>
            </a:r>
          </a:p>
          <a:p>
            <a:pPr marL="0" indent="0">
              <a:buNone/>
            </a:pPr>
            <a:r>
              <a:rPr lang="en-US" sz="1600" dirty="0"/>
              <a:t>Users that already have Avionté 24/7 downloaded and their information verified can open the app to access pay information.</a:t>
            </a:r>
          </a:p>
        </p:txBody>
      </p:sp>
      <p:grpSp>
        <p:nvGrpSpPr>
          <p:cNvPr id="3" name="Group 2">
            <a:extLst>
              <a:ext uri="{FF2B5EF4-FFF2-40B4-BE49-F238E27FC236}">
                <a16:creationId xmlns:a16="http://schemas.microsoft.com/office/drawing/2014/main" id="{9D270CCD-09F9-4DF8-98B9-3BC2560DF571}"/>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Select paycheck date</a:t>
              </a:r>
            </a:p>
          </p:txBody>
        </p:sp>
        <p:sp>
          <p:nvSpPr>
            <p:cNvPr id="18" name="Rectangle 17">
              <a:extLst>
                <a:ext uri="{FF2B5EF4-FFF2-40B4-BE49-F238E27FC236}">
                  <a16:creationId xmlns:a16="http://schemas.microsoft.com/office/drawing/2014/main" id="{9AF4DF34-9841-4530-85DF-0A0489B531F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pay statement</a:t>
              </a:r>
            </a:p>
          </p:txBody>
        </p:sp>
        <p:sp>
          <p:nvSpPr>
            <p:cNvPr id="19" name="Oval 18">
              <a:extLst>
                <a:ext uri="{FF2B5EF4-FFF2-40B4-BE49-F238E27FC236}">
                  <a16:creationId xmlns:a16="http://schemas.microsoft.com/office/drawing/2014/main" id="{B1477779-E1CA-4A66-BF3A-7EEE29526FCF}"/>
                </a:ext>
              </a:extLst>
            </p:cNvPr>
            <p:cNvSpPr/>
            <p:nvPr/>
          </p:nvSpPr>
          <p:spPr>
            <a:xfrm>
              <a:off x="848672" y="477623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5</a:t>
              </a:r>
            </a:p>
          </p:txBody>
        </p:sp>
        <p:sp>
          <p:nvSpPr>
            <p:cNvPr id="20" name="Rectangle 19">
              <a:extLst>
                <a:ext uri="{FF2B5EF4-FFF2-40B4-BE49-F238E27FC236}">
                  <a16:creationId xmlns:a16="http://schemas.microsoft.com/office/drawing/2014/main" id="{CD4291B7-6CF3-4CD8-972E-72D45300290E}"/>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1" name="Oval 20">
              <a:extLst>
                <a:ext uri="{FF2B5EF4-FFF2-40B4-BE49-F238E27FC236}">
                  <a16:creationId xmlns:a16="http://schemas.microsoft.com/office/drawing/2014/main" id="{785C90D8-C391-4856-B5E6-F4267AEB68D6}"/>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88833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0"/>
            <a:ext cx="2605818" cy="4307138"/>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300" dirty="0">
                <a:latin typeface="+mj-lt"/>
              </a:rPr>
              <a:t>INTUITIVE NAVIGATION</a:t>
            </a:r>
            <a:endParaRPr lang="en-US" b="1" i="0" spc="300" dirty="0">
              <a:effectLst/>
              <a:latin typeface="+mj-lt"/>
            </a:endParaRPr>
          </a:p>
          <a:p>
            <a:pPr marL="0" indent="0">
              <a:buNone/>
            </a:pPr>
            <a:r>
              <a:rPr lang="en-US" sz="1600" dirty="0"/>
              <a:t>Talent can just tap ‘Pay’ to access their information. </a:t>
            </a:r>
          </a:p>
        </p:txBody>
      </p:sp>
      <p:grpSp>
        <p:nvGrpSpPr>
          <p:cNvPr id="3" name="Group 2">
            <a:extLst>
              <a:ext uri="{FF2B5EF4-FFF2-40B4-BE49-F238E27FC236}">
                <a16:creationId xmlns:a16="http://schemas.microsoft.com/office/drawing/2014/main" id="{A3410B96-49CA-4B8A-B71B-AB53B5D28C57}"/>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Select paycheck date</a:t>
              </a:r>
            </a:p>
          </p:txBody>
        </p:sp>
        <p:sp>
          <p:nvSpPr>
            <p:cNvPr id="18" name="Rectangle 17">
              <a:extLst>
                <a:ext uri="{FF2B5EF4-FFF2-40B4-BE49-F238E27FC236}">
                  <a16:creationId xmlns:a16="http://schemas.microsoft.com/office/drawing/2014/main" id="{09C7E52B-B71B-4C79-885F-3314A17EBF4E}"/>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pay statement</a:t>
              </a:r>
            </a:p>
          </p:txBody>
        </p:sp>
        <p:sp>
          <p:nvSpPr>
            <p:cNvPr id="19" name="Oval 18">
              <a:extLst>
                <a:ext uri="{FF2B5EF4-FFF2-40B4-BE49-F238E27FC236}">
                  <a16:creationId xmlns:a16="http://schemas.microsoft.com/office/drawing/2014/main" id="{238BF962-ED33-4351-90E5-5B998BDA5172}"/>
                </a:ext>
              </a:extLst>
            </p:cNvPr>
            <p:cNvSpPr/>
            <p:nvPr/>
          </p:nvSpPr>
          <p:spPr>
            <a:xfrm>
              <a:off x="848672" y="477623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5</a:t>
              </a:r>
            </a:p>
          </p:txBody>
        </p:sp>
        <p:sp>
          <p:nvSpPr>
            <p:cNvPr id="20" name="Rectangle 19">
              <a:extLst>
                <a:ext uri="{FF2B5EF4-FFF2-40B4-BE49-F238E27FC236}">
                  <a16:creationId xmlns:a16="http://schemas.microsoft.com/office/drawing/2014/main" id="{4922F549-421E-4465-8948-A10ABD144126}"/>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1" name="Oval 20">
              <a:extLst>
                <a:ext uri="{FF2B5EF4-FFF2-40B4-BE49-F238E27FC236}">
                  <a16:creationId xmlns:a16="http://schemas.microsoft.com/office/drawing/2014/main" id="{B6D74EF2-ACBC-4EB4-94DE-590D65FE2821}"/>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246436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8"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QUICK ACCESS TO PAY DATA</a:t>
            </a:r>
          </a:p>
          <a:p>
            <a:pPr marL="0" indent="0">
              <a:buNone/>
            </a:pPr>
            <a:r>
              <a:rPr lang="en-US" sz="1600" dirty="0"/>
              <a:t>Once you’re in, you’ll see a snapshot of your current pay and pay history. Select a specific paycheck date to get more detail.</a:t>
            </a:r>
          </a:p>
        </p:txBody>
      </p:sp>
      <p:grpSp>
        <p:nvGrpSpPr>
          <p:cNvPr id="3" name="Group 2">
            <a:extLst>
              <a:ext uri="{FF2B5EF4-FFF2-40B4-BE49-F238E27FC236}">
                <a16:creationId xmlns:a16="http://schemas.microsoft.com/office/drawing/2014/main" id="{C98AFF53-32B7-46C5-89A9-E4B8D34A786A}"/>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20" name="Rectangle 19">
              <a:extLst>
                <a:ext uri="{FF2B5EF4-FFF2-40B4-BE49-F238E27FC236}">
                  <a16:creationId xmlns:a16="http://schemas.microsoft.com/office/drawing/2014/main" id="{7BD256A0-3C98-4350-8038-8EFBC1EE2685}"/>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pay statement</a:t>
              </a:r>
            </a:p>
          </p:txBody>
        </p:sp>
        <p:sp>
          <p:nvSpPr>
            <p:cNvPr id="21" name="Oval 20">
              <a:extLst>
                <a:ext uri="{FF2B5EF4-FFF2-40B4-BE49-F238E27FC236}">
                  <a16:creationId xmlns:a16="http://schemas.microsoft.com/office/drawing/2014/main" id="{79548557-F020-4474-B528-D46929B0401C}"/>
                </a:ext>
              </a:extLst>
            </p:cNvPr>
            <p:cNvSpPr/>
            <p:nvPr/>
          </p:nvSpPr>
          <p:spPr>
            <a:xfrm>
              <a:off x="848672" y="477623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5</a:t>
              </a:r>
            </a:p>
          </p:txBody>
        </p:sp>
        <p:sp>
          <p:nvSpPr>
            <p:cNvPr id="22" name="Rectangle 21">
              <a:extLst>
                <a:ext uri="{FF2B5EF4-FFF2-40B4-BE49-F238E27FC236}">
                  <a16:creationId xmlns:a16="http://schemas.microsoft.com/office/drawing/2014/main" id="{241A7AC7-77C5-44FE-9862-C513B4D817A9}"/>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3" name="Oval 22">
              <a:extLst>
                <a:ext uri="{FF2B5EF4-FFF2-40B4-BE49-F238E27FC236}">
                  <a16:creationId xmlns:a16="http://schemas.microsoft.com/office/drawing/2014/main" id="{A55A8CF0-E286-4C4F-A677-A6A3CFB45686}"/>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579289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8"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TRACKING PAY IS EASY</a:t>
            </a:r>
          </a:p>
          <a:p>
            <a:pPr marL="0" indent="0">
              <a:buNone/>
            </a:pPr>
            <a:r>
              <a:rPr lang="en-US" sz="1600" dirty="0"/>
              <a:t>Talent can access a detailed view of their payday information anytime, anywhere, from their mobile device.</a:t>
            </a:r>
          </a:p>
        </p:txBody>
      </p:sp>
      <p:grpSp>
        <p:nvGrpSpPr>
          <p:cNvPr id="3" name="Group 2">
            <a:extLst>
              <a:ext uri="{FF2B5EF4-FFF2-40B4-BE49-F238E27FC236}">
                <a16:creationId xmlns:a16="http://schemas.microsoft.com/office/drawing/2014/main" id="{E49E3A87-F06F-4943-AE07-5C427FC91031}"/>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5</a:t>
              </a:r>
            </a:p>
          </p:txBody>
        </p:sp>
        <p:sp>
          <p:nvSpPr>
            <p:cNvPr id="20" name="Rectangle 19">
              <a:extLst>
                <a:ext uri="{FF2B5EF4-FFF2-40B4-BE49-F238E27FC236}">
                  <a16:creationId xmlns:a16="http://schemas.microsoft.com/office/drawing/2014/main" id="{FC782F1C-7640-4C1A-9805-3FA800ED48E3}"/>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1" name="Oval 20">
              <a:extLst>
                <a:ext uri="{FF2B5EF4-FFF2-40B4-BE49-F238E27FC236}">
                  <a16:creationId xmlns:a16="http://schemas.microsoft.com/office/drawing/2014/main" id="{C8CBE408-6D0D-40F5-A004-0599C38B3E98}"/>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1144709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0"/>
            <a:ext cx="2605818" cy="4307138"/>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NEED THE STATEMENT?</a:t>
            </a:r>
          </a:p>
          <a:p>
            <a:pPr marL="0" indent="0">
              <a:buNone/>
            </a:pPr>
            <a:r>
              <a:rPr lang="en-US" sz="1600" dirty="0"/>
              <a:t>If you need tangible evidence of payment, tap on ‘Pay Statements’ to access your statement for a specific paycheck date. </a:t>
            </a:r>
          </a:p>
        </p:txBody>
      </p:sp>
      <p:grpSp>
        <p:nvGrpSpPr>
          <p:cNvPr id="3" name="Group 2">
            <a:extLst>
              <a:ext uri="{FF2B5EF4-FFF2-40B4-BE49-F238E27FC236}">
                <a16:creationId xmlns:a16="http://schemas.microsoft.com/office/drawing/2014/main" id="{704F9A66-3E3F-4500-A901-3A6563176B96}"/>
              </a:ext>
            </a:extLst>
          </p:cNvPr>
          <p:cNvGrpSpPr/>
          <p:nvPr/>
        </p:nvGrpSpPr>
        <p:grpSpPr>
          <a:xfrm>
            <a:off x="838200" y="1404410"/>
            <a:ext cx="3458227" cy="4049180"/>
            <a:chOff x="838200" y="1920416"/>
            <a:chExt cx="3458227" cy="4049180"/>
          </a:xfrm>
        </p:grpSpPr>
        <p:grpSp>
          <p:nvGrpSpPr>
            <p:cNvPr id="5" name="Group 4">
              <a:extLst>
                <a:ext uri="{FF2B5EF4-FFF2-40B4-BE49-F238E27FC236}">
                  <a16:creationId xmlns:a16="http://schemas.microsoft.com/office/drawing/2014/main" id="{335A1ACF-102D-4ED4-B0A2-A8FF3D4A5736}"/>
                </a:ext>
              </a:extLst>
            </p:cNvPr>
            <p:cNvGrpSpPr/>
            <p:nvPr/>
          </p:nvGrpSpPr>
          <p:grpSpPr>
            <a:xfrm>
              <a:off x="838200" y="1920416"/>
              <a:ext cx="3458227" cy="3337637"/>
              <a:chOff x="838200" y="1920416"/>
              <a:chExt cx="3458227" cy="3337637"/>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5</a:t>
                </a:r>
              </a:p>
            </p:txBody>
          </p:sp>
        </p:grpSp>
        <p:sp>
          <p:nvSpPr>
            <p:cNvPr id="20" name="Rectangle 19">
              <a:extLst>
                <a:ext uri="{FF2B5EF4-FFF2-40B4-BE49-F238E27FC236}">
                  <a16:creationId xmlns:a16="http://schemas.microsoft.com/office/drawing/2014/main" id="{A1228488-5947-4B49-99CC-4C2656305EB0}"/>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lumMod val="85000"/>
                    </a:schemeClr>
                  </a:solidFill>
                </a:rPr>
                <a:t>Access tax statement</a:t>
              </a:r>
            </a:p>
          </p:txBody>
        </p:sp>
        <p:sp>
          <p:nvSpPr>
            <p:cNvPr id="21" name="Oval 20">
              <a:extLst>
                <a:ext uri="{FF2B5EF4-FFF2-40B4-BE49-F238E27FC236}">
                  <a16:creationId xmlns:a16="http://schemas.microsoft.com/office/drawing/2014/main" id="{823B8DC8-9065-4C1B-8A9C-2C1AE0FDA3DE}"/>
                </a:ext>
              </a:extLst>
            </p:cNvPr>
            <p:cNvSpPr/>
            <p:nvPr/>
          </p:nvSpPr>
          <p:spPr>
            <a:xfrm>
              <a:off x="838200" y="5487780"/>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85000"/>
                    </a:schemeClr>
                  </a:solidFill>
                  <a:latin typeface="Nunito Sans Black" panose="00000A00000000000000" pitchFamily="2" charset="0"/>
                </a:rPr>
                <a:t>6</a:t>
              </a:r>
            </a:p>
          </p:txBody>
        </p:sp>
      </p:grpSp>
    </p:spTree>
    <p:extLst>
      <p:ext uri="{BB962C8B-B14F-4D97-AF65-F5344CB8AC3E}">
        <p14:creationId xmlns:p14="http://schemas.microsoft.com/office/powerpoint/2010/main" val="3308249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8"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SIMPLIFY YEAR-END</a:t>
            </a:r>
          </a:p>
          <a:p>
            <a:pPr marL="0" indent="0">
              <a:buNone/>
            </a:pPr>
            <a:r>
              <a:rPr lang="en-US" sz="1600" dirty="0"/>
              <a:t>Talent can quickly access their tax statements, which simplifies and streamlines year-end processes. </a:t>
            </a:r>
          </a:p>
        </p:txBody>
      </p:sp>
      <p:grpSp>
        <p:nvGrpSpPr>
          <p:cNvPr id="3" name="Group 2">
            <a:extLst>
              <a:ext uri="{FF2B5EF4-FFF2-40B4-BE49-F238E27FC236}">
                <a16:creationId xmlns:a16="http://schemas.microsoft.com/office/drawing/2014/main" id="{F8E0C72F-09AA-47B1-8433-B856B052DA23}"/>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solidFill>
              <a:schemeClr val="bg1"/>
            </a:solidFill>
            <a:ln>
              <a:solidFill>
                <a:schemeClr val="accent4">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5</a:t>
              </a:r>
            </a:p>
          </p:txBody>
        </p:sp>
        <p:sp>
          <p:nvSpPr>
            <p:cNvPr id="18" name="Rectangle 17">
              <a:extLst>
                <a:ext uri="{FF2B5EF4-FFF2-40B4-BE49-F238E27FC236}">
                  <a16:creationId xmlns:a16="http://schemas.microsoft.com/office/drawing/2014/main" id="{E42C6875-4E93-4F05-8292-F47DEF55D0E1}"/>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tax statement</a:t>
              </a:r>
            </a:p>
          </p:txBody>
        </p:sp>
        <p:sp>
          <p:nvSpPr>
            <p:cNvPr id="19" name="Oval 18">
              <a:extLst>
                <a:ext uri="{FF2B5EF4-FFF2-40B4-BE49-F238E27FC236}">
                  <a16:creationId xmlns:a16="http://schemas.microsoft.com/office/drawing/2014/main" id="{AE40DE48-B315-4D0C-A3FB-BF0184AA8085}"/>
                </a:ext>
              </a:extLst>
            </p:cNvPr>
            <p:cNvSpPr/>
            <p:nvPr/>
          </p:nvSpPr>
          <p:spPr>
            <a:xfrm>
              <a:off x="838200" y="5487780"/>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6</a:t>
              </a:r>
            </a:p>
          </p:txBody>
        </p:sp>
      </p:grpSp>
      <p:sp>
        <p:nvSpPr>
          <p:cNvPr id="20" name="Rectangle 19">
            <a:extLst>
              <a:ext uri="{FF2B5EF4-FFF2-40B4-BE49-F238E27FC236}">
                <a16:creationId xmlns:a16="http://schemas.microsoft.com/office/drawing/2014/main" id="{0E0E8F44-9A3C-410A-9248-5597EAF8DDFF}"/>
              </a:ext>
            </a:extLst>
          </p:cNvPr>
          <p:cNvSpPr/>
          <p:nvPr/>
        </p:nvSpPr>
        <p:spPr>
          <a:xfrm>
            <a:off x="7895571" y="5144181"/>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dirty="0">
                <a:latin typeface="Nunito Sans Black" panose="00000A00000000000000" pitchFamily="2" charset="0"/>
                <a:ea typeface="Montserrat" charset="0"/>
                <a:cs typeface="Montserrat" charset="0"/>
              </a:rPr>
              <a:t>W-2</a:t>
            </a:r>
          </a:p>
        </p:txBody>
      </p:sp>
    </p:spTree>
    <p:extLst>
      <p:ext uri="{BB962C8B-B14F-4D97-AF65-F5344CB8AC3E}">
        <p14:creationId xmlns:p14="http://schemas.microsoft.com/office/powerpoint/2010/main" val="1029914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7"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SIMPLIFY YEAR-END</a:t>
            </a:r>
          </a:p>
          <a:p>
            <a:pPr marL="0" indent="0">
              <a:buNone/>
            </a:pPr>
            <a:r>
              <a:rPr lang="en-US" sz="1600" dirty="0"/>
              <a:t>Talent can quickly access their tax statements, which simplifies and streamlines year-end processes. </a:t>
            </a:r>
          </a:p>
        </p:txBody>
      </p:sp>
      <p:grpSp>
        <p:nvGrpSpPr>
          <p:cNvPr id="3" name="Group 2">
            <a:extLst>
              <a:ext uri="{FF2B5EF4-FFF2-40B4-BE49-F238E27FC236}">
                <a16:creationId xmlns:a16="http://schemas.microsoft.com/office/drawing/2014/main" id="{F8E0C72F-09AA-47B1-8433-B856B052DA23}"/>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solidFill>
              <a:schemeClr val="bg1"/>
            </a:solidFill>
            <a:ln>
              <a:solidFill>
                <a:schemeClr val="accent4">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5</a:t>
              </a:r>
            </a:p>
          </p:txBody>
        </p:sp>
        <p:sp>
          <p:nvSpPr>
            <p:cNvPr id="18" name="Rectangle 17">
              <a:extLst>
                <a:ext uri="{FF2B5EF4-FFF2-40B4-BE49-F238E27FC236}">
                  <a16:creationId xmlns:a16="http://schemas.microsoft.com/office/drawing/2014/main" id="{E42C6875-4E93-4F05-8292-F47DEF55D0E1}"/>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tax statement</a:t>
              </a:r>
            </a:p>
          </p:txBody>
        </p:sp>
        <p:sp>
          <p:nvSpPr>
            <p:cNvPr id="19" name="Oval 18">
              <a:extLst>
                <a:ext uri="{FF2B5EF4-FFF2-40B4-BE49-F238E27FC236}">
                  <a16:creationId xmlns:a16="http://schemas.microsoft.com/office/drawing/2014/main" id="{AE40DE48-B315-4D0C-A3FB-BF0184AA8085}"/>
                </a:ext>
              </a:extLst>
            </p:cNvPr>
            <p:cNvSpPr/>
            <p:nvPr/>
          </p:nvSpPr>
          <p:spPr>
            <a:xfrm>
              <a:off x="838200" y="5487780"/>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6</a:t>
              </a:r>
            </a:p>
          </p:txBody>
        </p:sp>
      </p:grpSp>
      <p:sp>
        <p:nvSpPr>
          <p:cNvPr id="20" name="Rectangle 19">
            <a:extLst>
              <a:ext uri="{FF2B5EF4-FFF2-40B4-BE49-F238E27FC236}">
                <a16:creationId xmlns:a16="http://schemas.microsoft.com/office/drawing/2014/main" id="{2107421B-9769-4D4C-9A1F-DED1F3D82106}"/>
              </a:ext>
            </a:extLst>
          </p:cNvPr>
          <p:cNvSpPr/>
          <p:nvPr/>
        </p:nvSpPr>
        <p:spPr>
          <a:xfrm>
            <a:off x="7895571" y="5144181"/>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dirty="0">
                <a:latin typeface="Nunito Sans Black" panose="00000A00000000000000" pitchFamily="2" charset="0"/>
                <a:ea typeface="Montserrat" charset="0"/>
                <a:cs typeface="Montserrat" charset="0"/>
              </a:rPr>
              <a:t>1099</a:t>
            </a:r>
          </a:p>
        </p:txBody>
      </p:sp>
    </p:spTree>
    <p:extLst>
      <p:ext uri="{BB962C8B-B14F-4D97-AF65-F5344CB8AC3E}">
        <p14:creationId xmlns:p14="http://schemas.microsoft.com/office/powerpoint/2010/main" val="3561318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7"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SIMPLIFY YEAR-END</a:t>
            </a:r>
          </a:p>
          <a:p>
            <a:pPr marL="0" indent="0">
              <a:buNone/>
            </a:pPr>
            <a:r>
              <a:rPr lang="en-US" sz="1600" dirty="0"/>
              <a:t>Talent can quickly access their tax statements, which simplifies and streamlines year-end processes. </a:t>
            </a:r>
          </a:p>
        </p:txBody>
      </p:sp>
      <p:grpSp>
        <p:nvGrpSpPr>
          <p:cNvPr id="3" name="Group 2">
            <a:extLst>
              <a:ext uri="{FF2B5EF4-FFF2-40B4-BE49-F238E27FC236}">
                <a16:creationId xmlns:a16="http://schemas.microsoft.com/office/drawing/2014/main" id="{F8E0C72F-09AA-47B1-8433-B856B052DA23}"/>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solidFill>
              <a:schemeClr val="bg1"/>
            </a:solidFill>
            <a:ln>
              <a:solidFill>
                <a:schemeClr val="accent4">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5</a:t>
              </a:r>
            </a:p>
          </p:txBody>
        </p:sp>
        <p:sp>
          <p:nvSpPr>
            <p:cNvPr id="18" name="Rectangle 17">
              <a:extLst>
                <a:ext uri="{FF2B5EF4-FFF2-40B4-BE49-F238E27FC236}">
                  <a16:creationId xmlns:a16="http://schemas.microsoft.com/office/drawing/2014/main" id="{E42C6875-4E93-4F05-8292-F47DEF55D0E1}"/>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tax statement</a:t>
              </a:r>
            </a:p>
          </p:txBody>
        </p:sp>
        <p:sp>
          <p:nvSpPr>
            <p:cNvPr id="19" name="Oval 18">
              <a:extLst>
                <a:ext uri="{FF2B5EF4-FFF2-40B4-BE49-F238E27FC236}">
                  <a16:creationId xmlns:a16="http://schemas.microsoft.com/office/drawing/2014/main" id="{AE40DE48-B315-4D0C-A3FB-BF0184AA8085}"/>
                </a:ext>
              </a:extLst>
            </p:cNvPr>
            <p:cNvSpPr/>
            <p:nvPr/>
          </p:nvSpPr>
          <p:spPr>
            <a:xfrm>
              <a:off x="838200" y="5487780"/>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6</a:t>
              </a:r>
            </a:p>
          </p:txBody>
        </p:sp>
      </p:grpSp>
      <p:sp>
        <p:nvSpPr>
          <p:cNvPr id="20" name="Rectangle 19">
            <a:extLst>
              <a:ext uri="{FF2B5EF4-FFF2-40B4-BE49-F238E27FC236}">
                <a16:creationId xmlns:a16="http://schemas.microsoft.com/office/drawing/2014/main" id="{27457DF7-C769-4952-9110-12A82529243F}"/>
              </a:ext>
            </a:extLst>
          </p:cNvPr>
          <p:cNvSpPr/>
          <p:nvPr/>
        </p:nvSpPr>
        <p:spPr>
          <a:xfrm>
            <a:off x="7895571" y="5144181"/>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dirty="0">
                <a:latin typeface="Nunito Sans Black" panose="00000A00000000000000" pitchFamily="2" charset="0"/>
                <a:ea typeface="Montserrat" charset="0"/>
                <a:cs typeface="Montserrat" charset="0"/>
              </a:rPr>
              <a:t>1095-C</a:t>
            </a:r>
          </a:p>
        </p:txBody>
      </p:sp>
    </p:spTree>
    <p:extLst>
      <p:ext uri="{BB962C8B-B14F-4D97-AF65-F5344CB8AC3E}">
        <p14:creationId xmlns:p14="http://schemas.microsoft.com/office/powerpoint/2010/main" val="3114183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ED7832-F03E-493E-9D46-14B23A643538}"/>
              </a:ext>
            </a:extLst>
          </p:cNvPr>
          <p:cNvSpPr/>
          <p:nvPr/>
        </p:nvSpPr>
        <p:spPr>
          <a:xfrm>
            <a:off x="1359047" y="3142981"/>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1</a:t>
            </a:r>
          </a:p>
        </p:txBody>
      </p:sp>
      <p:sp>
        <p:nvSpPr>
          <p:cNvPr id="3" name="Oval 2">
            <a:extLst>
              <a:ext uri="{FF2B5EF4-FFF2-40B4-BE49-F238E27FC236}">
                <a16:creationId xmlns:a16="http://schemas.microsoft.com/office/drawing/2014/main" id="{AE7AD438-9C38-4819-85FA-B4D9E0C68268}"/>
              </a:ext>
            </a:extLst>
          </p:cNvPr>
          <p:cNvSpPr/>
          <p:nvPr/>
        </p:nvSpPr>
        <p:spPr>
          <a:xfrm>
            <a:off x="1359047" y="3986729"/>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2</a:t>
            </a:r>
          </a:p>
        </p:txBody>
      </p:sp>
      <p:sp>
        <p:nvSpPr>
          <p:cNvPr id="4" name="Oval 3">
            <a:extLst>
              <a:ext uri="{FF2B5EF4-FFF2-40B4-BE49-F238E27FC236}">
                <a16:creationId xmlns:a16="http://schemas.microsoft.com/office/drawing/2014/main" id="{0F97E33D-D920-4E04-BAE5-97FC0E5635FC}"/>
              </a:ext>
            </a:extLst>
          </p:cNvPr>
          <p:cNvSpPr/>
          <p:nvPr/>
        </p:nvSpPr>
        <p:spPr>
          <a:xfrm>
            <a:off x="6096000" y="3142981"/>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4</a:t>
            </a:r>
          </a:p>
        </p:txBody>
      </p:sp>
      <p:sp>
        <p:nvSpPr>
          <p:cNvPr id="5" name="Oval 4">
            <a:extLst>
              <a:ext uri="{FF2B5EF4-FFF2-40B4-BE49-F238E27FC236}">
                <a16:creationId xmlns:a16="http://schemas.microsoft.com/office/drawing/2014/main" id="{0A5CC82B-725F-4D39-97F9-03A2E1D20F4E}"/>
              </a:ext>
            </a:extLst>
          </p:cNvPr>
          <p:cNvSpPr/>
          <p:nvPr/>
        </p:nvSpPr>
        <p:spPr>
          <a:xfrm>
            <a:off x="6096000" y="3986729"/>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5</a:t>
            </a:r>
          </a:p>
        </p:txBody>
      </p:sp>
      <p:sp>
        <p:nvSpPr>
          <p:cNvPr id="6" name="Rectangle 5">
            <a:extLst>
              <a:ext uri="{FF2B5EF4-FFF2-40B4-BE49-F238E27FC236}">
                <a16:creationId xmlns:a16="http://schemas.microsoft.com/office/drawing/2014/main" id="{D2618E68-5456-4F0A-BDCE-2E0077AA119C}"/>
              </a:ext>
            </a:extLst>
          </p:cNvPr>
          <p:cNvSpPr/>
          <p:nvPr/>
        </p:nvSpPr>
        <p:spPr>
          <a:xfrm>
            <a:off x="2051256" y="3142981"/>
            <a:ext cx="3806902" cy="481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Mobile enablement</a:t>
            </a:r>
          </a:p>
        </p:txBody>
      </p:sp>
      <p:sp>
        <p:nvSpPr>
          <p:cNvPr id="7" name="Rectangle 6">
            <a:extLst>
              <a:ext uri="{FF2B5EF4-FFF2-40B4-BE49-F238E27FC236}">
                <a16:creationId xmlns:a16="http://schemas.microsoft.com/office/drawing/2014/main" id="{AD1177F9-5796-4699-A3F7-352A56CCC9A2}"/>
              </a:ext>
            </a:extLst>
          </p:cNvPr>
          <p:cNvSpPr/>
          <p:nvPr/>
        </p:nvSpPr>
        <p:spPr>
          <a:xfrm>
            <a:off x="2051255" y="3986729"/>
            <a:ext cx="3806902" cy="481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power of pay</a:t>
            </a:r>
          </a:p>
        </p:txBody>
      </p:sp>
      <p:sp>
        <p:nvSpPr>
          <p:cNvPr id="8" name="Rectangle 7">
            <a:extLst>
              <a:ext uri="{FF2B5EF4-FFF2-40B4-BE49-F238E27FC236}">
                <a16:creationId xmlns:a16="http://schemas.microsoft.com/office/drawing/2014/main" id="{417674B7-95BE-4E53-B9BE-98879CEB841B}"/>
              </a:ext>
            </a:extLst>
          </p:cNvPr>
          <p:cNvSpPr/>
          <p:nvPr/>
        </p:nvSpPr>
        <p:spPr>
          <a:xfrm>
            <a:off x="6788211" y="3142981"/>
            <a:ext cx="3806902" cy="481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Next steps</a:t>
            </a:r>
          </a:p>
        </p:txBody>
      </p:sp>
      <p:sp>
        <p:nvSpPr>
          <p:cNvPr id="9" name="Rectangle 8">
            <a:extLst>
              <a:ext uri="{FF2B5EF4-FFF2-40B4-BE49-F238E27FC236}">
                <a16:creationId xmlns:a16="http://schemas.microsoft.com/office/drawing/2014/main" id="{C9E0E921-59A1-48D4-A2F3-6ACE1AE0DAD5}"/>
              </a:ext>
            </a:extLst>
          </p:cNvPr>
          <p:cNvSpPr/>
          <p:nvPr/>
        </p:nvSpPr>
        <p:spPr>
          <a:xfrm>
            <a:off x="6788211" y="3986729"/>
            <a:ext cx="3806902" cy="481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Q&amp;A</a:t>
            </a:r>
          </a:p>
        </p:txBody>
      </p:sp>
      <p:sp>
        <p:nvSpPr>
          <p:cNvPr id="10" name="Oval 9">
            <a:extLst>
              <a:ext uri="{FF2B5EF4-FFF2-40B4-BE49-F238E27FC236}">
                <a16:creationId xmlns:a16="http://schemas.microsoft.com/office/drawing/2014/main" id="{3ADB9E43-5854-4BA9-A2F3-9AC6FAC4B03C}"/>
              </a:ext>
            </a:extLst>
          </p:cNvPr>
          <p:cNvSpPr/>
          <p:nvPr/>
        </p:nvSpPr>
        <p:spPr>
          <a:xfrm>
            <a:off x="1359047" y="4830477"/>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j-lt"/>
              </a:rPr>
              <a:t>3</a:t>
            </a:r>
          </a:p>
        </p:txBody>
      </p:sp>
      <p:sp>
        <p:nvSpPr>
          <p:cNvPr id="11" name="Rectangle 10">
            <a:extLst>
              <a:ext uri="{FF2B5EF4-FFF2-40B4-BE49-F238E27FC236}">
                <a16:creationId xmlns:a16="http://schemas.microsoft.com/office/drawing/2014/main" id="{CC0742FE-3392-41D3-90E7-AC8CA341F2D5}"/>
              </a:ext>
            </a:extLst>
          </p:cNvPr>
          <p:cNvSpPr/>
          <p:nvPr/>
        </p:nvSpPr>
        <p:spPr>
          <a:xfrm>
            <a:off x="2051258" y="4830477"/>
            <a:ext cx="3806902" cy="48181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Introducing Avionté 24/7 PAY</a:t>
            </a:r>
          </a:p>
        </p:txBody>
      </p:sp>
      <p:pic>
        <p:nvPicPr>
          <p:cNvPr id="28" name="Picture 33">
            <a:extLst>
              <a:ext uri="{FF2B5EF4-FFF2-40B4-BE49-F238E27FC236}">
                <a16:creationId xmlns:a16="http://schemas.microsoft.com/office/drawing/2014/main" id="{A466F004-91F5-4657-8050-170BFF9621A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0522"/>
          <a:stretch/>
        </p:blipFill>
        <p:spPr>
          <a:xfrm rot="16200000">
            <a:off x="8040756" y="-270781"/>
            <a:ext cx="834352" cy="1304606"/>
          </a:xfrm>
          <a:prstGeom prst="rect">
            <a:avLst/>
          </a:prstGeom>
        </p:spPr>
      </p:pic>
      <p:sp>
        <p:nvSpPr>
          <p:cNvPr id="14" name="Text Placeholder 13">
            <a:extLst>
              <a:ext uri="{FF2B5EF4-FFF2-40B4-BE49-F238E27FC236}">
                <a16:creationId xmlns:a16="http://schemas.microsoft.com/office/drawing/2014/main" id="{FCF5A5B6-45C1-4EB1-95CE-DAA477446B9D}"/>
              </a:ext>
            </a:extLst>
          </p:cNvPr>
          <p:cNvSpPr>
            <a:spLocks noGrp="1"/>
          </p:cNvSpPr>
          <p:nvPr>
            <p:ph type="body" sz="quarter" idx="11"/>
          </p:nvPr>
        </p:nvSpPr>
        <p:spPr>
          <a:xfrm>
            <a:off x="1346201" y="1501372"/>
            <a:ext cx="9493250" cy="938934"/>
          </a:xfrm>
        </p:spPr>
        <p:txBody>
          <a:bodyPr/>
          <a:lstStyle/>
          <a:p>
            <a:r>
              <a:rPr lang="en-US" dirty="0"/>
              <a:t>AGENDA</a:t>
            </a:r>
          </a:p>
        </p:txBody>
      </p:sp>
    </p:spTree>
    <p:extLst>
      <p:ext uri="{BB962C8B-B14F-4D97-AF65-F5344CB8AC3E}">
        <p14:creationId xmlns:p14="http://schemas.microsoft.com/office/powerpoint/2010/main" val="370597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C46CCBDD-B133-4283-A3B7-DE336FFC21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7" cy="4307136"/>
          </a:xfrm>
          <a:prstGeom prst="rect">
            <a:avLst/>
          </a:prstGeom>
        </p:spPr>
      </p:pic>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SIMPLIFY YEAR-END</a:t>
            </a:r>
          </a:p>
          <a:p>
            <a:pPr marL="0" indent="0">
              <a:buNone/>
            </a:pPr>
            <a:r>
              <a:rPr lang="en-US" sz="1600" dirty="0"/>
              <a:t>Talent can quickly access their tax statements, which simplifies and streamlines year-end processes. </a:t>
            </a:r>
          </a:p>
        </p:txBody>
      </p:sp>
      <p:grpSp>
        <p:nvGrpSpPr>
          <p:cNvPr id="3" name="Group 2">
            <a:extLst>
              <a:ext uri="{FF2B5EF4-FFF2-40B4-BE49-F238E27FC236}">
                <a16:creationId xmlns:a16="http://schemas.microsoft.com/office/drawing/2014/main" id="{F8E0C72F-09AA-47B1-8433-B856B052DA23}"/>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solidFill>
              <a:schemeClr val="bg1"/>
            </a:solidFill>
            <a:ln>
              <a:solidFill>
                <a:schemeClr val="accent4">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5</a:t>
              </a:r>
            </a:p>
          </p:txBody>
        </p:sp>
        <p:sp>
          <p:nvSpPr>
            <p:cNvPr id="18" name="Rectangle 17">
              <a:extLst>
                <a:ext uri="{FF2B5EF4-FFF2-40B4-BE49-F238E27FC236}">
                  <a16:creationId xmlns:a16="http://schemas.microsoft.com/office/drawing/2014/main" id="{E42C6875-4E93-4F05-8292-F47DEF55D0E1}"/>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tax statement</a:t>
              </a:r>
            </a:p>
          </p:txBody>
        </p:sp>
        <p:sp>
          <p:nvSpPr>
            <p:cNvPr id="19" name="Oval 18">
              <a:extLst>
                <a:ext uri="{FF2B5EF4-FFF2-40B4-BE49-F238E27FC236}">
                  <a16:creationId xmlns:a16="http://schemas.microsoft.com/office/drawing/2014/main" id="{AE40DE48-B315-4D0C-A3FB-BF0184AA8085}"/>
                </a:ext>
              </a:extLst>
            </p:cNvPr>
            <p:cNvSpPr/>
            <p:nvPr/>
          </p:nvSpPr>
          <p:spPr>
            <a:xfrm>
              <a:off x="838200" y="5487780"/>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6</a:t>
              </a:r>
            </a:p>
          </p:txBody>
        </p:sp>
      </p:grpSp>
      <p:sp>
        <p:nvSpPr>
          <p:cNvPr id="20" name="Rectangle 19">
            <a:extLst>
              <a:ext uri="{FF2B5EF4-FFF2-40B4-BE49-F238E27FC236}">
                <a16:creationId xmlns:a16="http://schemas.microsoft.com/office/drawing/2014/main" id="{27457DF7-C769-4952-9110-12A82529243F}"/>
              </a:ext>
            </a:extLst>
          </p:cNvPr>
          <p:cNvSpPr/>
          <p:nvPr/>
        </p:nvSpPr>
        <p:spPr>
          <a:xfrm>
            <a:off x="7895571" y="5144181"/>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dirty="0">
                <a:latin typeface="Nunito Sans Black" panose="00000A00000000000000" pitchFamily="2" charset="0"/>
                <a:ea typeface="Montserrat" charset="0"/>
                <a:cs typeface="Montserrat" charset="0"/>
              </a:rPr>
              <a:t>T4</a:t>
            </a:r>
          </a:p>
        </p:txBody>
      </p:sp>
    </p:spTree>
    <p:extLst>
      <p:ext uri="{BB962C8B-B14F-4D97-AF65-F5344CB8AC3E}">
        <p14:creationId xmlns:p14="http://schemas.microsoft.com/office/powerpoint/2010/main" val="1470314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7895573" y="1600200"/>
            <a:ext cx="3425007" cy="3657600"/>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spc="300" dirty="0">
                <a:effectLst/>
                <a:latin typeface="+mj-lt"/>
              </a:rPr>
              <a:t>SIMPLIFY YEAR-END</a:t>
            </a:r>
          </a:p>
          <a:p>
            <a:pPr marL="0" indent="0">
              <a:buNone/>
            </a:pPr>
            <a:r>
              <a:rPr lang="en-US" sz="1600" dirty="0"/>
              <a:t>Talent can quickly access their tax statements, which simplifies and streamlines year-end processes. </a:t>
            </a:r>
          </a:p>
        </p:txBody>
      </p:sp>
      <p:grpSp>
        <p:nvGrpSpPr>
          <p:cNvPr id="3" name="Group 2">
            <a:extLst>
              <a:ext uri="{FF2B5EF4-FFF2-40B4-BE49-F238E27FC236}">
                <a16:creationId xmlns:a16="http://schemas.microsoft.com/office/drawing/2014/main" id="{F8E0C72F-09AA-47B1-8433-B856B052DA23}"/>
              </a:ext>
            </a:extLst>
          </p:cNvPr>
          <p:cNvGrpSpPr/>
          <p:nvPr/>
        </p:nvGrpSpPr>
        <p:grpSpPr>
          <a:xfrm>
            <a:off x="838200" y="1404410"/>
            <a:ext cx="3458227" cy="4049180"/>
            <a:chOff x="838200" y="1920416"/>
            <a:chExt cx="3458227" cy="4049180"/>
          </a:xfrm>
        </p:grpSpPr>
        <p:sp>
          <p:nvSpPr>
            <p:cNvPr id="6" name="Oval 5">
              <a:extLst>
                <a:ext uri="{FF2B5EF4-FFF2-40B4-BE49-F238E27FC236}">
                  <a16:creationId xmlns:a16="http://schemas.microsoft.com/office/drawing/2014/main" id="{BE219FC3-7349-4A2D-9371-92220FE9F61D}"/>
                </a:ext>
              </a:extLst>
            </p:cNvPr>
            <p:cNvSpPr/>
            <p:nvPr/>
          </p:nvSpPr>
          <p:spPr>
            <a:xfrm>
              <a:off x="838200" y="1920417"/>
              <a:ext cx="481816" cy="4818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1</a:t>
              </a:r>
            </a:p>
          </p:txBody>
        </p:sp>
        <p:sp>
          <p:nvSpPr>
            <p:cNvPr id="7" name="Oval 6">
              <a:extLst>
                <a:ext uri="{FF2B5EF4-FFF2-40B4-BE49-F238E27FC236}">
                  <a16:creationId xmlns:a16="http://schemas.microsoft.com/office/drawing/2014/main" id="{6FD18178-0256-49D0-B810-6ABCC2AAE045}"/>
                </a:ext>
              </a:extLst>
            </p:cNvPr>
            <p:cNvSpPr/>
            <p:nvPr/>
          </p:nvSpPr>
          <p:spPr>
            <a:xfrm>
              <a:off x="838200" y="2631960"/>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2</a:t>
              </a:r>
            </a:p>
          </p:txBody>
        </p:sp>
        <p:sp>
          <p:nvSpPr>
            <p:cNvPr id="8" name="Oval 7">
              <a:extLst>
                <a:ext uri="{FF2B5EF4-FFF2-40B4-BE49-F238E27FC236}">
                  <a16:creationId xmlns:a16="http://schemas.microsoft.com/office/drawing/2014/main" id="{7A83EEE6-A693-4180-BC84-3393660B3B4A}"/>
                </a:ext>
              </a:extLst>
            </p:cNvPr>
            <p:cNvSpPr/>
            <p:nvPr/>
          </p:nvSpPr>
          <p:spPr>
            <a:xfrm>
              <a:off x="838200" y="4084775"/>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4</a:t>
              </a:r>
            </a:p>
          </p:txBody>
        </p:sp>
        <p:sp>
          <p:nvSpPr>
            <p:cNvPr id="9" name="Rectangle 8">
              <a:extLst>
                <a:ext uri="{FF2B5EF4-FFF2-40B4-BE49-F238E27FC236}">
                  <a16:creationId xmlns:a16="http://schemas.microsoft.com/office/drawing/2014/main" id="{FAD35ECA-8EBA-475F-B769-C6529FC990BF}"/>
                </a:ext>
              </a:extLst>
            </p:cNvPr>
            <p:cNvSpPr/>
            <p:nvPr/>
          </p:nvSpPr>
          <p:spPr>
            <a:xfrm>
              <a:off x="1530408" y="1920416"/>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Sign into Avionté 24/7</a:t>
              </a:r>
            </a:p>
          </p:txBody>
        </p:sp>
        <p:sp>
          <p:nvSpPr>
            <p:cNvPr id="10" name="Rectangle 9">
              <a:extLst>
                <a:ext uri="{FF2B5EF4-FFF2-40B4-BE49-F238E27FC236}">
                  <a16:creationId xmlns:a16="http://schemas.microsoft.com/office/drawing/2014/main" id="{AA9509EB-2CC5-47BA-830A-BB8CC6C59011}"/>
                </a:ext>
              </a:extLst>
            </p:cNvPr>
            <p:cNvSpPr/>
            <p:nvPr/>
          </p:nvSpPr>
          <p:spPr>
            <a:xfrm>
              <a:off x="1530407" y="2631960"/>
              <a:ext cx="2766019"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View PAY DETAIL</a:t>
              </a:r>
            </a:p>
          </p:txBody>
        </p:sp>
        <p:sp>
          <p:nvSpPr>
            <p:cNvPr id="11" name="Rectangle 10">
              <a:extLst>
                <a:ext uri="{FF2B5EF4-FFF2-40B4-BE49-F238E27FC236}">
                  <a16:creationId xmlns:a16="http://schemas.microsoft.com/office/drawing/2014/main" id="{CDF3BBBA-61E2-47A2-AA3C-BE85F5A2C2CE}"/>
                </a:ext>
              </a:extLst>
            </p:cNvPr>
            <p:cNvSpPr/>
            <p:nvPr/>
          </p:nvSpPr>
          <p:spPr>
            <a:xfrm>
              <a:off x="1530408" y="405987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Review pay information</a:t>
              </a:r>
            </a:p>
          </p:txBody>
        </p:sp>
        <p:sp>
          <p:nvSpPr>
            <p:cNvPr id="12" name="Oval 11">
              <a:extLst>
                <a:ext uri="{FF2B5EF4-FFF2-40B4-BE49-F238E27FC236}">
                  <a16:creationId xmlns:a16="http://schemas.microsoft.com/office/drawing/2014/main" id="{E24BA17E-DF75-4EAE-B922-F9BF1ECAAD2D}"/>
                </a:ext>
              </a:extLst>
            </p:cNvPr>
            <p:cNvSpPr/>
            <p:nvPr/>
          </p:nvSpPr>
          <p:spPr>
            <a:xfrm>
              <a:off x="838200" y="3343503"/>
              <a:ext cx="481816" cy="48181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3</a:t>
              </a:r>
            </a:p>
          </p:txBody>
        </p:sp>
        <p:sp>
          <p:nvSpPr>
            <p:cNvPr id="13" name="Rectangle 12">
              <a:extLst>
                <a:ext uri="{FF2B5EF4-FFF2-40B4-BE49-F238E27FC236}">
                  <a16:creationId xmlns:a16="http://schemas.microsoft.com/office/drawing/2014/main" id="{F18FC766-85AA-4F4A-9727-5A306E1A9FB4}"/>
                </a:ext>
              </a:extLst>
            </p:cNvPr>
            <p:cNvSpPr/>
            <p:nvPr/>
          </p:nvSpPr>
          <p:spPr>
            <a:xfrm>
              <a:off x="1530408" y="3343503"/>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Select paycheck date</a:t>
              </a:r>
            </a:p>
          </p:txBody>
        </p:sp>
        <p:sp>
          <p:nvSpPr>
            <p:cNvPr id="14" name="Rectangle 13">
              <a:extLst>
                <a:ext uri="{FF2B5EF4-FFF2-40B4-BE49-F238E27FC236}">
                  <a16:creationId xmlns:a16="http://schemas.microsoft.com/office/drawing/2014/main" id="{2D640B86-B990-4E23-9CFF-DE8F16771387}"/>
                </a:ext>
              </a:extLst>
            </p:cNvPr>
            <p:cNvSpPr/>
            <p:nvPr/>
          </p:nvSpPr>
          <p:spPr>
            <a:xfrm>
              <a:off x="1530407" y="4776237"/>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pay statement</a:t>
              </a:r>
            </a:p>
          </p:txBody>
        </p:sp>
        <p:sp>
          <p:nvSpPr>
            <p:cNvPr id="15" name="Oval 14">
              <a:extLst>
                <a:ext uri="{FF2B5EF4-FFF2-40B4-BE49-F238E27FC236}">
                  <a16:creationId xmlns:a16="http://schemas.microsoft.com/office/drawing/2014/main" id="{EA6CA0CC-62F4-46CE-9CA9-EB65C6B013A9}"/>
                </a:ext>
              </a:extLst>
            </p:cNvPr>
            <p:cNvSpPr/>
            <p:nvPr/>
          </p:nvSpPr>
          <p:spPr>
            <a:xfrm>
              <a:off x="848672" y="4776237"/>
              <a:ext cx="481816" cy="481816"/>
            </a:xfrm>
            <a:prstGeom prst="ellipse">
              <a:avLst/>
            </a:prstGeom>
            <a:solidFill>
              <a:schemeClr val="bg1"/>
            </a:solidFill>
            <a:ln>
              <a:solidFill>
                <a:schemeClr val="accent4">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unito Sans Black" panose="00000A00000000000000" pitchFamily="2" charset="0"/>
                </a:rPr>
                <a:t>5</a:t>
              </a:r>
            </a:p>
          </p:txBody>
        </p:sp>
        <p:sp>
          <p:nvSpPr>
            <p:cNvPr id="18" name="Rectangle 17">
              <a:extLst>
                <a:ext uri="{FF2B5EF4-FFF2-40B4-BE49-F238E27FC236}">
                  <a16:creationId xmlns:a16="http://schemas.microsoft.com/office/drawing/2014/main" id="{E42C6875-4E93-4F05-8292-F47DEF55D0E1}"/>
                </a:ext>
              </a:extLst>
            </p:cNvPr>
            <p:cNvSpPr/>
            <p:nvPr/>
          </p:nvSpPr>
          <p:spPr>
            <a:xfrm>
              <a:off x="1519935" y="5487780"/>
              <a:ext cx="2766018" cy="48181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Access tax statement</a:t>
              </a:r>
            </a:p>
          </p:txBody>
        </p:sp>
        <p:sp>
          <p:nvSpPr>
            <p:cNvPr id="19" name="Oval 18">
              <a:extLst>
                <a:ext uri="{FF2B5EF4-FFF2-40B4-BE49-F238E27FC236}">
                  <a16:creationId xmlns:a16="http://schemas.microsoft.com/office/drawing/2014/main" id="{AE40DE48-B315-4D0C-A3FB-BF0184AA8085}"/>
                </a:ext>
              </a:extLst>
            </p:cNvPr>
            <p:cNvSpPr/>
            <p:nvPr/>
          </p:nvSpPr>
          <p:spPr>
            <a:xfrm>
              <a:off x="838200" y="5487780"/>
              <a:ext cx="481816" cy="48181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unito Sans Black" panose="00000A00000000000000" pitchFamily="2" charset="0"/>
                </a:rPr>
                <a:t>6</a:t>
              </a:r>
            </a:p>
          </p:txBody>
        </p:sp>
      </p:grpSp>
      <p:sp>
        <p:nvSpPr>
          <p:cNvPr id="20" name="Rectangle 19">
            <a:extLst>
              <a:ext uri="{FF2B5EF4-FFF2-40B4-BE49-F238E27FC236}">
                <a16:creationId xmlns:a16="http://schemas.microsoft.com/office/drawing/2014/main" id="{27457DF7-C769-4952-9110-12A82529243F}"/>
              </a:ext>
            </a:extLst>
          </p:cNvPr>
          <p:cNvSpPr/>
          <p:nvPr/>
        </p:nvSpPr>
        <p:spPr>
          <a:xfrm>
            <a:off x="7895571" y="5144181"/>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1200" dirty="0">
                <a:latin typeface="Nunito Sans Black" panose="00000A00000000000000" pitchFamily="2" charset="0"/>
                <a:ea typeface="Montserrat" charset="0"/>
                <a:cs typeface="Montserrat" charset="0"/>
              </a:rPr>
              <a:t>T4A</a:t>
            </a:r>
          </a:p>
        </p:txBody>
      </p:sp>
      <p:pic>
        <p:nvPicPr>
          <p:cNvPr id="22" name="Picture 21">
            <a:extLst>
              <a:ext uri="{FF2B5EF4-FFF2-40B4-BE49-F238E27FC236}">
                <a16:creationId xmlns:a16="http://schemas.microsoft.com/office/drawing/2014/main" id="{42C40ACA-5A9E-44CF-A040-E1EB780EE6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090" y="1275431"/>
            <a:ext cx="2605817" cy="4307135"/>
          </a:xfrm>
          <a:prstGeom prst="rect">
            <a:avLst/>
          </a:prstGeom>
        </p:spPr>
      </p:pic>
    </p:spTree>
    <p:extLst>
      <p:ext uri="{BB962C8B-B14F-4D97-AF65-F5344CB8AC3E}">
        <p14:creationId xmlns:p14="http://schemas.microsoft.com/office/powerpoint/2010/main" val="289401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2B67F-C6F4-45D2-8391-74B6E41486BC}"/>
              </a:ext>
            </a:extLst>
          </p:cNvPr>
          <p:cNvSpPr>
            <a:spLocks noGrp="1"/>
          </p:cNvSpPr>
          <p:nvPr>
            <p:ph type="body" sz="quarter" idx="10"/>
          </p:nvPr>
        </p:nvSpPr>
        <p:spPr/>
        <p:txBody>
          <a:bodyPr/>
          <a:lstStyle/>
          <a:p>
            <a:r>
              <a:rPr lang="en-US" dirty="0"/>
              <a:t>NEXT STEPS</a:t>
            </a:r>
          </a:p>
        </p:txBody>
      </p:sp>
    </p:spTree>
    <p:extLst>
      <p:ext uri="{BB962C8B-B14F-4D97-AF65-F5344CB8AC3E}">
        <p14:creationId xmlns:p14="http://schemas.microsoft.com/office/powerpoint/2010/main" val="1063406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A50E3-5FC8-4DB5-A07A-6915CB394C23}"/>
              </a:ext>
            </a:extLst>
          </p:cNvPr>
          <p:cNvSpPr/>
          <p:nvPr/>
        </p:nvSpPr>
        <p:spPr>
          <a:xfrm>
            <a:off x="10027920" y="181975"/>
            <a:ext cx="1813560" cy="24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9">
            <a:extLst>
              <a:ext uri="{FF2B5EF4-FFF2-40B4-BE49-F238E27FC236}">
                <a16:creationId xmlns:a16="http://schemas.microsoft.com/office/drawing/2014/main" id="{86B165FC-41B6-4990-8653-53CD38FB4626}"/>
              </a:ext>
            </a:extLst>
          </p:cNvPr>
          <p:cNvGraphicFramePr>
            <a:graphicFrameLocks noGrp="1"/>
          </p:cNvGraphicFramePr>
          <p:nvPr/>
        </p:nvGraphicFramePr>
        <p:xfrm>
          <a:off x="1108807" y="452439"/>
          <a:ext cx="9974387" cy="5313043"/>
        </p:xfrm>
        <a:graphic>
          <a:graphicData uri="http://schemas.openxmlformats.org/drawingml/2006/table">
            <a:tbl>
              <a:tblPr bandRow="1">
                <a:tableStyleId>{C4B1156A-380E-4F78-BDF5-A606A8083BF9}</a:tableStyleId>
              </a:tblPr>
              <a:tblGrid>
                <a:gridCol w="4127705">
                  <a:extLst>
                    <a:ext uri="{9D8B030D-6E8A-4147-A177-3AD203B41FA5}">
                      <a16:colId xmlns:a16="http://schemas.microsoft.com/office/drawing/2014/main" val="3160507760"/>
                    </a:ext>
                  </a:extLst>
                </a:gridCol>
                <a:gridCol w="1948894">
                  <a:extLst>
                    <a:ext uri="{9D8B030D-6E8A-4147-A177-3AD203B41FA5}">
                      <a16:colId xmlns:a16="http://schemas.microsoft.com/office/drawing/2014/main" val="2380035682"/>
                    </a:ext>
                  </a:extLst>
                </a:gridCol>
                <a:gridCol w="1948894">
                  <a:extLst>
                    <a:ext uri="{9D8B030D-6E8A-4147-A177-3AD203B41FA5}">
                      <a16:colId xmlns:a16="http://schemas.microsoft.com/office/drawing/2014/main" val="399243475"/>
                    </a:ext>
                  </a:extLst>
                </a:gridCol>
                <a:gridCol w="1948894">
                  <a:extLst>
                    <a:ext uri="{9D8B030D-6E8A-4147-A177-3AD203B41FA5}">
                      <a16:colId xmlns:a16="http://schemas.microsoft.com/office/drawing/2014/main" val="1611759901"/>
                    </a:ext>
                  </a:extLst>
                </a:gridCol>
              </a:tblGrid>
              <a:tr h="620124">
                <a:tc>
                  <a:txBody>
                    <a:bodyPr/>
                    <a:lstStyle/>
                    <a:p>
                      <a:pPr marL="0" marR="0" algn="ctr">
                        <a:lnSpc>
                          <a:spcPct val="120000"/>
                        </a:lnSpc>
                        <a:spcBef>
                          <a:spcPts val="0"/>
                        </a:spcBef>
                        <a:spcAft>
                          <a:spcPts val="0"/>
                        </a:spcAft>
                      </a:pPr>
                      <a:endParaRPr lang="en-US" sz="1200" dirty="0">
                        <a:solidFill>
                          <a:schemeClr val="tx1"/>
                        </a:solidFill>
                        <a:effectLst/>
                        <a:latin typeface="Nunito Sans Black" panose="00000A00000000000000" pitchFamily="2" charset="0"/>
                        <a:ea typeface="Calibri" panose="020F0502020204030204" pitchFamily="34" charset="0"/>
                        <a:cs typeface="Times New Roman" panose="02020603050405020304" pitchFamily="18" charset="0"/>
                      </a:endParaRPr>
                    </a:p>
                  </a:txBody>
                  <a:tcPr marL="0" marR="0" marT="0" marB="26874" anchor="ctr">
                    <a:lnR w="12700" cap="flat" cmpd="sng" algn="ctr">
                      <a:noFill/>
                      <a:prstDash val="solid"/>
                      <a:round/>
                      <a:headEnd type="none" w="med" len="med"/>
                      <a:tailEnd type="none" w="med" len="med"/>
                    </a:lnR>
                    <a:lnB w="9525" cap="flat" cmpd="sng" algn="ctr">
                      <a:solidFill>
                        <a:schemeClr val="bg1">
                          <a:lumMod val="85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b="1" spc="300" dirty="0">
                          <a:solidFill>
                            <a:schemeClr val="tx1"/>
                          </a:solidFill>
                          <a:effectLst/>
                          <a:latin typeface="+mj-lt"/>
                          <a:ea typeface="Calibri" panose="020F0502020204030204" pitchFamily="34" charset="0"/>
                          <a:cs typeface="Times New Roman" panose="02020603050405020304" pitchFamily="18" charset="0"/>
                        </a:rPr>
                        <a:t>$5</a:t>
                      </a:r>
                    </a:p>
                  </a:txBody>
                  <a:tcPr marL="0" marR="0" marT="0" marB="268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2000" b="1" kern="1200" spc="300" dirty="0">
                          <a:solidFill>
                            <a:srgbClr val="ED7D31"/>
                          </a:solidFill>
                          <a:effectLst/>
                          <a:latin typeface="+mj-lt"/>
                          <a:ea typeface="+mn-ea"/>
                          <a:cs typeface="+mn-cs"/>
                        </a:rPr>
                        <a:t>FREE*</a:t>
                      </a:r>
                      <a:endParaRPr lang="en-US" sz="2000" b="1" kern="1200" spc="300" dirty="0">
                        <a:solidFill>
                          <a:srgbClr val="ED7D31"/>
                        </a:solidFill>
                        <a:effectLst/>
                        <a:latin typeface="+mj-lt"/>
                        <a:ea typeface="Calibri" panose="020F0502020204030204" pitchFamily="34" charset="0"/>
                        <a:cs typeface="Times New Roman" panose="02020603050405020304" pitchFamily="18" charset="0"/>
                      </a:endParaRPr>
                    </a:p>
                  </a:txBody>
                  <a:tcPr marL="0" marR="0" marT="0" marB="268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BE0CD"/>
                    </a:solidFill>
                  </a:tcPr>
                </a:tc>
                <a:tc>
                  <a:txBody>
                    <a:bodyPr/>
                    <a:lstStyle/>
                    <a:p>
                      <a:pPr marL="0" marR="0" algn="ctr">
                        <a:lnSpc>
                          <a:spcPct val="120000"/>
                        </a:lnSpc>
                        <a:spcBef>
                          <a:spcPts val="0"/>
                        </a:spcBef>
                        <a:spcAft>
                          <a:spcPts val="0"/>
                        </a:spcAft>
                      </a:pPr>
                      <a:r>
                        <a:rPr lang="en-US" sz="2000" b="1" spc="300" dirty="0">
                          <a:solidFill>
                            <a:schemeClr val="tx1"/>
                          </a:solidFill>
                          <a:effectLst/>
                          <a:latin typeface="+mj-lt"/>
                          <a:ea typeface="Calibri" panose="020F0502020204030204" pitchFamily="34" charset="0"/>
                          <a:cs typeface="Times New Roman" panose="02020603050405020304" pitchFamily="18" charset="0"/>
                        </a:rPr>
                        <a:t>$0**</a:t>
                      </a:r>
                    </a:p>
                  </a:txBody>
                  <a:tcPr marL="0" marR="0" marT="0" marB="268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2B3"/>
                    </a:solidFill>
                  </a:tcPr>
                </a:tc>
                <a:extLst>
                  <a:ext uri="{0D108BD9-81ED-4DB2-BD59-A6C34878D82A}">
                    <a16:rowId xmlns:a16="http://schemas.microsoft.com/office/drawing/2014/main" val="3429076935"/>
                  </a:ext>
                </a:extLst>
              </a:tr>
              <a:tr h="532399">
                <a:tc>
                  <a:txBody>
                    <a:bodyPr/>
                    <a:lstStyle/>
                    <a:p>
                      <a:pPr marL="0" marR="0" algn="ctr">
                        <a:lnSpc>
                          <a:spcPct val="120000"/>
                        </a:lnSpc>
                        <a:spcBef>
                          <a:spcPts val="0"/>
                        </a:spcBef>
                        <a:spcAft>
                          <a:spcPts val="0"/>
                        </a:spcAft>
                      </a:pPr>
                      <a:r>
                        <a:rPr lang="en-US" sz="1200" b="1" cap="all" spc="300" dirty="0">
                          <a:solidFill>
                            <a:schemeClr val="tx1"/>
                          </a:solidFill>
                          <a:effectLst/>
                          <a:latin typeface="+mj-lt"/>
                        </a:rPr>
                        <a:t>Functionality</a:t>
                      </a:r>
                      <a:endParaRPr lang="en-US" sz="1200" b="1" spc="3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5"/>
                    </a:solidFill>
                  </a:tcPr>
                </a:tc>
                <a:tc>
                  <a:txBody>
                    <a:bodyPr/>
                    <a:lstStyle/>
                    <a:p>
                      <a:pPr marL="0" marR="0" algn="ctr">
                        <a:lnSpc>
                          <a:spcPct val="120000"/>
                        </a:lnSpc>
                        <a:spcBef>
                          <a:spcPts val="0"/>
                        </a:spcBef>
                        <a:spcAft>
                          <a:spcPts val="0"/>
                        </a:spcAft>
                      </a:pPr>
                      <a:r>
                        <a:rPr lang="en-US" sz="1100" b="1" cap="all" spc="300" dirty="0">
                          <a:solidFill>
                            <a:schemeClr val="bg1"/>
                          </a:solidFill>
                          <a:effectLst/>
                          <a:latin typeface="+mj-lt"/>
                        </a:rPr>
                        <a:t>24/7 work</a:t>
                      </a:r>
                    </a:p>
                  </a:txBody>
                  <a:tcPr marL="0" marR="0" marT="0"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3"/>
                    </a:solidFill>
                  </a:tcPr>
                </a:tc>
                <a:tc>
                  <a:txBody>
                    <a:bodyPr/>
                    <a:lstStyle/>
                    <a:p>
                      <a:pPr marL="0" marR="0" algn="ctr">
                        <a:lnSpc>
                          <a:spcPct val="120000"/>
                        </a:lnSpc>
                        <a:spcBef>
                          <a:spcPts val="0"/>
                        </a:spcBef>
                        <a:spcAft>
                          <a:spcPts val="0"/>
                        </a:spcAft>
                      </a:pPr>
                      <a:r>
                        <a:rPr lang="en-US" sz="1100" b="1" cap="all" spc="300" dirty="0">
                          <a:solidFill>
                            <a:schemeClr val="bg1"/>
                          </a:solidFill>
                          <a:effectLst/>
                          <a:latin typeface="+mj-lt"/>
                        </a:rPr>
                        <a:t>24/7 pay</a:t>
                      </a:r>
                    </a:p>
                  </a:txBody>
                  <a:tcPr marL="0" marR="0" marT="0"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ED7D31"/>
                    </a:solidFill>
                  </a:tcPr>
                </a:tc>
                <a:tc>
                  <a:txBody>
                    <a:bodyPr/>
                    <a:lstStyle/>
                    <a:p>
                      <a:pPr marL="0" marR="0" algn="ctr">
                        <a:lnSpc>
                          <a:spcPct val="120000"/>
                        </a:lnSpc>
                        <a:spcBef>
                          <a:spcPts val="0"/>
                        </a:spcBef>
                        <a:spcAft>
                          <a:spcPts val="0"/>
                        </a:spcAft>
                      </a:pPr>
                      <a:r>
                        <a:rPr lang="en-US" sz="1100" b="1" cap="all" spc="300" dirty="0">
                          <a:solidFill>
                            <a:schemeClr val="tx1"/>
                          </a:solidFill>
                          <a:effectLst/>
                          <a:latin typeface="+mj-lt"/>
                        </a:rPr>
                        <a:t>CHANGE</a:t>
                      </a:r>
                    </a:p>
                  </a:txBody>
                  <a:tcPr marL="0" marR="0" marT="0"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FDA27"/>
                    </a:solidFill>
                  </a:tcPr>
                </a:tc>
                <a:extLst>
                  <a:ext uri="{0D108BD9-81ED-4DB2-BD59-A6C34878D82A}">
                    <a16:rowId xmlns:a16="http://schemas.microsoft.com/office/drawing/2014/main" val="2468037134"/>
                  </a:ext>
                </a:extLst>
              </a:tr>
              <a:tr h="320040">
                <a:tc>
                  <a:txBody>
                    <a:bodyPr/>
                    <a:lstStyle/>
                    <a:p>
                      <a:pPr marL="0" marR="0" algn="ctr">
                        <a:lnSpc>
                          <a:spcPct val="12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iOS and Android Compatible Mobile App</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44194442"/>
                  </a:ext>
                </a:extLst>
              </a:tr>
              <a:tr h="320040">
                <a:tc>
                  <a:txBody>
                    <a:bodyPr/>
                    <a:lstStyle/>
                    <a:p>
                      <a:pPr algn="ctr"/>
                      <a:r>
                        <a:rPr lang="en-US" sz="1000" dirty="0"/>
                        <a:t>Worker App Enrollment and Onboarding via SmartLink</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38709192"/>
                  </a:ext>
                </a:extLst>
              </a:tr>
              <a:tr h="320040">
                <a:tc>
                  <a:txBody>
                    <a:bodyPr/>
                    <a:lstStyle/>
                    <a:p>
                      <a:pPr algn="ctr"/>
                      <a:r>
                        <a:rPr lang="en-US" sz="1000" dirty="0"/>
                        <a:t>Avionté BOLD Integration</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1500448"/>
                  </a:ext>
                </a:extLst>
              </a:tr>
              <a:tr h="320040">
                <a:tc>
                  <a:txBody>
                    <a:bodyPr/>
                    <a:lstStyle/>
                    <a:p>
                      <a:pPr algn="ctr"/>
                      <a:r>
                        <a:rPr lang="en-US" sz="1000" dirty="0"/>
                        <a:t>Option to Add Additional Avionté 24/7 Modules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01380846"/>
                  </a:ext>
                </a:extLst>
              </a:tr>
              <a:tr h="320040">
                <a:tc>
                  <a:txBody>
                    <a:bodyPr/>
                    <a:lstStyle/>
                    <a:p>
                      <a:pPr algn="ctr"/>
                      <a:r>
                        <a:rPr lang="en-US" sz="1000" dirty="0"/>
                        <a:t>Dashboards and Reporting</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1560657"/>
                  </a:ext>
                </a:extLst>
              </a:tr>
              <a:tr h="320040">
                <a:tc>
                  <a:txBody>
                    <a:bodyPr/>
                    <a:lstStyle/>
                    <a:p>
                      <a:pPr algn="ctr"/>
                      <a:r>
                        <a:rPr lang="en-US" sz="1000" dirty="0"/>
                        <a:t>Avionté+ Mobile Partner Integrations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64425406"/>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Skills Matching and Algorithmic Distribution of Jobs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663864550"/>
                  </a:ext>
                </a:extLst>
              </a:tr>
              <a:tr h="320040">
                <a:tc>
                  <a:txBody>
                    <a:bodyPr/>
                    <a:lstStyle/>
                    <a:p>
                      <a:pPr algn="ctr"/>
                      <a:r>
                        <a:rPr lang="en-US" sz="1000" dirty="0"/>
                        <a:t>Mobile Timekeeping with Bi-Directional Performance Ratings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15667188"/>
                  </a:ext>
                </a:extLst>
              </a:tr>
              <a:tr h="320040">
                <a:tc>
                  <a:txBody>
                    <a:bodyPr/>
                    <a:lstStyle/>
                    <a:p>
                      <a:pPr algn="ctr"/>
                      <a:r>
                        <a:rPr lang="en-US" sz="1000" dirty="0"/>
                        <a:t>Scheduling and Workforce Management</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660761841"/>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n-lt"/>
                        </a:rPr>
                        <a:t>Access to Paycheck, Deduction, and Tax Form Information</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568829798"/>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Quick a</a:t>
                      </a:r>
                      <a:r>
                        <a:rPr lang="en-US" sz="1000" dirty="0">
                          <a:latin typeface="+mn-lt"/>
                        </a:rPr>
                        <a:t>ccess to pay statement and tax statement PDFs</a:t>
                      </a:r>
                      <a:endParaRPr lang="en-US" sz="1000" b="1" dirty="0">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39092629"/>
                  </a:ext>
                </a:extLst>
              </a:tr>
              <a:tr h="320040">
                <a:tc>
                  <a:txBody>
                    <a:bodyPr/>
                    <a:lstStyle/>
                    <a:p>
                      <a:pPr algn="ctr"/>
                      <a:r>
                        <a:rPr lang="en-US" sz="1000" dirty="0"/>
                        <a:t>Pay Card Built Specifically for Staffing</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10789629"/>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404D67"/>
                          </a:solidFill>
                        </a:rPr>
                        <a:t>Automated Card Inventory for Multiple Location Inventory Control</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solidFill>
                            <a:schemeClr val="tx1"/>
                          </a:solidFill>
                          <a:effectLst/>
                          <a:latin typeface="+mn-lt"/>
                          <a:ea typeface="Calibri" panose="020F0502020204030204" pitchFamily="34" charset="0"/>
                          <a:cs typeface="Times New Roman" panose="02020603050405020304" pitchFamily="18" charset="0"/>
                        </a:rPr>
                        <a:t>N/A</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000" dirty="0"/>
                        <a:t>✔️</a:t>
                      </a:r>
                    </a:p>
                  </a:txBody>
                  <a:tcPr marL="56248" marR="26874" marT="26874" marB="26874"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817165865"/>
                  </a:ext>
                </a:extLst>
              </a:tr>
            </a:tbl>
          </a:graphicData>
        </a:graphic>
      </p:graphicFrame>
      <p:sp>
        <p:nvSpPr>
          <p:cNvPr id="3" name="Rectangle 2">
            <a:extLst>
              <a:ext uri="{FF2B5EF4-FFF2-40B4-BE49-F238E27FC236}">
                <a16:creationId xmlns:a16="http://schemas.microsoft.com/office/drawing/2014/main" id="{9B049643-40A0-4277-9C49-20959DCD0A06}"/>
              </a:ext>
            </a:extLst>
          </p:cNvPr>
          <p:cNvSpPr/>
          <p:nvPr/>
        </p:nvSpPr>
        <p:spPr>
          <a:xfrm>
            <a:off x="480060" y="160020"/>
            <a:ext cx="628747" cy="24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E41C70B-F845-4B2C-ACA4-18E3BB1E2F49}"/>
              </a:ext>
            </a:extLst>
          </p:cNvPr>
          <p:cNvSpPr txBox="1"/>
          <p:nvPr/>
        </p:nvSpPr>
        <p:spPr>
          <a:xfrm rot="16200000">
            <a:off x="-688467" y="3313583"/>
            <a:ext cx="2215671"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AVIONTÉ 24/7 PRICING</a:t>
            </a:r>
          </a:p>
        </p:txBody>
      </p:sp>
      <p:sp>
        <p:nvSpPr>
          <p:cNvPr id="11" name="TextBox 10">
            <a:extLst>
              <a:ext uri="{FF2B5EF4-FFF2-40B4-BE49-F238E27FC236}">
                <a16:creationId xmlns:a16="http://schemas.microsoft.com/office/drawing/2014/main" id="{7543CC7C-F9E3-462F-BC81-5CE18A6BB33F}"/>
              </a:ext>
            </a:extLst>
          </p:cNvPr>
          <p:cNvSpPr txBox="1"/>
          <p:nvPr/>
        </p:nvSpPr>
        <p:spPr>
          <a:xfrm>
            <a:off x="1108807" y="5877531"/>
            <a:ext cx="9974386" cy="69217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900" b="1" dirty="0">
                <a:solidFill>
                  <a:schemeClr val="bg1">
                    <a:lumMod val="65000"/>
                  </a:schemeClr>
                </a:solidFill>
                <a:latin typeface="Avenir Next LT Pro"/>
                <a:ea typeface="+mn-lt"/>
                <a:cs typeface="+mn-lt"/>
              </a:rPr>
              <a:t>NOTE: </a:t>
            </a:r>
            <a:r>
              <a:rPr lang="en-US" sz="900" dirty="0">
                <a:solidFill>
                  <a:schemeClr val="bg1">
                    <a:lumMod val="65000"/>
                  </a:schemeClr>
                </a:solidFill>
                <a:latin typeface="Avenir Next LT Pro"/>
                <a:ea typeface="+mn-lt"/>
                <a:cs typeface="+mn-lt"/>
              </a:rPr>
              <a:t>Pricing is </a:t>
            </a:r>
            <a:r>
              <a:rPr kumimoji="0" lang="en-US" sz="900" b="0" i="0" u="none" strike="noStrike" kern="1200" cap="none" spc="0" normalizeH="0" baseline="0" noProof="0" dirty="0">
                <a:ln>
                  <a:noFill/>
                </a:ln>
                <a:solidFill>
                  <a:schemeClr val="bg1">
                    <a:lumMod val="65000"/>
                  </a:schemeClr>
                </a:solidFill>
                <a:effectLst/>
                <a:uLnTx/>
                <a:uFillTx/>
                <a:latin typeface="Avenir Next LT Pro"/>
                <a:ea typeface="+mn-lt"/>
                <a:cs typeface="+mn-lt"/>
              </a:rPr>
              <a:t>per employee per month (PEPM.) An “employee” is someone with a unique job assignment in a given month.</a:t>
            </a:r>
          </a:p>
          <a:p>
            <a:pPr marL="0" marR="0" lvl="0" indent="0" defTabSz="914400" rtl="0" eaLnBrk="1" fontAlgn="auto" latinLnBrk="0" hangingPunct="1">
              <a:lnSpc>
                <a:spcPct val="150000"/>
              </a:lnSpc>
              <a:spcBef>
                <a:spcPts val="0"/>
              </a:spcBef>
              <a:spcAft>
                <a:spcPts val="0"/>
              </a:spcAft>
              <a:buClrTx/>
              <a:buSzTx/>
              <a:buFontTx/>
              <a:buNone/>
              <a:tabLst/>
              <a:defRPr/>
            </a:pPr>
            <a:r>
              <a:rPr lang="en-US" sz="900" dirty="0">
                <a:solidFill>
                  <a:schemeClr val="bg1">
                    <a:lumMod val="65000"/>
                  </a:schemeClr>
                </a:solidFill>
                <a:latin typeface="Avenir Next LT Pro"/>
                <a:ea typeface="+mn-lt"/>
                <a:cs typeface="+mn-lt"/>
              </a:rPr>
              <a:t>*</a:t>
            </a:r>
            <a:r>
              <a:rPr kumimoji="0" lang="en-US" sz="900" b="0" i="0" u="none" strike="noStrike" kern="1200" cap="none" spc="0" normalizeH="0" baseline="0" noProof="0" dirty="0">
                <a:ln>
                  <a:noFill/>
                </a:ln>
                <a:solidFill>
                  <a:schemeClr val="bg1">
                    <a:lumMod val="65000"/>
                  </a:schemeClr>
                </a:solidFill>
                <a:effectLst/>
                <a:uLnTx/>
                <a:uFillTx/>
                <a:latin typeface="Avenir Next LT Pro"/>
                <a:ea typeface="+mn-lt"/>
                <a:cs typeface="+mn-lt"/>
              </a:rPr>
              <a:t>Priority will be given to clients that bundle.  **CHANGE can be implemented at no additional cost if the client has/ is using the CHANGE card. Charges may apply for unique funding points </a:t>
            </a:r>
            <a:r>
              <a:rPr lang="en-US" sz="900" dirty="0">
                <a:solidFill>
                  <a:schemeClr val="bg1">
                    <a:lumMod val="65000"/>
                  </a:schemeClr>
                </a:solidFill>
                <a:latin typeface="Avenir Next LT Pro"/>
                <a:ea typeface="+mn-lt"/>
                <a:cs typeface="+mn-lt"/>
              </a:rPr>
              <a:t>outside of CHANGE</a:t>
            </a:r>
            <a:r>
              <a:rPr kumimoji="0" lang="en-US" sz="900" b="0" i="0" u="none" strike="noStrike" kern="1200" cap="none" spc="0" normalizeH="0" baseline="0" noProof="0" dirty="0">
                <a:ln>
                  <a:noFill/>
                </a:ln>
                <a:solidFill>
                  <a:schemeClr val="bg1">
                    <a:lumMod val="65000"/>
                  </a:schemeClr>
                </a:solidFill>
                <a:effectLst/>
                <a:uLnTx/>
                <a:uFillTx/>
                <a:latin typeface="Avenir Next LT Pro"/>
                <a:ea typeface="+mn-lt"/>
                <a:cs typeface="+mn-lt"/>
              </a:rPr>
              <a:t>.</a:t>
            </a:r>
          </a:p>
        </p:txBody>
      </p:sp>
    </p:spTree>
    <p:extLst>
      <p:ext uri="{BB962C8B-B14F-4D97-AF65-F5344CB8AC3E}">
        <p14:creationId xmlns:p14="http://schemas.microsoft.com/office/powerpoint/2010/main" val="144678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EFD73A1-C8CC-4B9D-9B8B-A038BEB99876}"/>
              </a:ext>
            </a:extLst>
          </p:cNvPr>
          <p:cNvSpPr>
            <a:spLocks noGrp="1"/>
          </p:cNvSpPr>
          <p:nvPr>
            <p:ph type="body" sz="quarter" idx="11"/>
          </p:nvPr>
        </p:nvSpPr>
        <p:spPr/>
        <p:txBody>
          <a:bodyPr/>
          <a:lstStyle/>
          <a:p>
            <a:r>
              <a:rPr lang="en-US" dirty="0"/>
              <a:t>IMPLEMENTATION</a:t>
            </a:r>
          </a:p>
        </p:txBody>
      </p:sp>
      <p:sp>
        <p:nvSpPr>
          <p:cNvPr id="3" name="Content Placeholder 2">
            <a:extLst>
              <a:ext uri="{FF2B5EF4-FFF2-40B4-BE49-F238E27FC236}">
                <a16:creationId xmlns:a16="http://schemas.microsoft.com/office/drawing/2014/main" id="{00E4CF15-D3F1-4AA5-A4B3-B74523C9C665}"/>
              </a:ext>
            </a:extLst>
          </p:cNvPr>
          <p:cNvSpPr>
            <a:spLocks noGrp="1"/>
          </p:cNvSpPr>
          <p:nvPr>
            <p:ph sz="quarter" idx="10"/>
          </p:nvPr>
        </p:nvSpPr>
        <p:spPr/>
        <p:txBody>
          <a:bodyPr/>
          <a:lstStyle/>
          <a:p>
            <a:pPr marL="0" indent="0">
              <a:buNone/>
            </a:pPr>
            <a:r>
              <a:rPr lang="en-US" dirty="0"/>
              <a:t>Implementing Avionté 24/7 PAY is quick and easy:</a:t>
            </a:r>
          </a:p>
        </p:txBody>
      </p:sp>
      <p:sp>
        <p:nvSpPr>
          <p:cNvPr id="4" name="Rectangle 3">
            <a:extLst>
              <a:ext uri="{FF2B5EF4-FFF2-40B4-BE49-F238E27FC236}">
                <a16:creationId xmlns:a16="http://schemas.microsoft.com/office/drawing/2014/main" id="{229FDF3E-2469-4565-9E18-BB7DE978D6B2}"/>
              </a:ext>
            </a:extLst>
          </p:cNvPr>
          <p:cNvSpPr/>
          <p:nvPr/>
        </p:nvSpPr>
        <p:spPr>
          <a:xfrm>
            <a:off x="1346200" y="2605743"/>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11A34FD4-D122-446F-91DA-319ABF5CD062}"/>
              </a:ext>
            </a:extLst>
          </p:cNvPr>
          <p:cNvSpPr/>
          <p:nvPr/>
        </p:nvSpPr>
        <p:spPr>
          <a:xfrm>
            <a:off x="3754109" y="2605742"/>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7EB5ABA0-6D76-4D32-A009-8053E3A3C3EB}"/>
              </a:ext>
            </a:extLst>
          </p:cNvPr>
          <p:cNvSpPr/>
          <p:nvPr/>
        </p:nvSpPr>
        <p:spPr>
          <a:xfrm>
            <a:off x="8569927" y="2605529"/>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a:extLst>
              <a:ext uri="{FF2B5EF4-FFF2-40B4-BE49-F238E27FC236}">
                <a16:creationId xmlns:a16="http://schemas.microsoft.com/office/drawing/2014/main" id="{E567D1C2-875C-47DB-BEDD-A8D5D61D834C}"/>
              </a:ext>
            </a:extLst>
          </p:cNvPr>
          <p:cNvSpPr/>
          <p:nvPr/>
        </p:nvSpPr>
        <p:spPr>
          <a:xfrm>
            <a:off x="6162019" y="2605742"/>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 name="Group 1">
            <a:extLst>
              <a:ext uri="{FF2B5EF4-FFF2-40B4-BE49-F238E27FC236}">
                <a16:creationId xmlns:a16="http://schemas.microsoft.com/office/drawing/2014/main" id="{A8F59BBB-5584-4D4A-B246-252E1E1D36B9}"/>
              </a:ext>
            </a:extLst>
          </p:cNvPr>
          <p:cNvGrpSpPr/>
          <p:nvPr/>
        </p:nvGrpSpPr>
        <p:grpSpPr>
          <a:xfrm>
            <a:off x="1579693" y="3004921"/>
            <a:ext cx="1802538" cy="1634100"/>
            <a:chOff x="1575586" y="2447082"/>
            <a:chExt cx="1802538" cy="1634100"/>
          </a:xfrm>
        </p:grpSpPr>
        <p:sp>
          <p:nvSpPr>
            <p:cNvPr id="15" name="TextBox 14">
              <a:extLst>
                <a:ext uri="{FF2B5EF4-FFF2-40B4-BE49-F238E27FC236}">
                  <a16:creationId xmlns:a16="http://schemas.microsoft.com/office/drawing/2014/main" id="{77B466E6-D294-4F7A-8C0B-4C6F34927163}"/>
                </a:ext>
              </a:extLst>
            </p:cNvPr>
            <p:cNvSpPr txBox="1"/>
            <p:nvPr/>
          </p:nvSpPr>
          <p:spPr>
            <a:xfrm>
              <a:off x="1575586" y="3134769"/>
              <a:ext cx="1802538" cy="946413"/>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normalizeH="0" baseline="0" noProof="0" dirty="0">
                  <a:ln>
                    <a:noFill/>
                  </a:ln>
                  <a:solidFill>
                    <a:srgbClr val="404D67"/>
                  </a:solidFill>
                  <a:effectLst/>
                  <a:uLnTx/>
                  <a:uFillTx/>
                  <a:latin typeface="Nunito Sans Black" panose="00000A00000000000000" pitchFamily="2" charset="0"/>
                </a:rPr>
                <a:t>SIGN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Sign the order form and schedule Kick-Off.</a:t>
              </a:r>
              <a:endParaRPr kumimoji="0" lang="en-US" sz="1400" b="0" i="0" u="none" strike="noStrike" kern="1200" cap="none" spc="0" normalizeH="0" baseline="0" noProof="0" dirty="0">
                <a:ln>
                  <a:noFill/>
                </a:ln>
                <a:solidFill>
                  <a:srgbClr val="404D67"/>
                </a:solidFill>
                <a:effectLst/>
                <a:uLnTx/>
                <a:uFillTx/>
                <a:latin typeface="Nunito Sans"/>
                <a:ea typeface="+mn-ea"/>
                <a:cs typeface="+mn-cs"/>
              </a:endParaRPr>
            </a:p>
          </p:txBody>
        </p:sp>
        <p:pic>
          <p:nvPicPr>
            <p:cNvPr id="21" name="Graphic 20" descr="Badge 1 outline">
              <a:extLst>
                <a:ext uri="{FF2B5EF4-FFF2-40B4-BE49-F238E27FC236}">
                  <a16:creationId xmlns:a16="http://schemas.microsoft.com/office/drawing/2014/main" id="{A779F093-8D8F-45A1-BF1C-80B2D30224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37119" y="2447082"/>
              <a:ext cx="687687" cy="687687"/>
            </a:xfrm>
            <a:prstGeom prst="rect">
              <a:avLst/>
            </a:prstGeom>
          </p:spPr>
        </p:pic>
      </p:grpSp>
      <p:grpSp>
        <p:nvGrpSpPr>
          <p:cNvPr id="5" name="Group 4">
            <a:extLst>
              <a:ext uri="{FF2B5EF4-FFF2-40B4-BE49-F238E27FC236}">
                <a16:creationId xmlns:a16="http://schemas.microsoft.com/office/drawing/2014/main" id="{6561A3D3-DBAC-425C-B5B3-D037EFB0AB14}"/>
              </a:ext>
            </a:extLst>
          </p:cNvPr>
          <p:cNvGrpSpPr/>
          <p:nvPr/>
        </p:nvGrpSpPr>
        <p:grpSpPr>
          <a:xfrm>
            <a:off x="3987602" y="3004920"/>
            <a:ext cx="1802538" cy="1634101"/>
            <a:chOff x="3987603" y="2611949"/>
            <a:chExt cx="1802538" cy="1634101"/>
          </a:xfrm>
        </p:grpSpPr>
        <p:sp>
          <p:nvSpPr>
            <p:cNvPr id="9" name="TextBox 8">
              <a:extLst>
                <a:ext uri="{FF2B5EF4-FFF2-40B4-BE49-F238E27FC236}">
                  <a16:creationId xmlns:a16="http://schemas.microsoft.com/office/drawing/2014/main" id="{99370C52-87D6-4998-A31A-76F99D1887F0}"/>
                </a:ext>
              </a:extLst>
            </p:cNvPr>
            <p:cNvSpPr txBox="1"/>
            <p:nvPr/>
          </p:nvSpPr>
          <p:spPr>
            <a:xfrm>
              <a:off x="3987603" y="3299637"/>
              <a:ext cx="1802538" cy="946413"/>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normalizeH="0" baseline="0" noProof="0" dirty="0">
                  <a:ln>
                    <a:noFill/>
                  </a:ln>
                  <a:solidFill>
                    <a:srgbClr val="404D67"/>
                  </a:solidFill>
                  <a:effectLst/>
                  <a:uLnTx/>
                  <a:uFillTx/>
                  <a:latin typeface="Nunito Sans Black" panose="00000A00000000000000" pitchFamily="2" charset="0"/>
                </a:rPr>
                <a:t>START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Stakeholder Kick-Off and project plan discussion.</a:t>
              </a:r>
            </a:p>
          </p:txBody>
        </p:sp>
        <p:pic>
          <p:nvPicPr>
            <p:cNvPr id="24" name="Graphic 23" descr="Badge outline">
              <a:extLst>
                <a:ext uri="{FF2B5EF4-FFF2-40B4-BE49-F238E27FC236}">
                  <a16:creationId xmlns:a16="http://schemas.microsoft.com/office/drawing/2014/main" id="{613E6746-2818-44A7-B25A-B018C4E124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545027" y="2611949"/>
              <a:ext cx="687687" cy="687687"/>
            </a:xfrm>
            <a:prstGeom prst="rect">
              <a:avLst/>
            </a:prstGeom>
          </p:spPr>
        </p:pic>
      </p:grpSp>
      <p:grpSp>
        <p:nvGrpSpPr>
          <p:cNvPr id="10" name="Group 9">
            <a:extLst>
              <a:ext uri="{FF2B5EF4-FFF2-40B4-BE49-F238E27FC236}">
                <a16:creationId xmlns:a16="http://schemas.microsoft.com/office/drawing/2014/main" id="{DECE4222-6F70-46F2-8E58-3650FA4673D5}"/>
              </a:ext>
            </a:extLst>
          </p:cNvPr>
          <p:cNvGrpSpPr/>
          <p:nvPr/>
        </p:nvGrpSpPr>
        <p:grpSpPr>
          <a:xfrm>
            <a:off x="6395511" y="3004920"/>
            <a:ext cx="1802538" cy="1634101"/>
            <a:chOff x="6399621" y="2611949"/>
            <a:chExt cx="1802538" cy="1634101"/>
          </a:xfrm>
        </p:grpSpPr>
        <p:sp>
          <p:nvSpPr>
            <p:cNvPr id="13" name="TextBox 12">
              <a:extLst>
                <a:ext uri="{FF2B5EF4-FFF2-40B4-BE49-F238E27FC236}">
                  <a16:creationId xmlns:a16="http://schemas.microsoft.com/office/drawing/2014/main" id="{E3E9F529-CFC6-44DD-9008-00C3C110CF99}"/>
                </a:ext>
              </a:extLst>
            </p:cNvPr>
            <p:cNvSpPr txBox="1"/>
            <p:nvPr/>
          </p:nvSpPr>
          <p:spPr>
            <a:xfrm>
              <a:off x="6399621" y="3299637"/>
              <a:ext cx="1802538" cy="946413"/>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normalizeH="0" baseline="0" noProof="0" dirty="0">
                  <a:ln>
                    <a:noFill/>
                  </a:ln>
                  <a:solidFill>
                    <a:srgbClr val="404D67"/>
                  </a:solidFill>
                  <a:effectLst/>
                  <a:uLnTx/>
                  <a:uFillTx/>
                  <a:latin typeface="Nunito Sans Black" panose="00000A00000000000000" pitchFamily="2" charset="0"/>
                </a:rPr>
                <a:t>GO-LIVE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Avionté 24/7 PAY is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officially live!</a:t>
              </a:r>
            </a:p>
          </p:txBody>
        </p:sp>
        <p:pic>
          <p:nvPicPr>
            <p:cNvPr id="25" name="Graphic 24" descr="Badge 3 outline">
              <a:extLst>
                <a:ext uri="{FF2B5EF4-FFF2-40B4-BE49-F238E27FC236}">
                  <a16:creationId xmlns:a16="http://schemas.microsoft.com/office/drawing/2014/main" id="{4233974C-0E26-4BA0-BD40-A0F99025C0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952937" y="2611949"/>
              <a:ext cx="687687" cy="687687"/>
            </a:xfrm>
            <a:prstGeom prst="rect">
              <a:avLst/>
            </a:prstGeom>
          </p:spPr>
        </p:pic>
      </p:grpSp>
      <p:grpSp>
        <p:nvGrpSpPr>
          <p:cNvPr id="12" name="Group 11">
            <a:extLst>
              <a:ext uri="{FF2B5EF4-FFF2-40B4-BE49-F238E27FC236}">
                <a16:creationId xmlns:a16="http://schemas.microsoft.com/office/drawing/2014/main" id="{C135F78B-E967-4B41-88E5-9E5274B82F2B}"/>
              </a:ext>
            </a:extLst>
          </p:cNvPr>
          <p:cNvGrpSpPr/>
          <p:nvPr/>
        </p:nvGrpSpPr>
        <p:grpSpPr>
          <a:xfrm>
            <a:off x="8809767" y="3004921"/>
            <a:ext cx="1802538" cy="1634100"/>
            <a:chOff x="8809768" y="2575557"/>
            <a:chExt cx="1802538" cy="1634100"/>
          </a:xfrm>
        </p:grpSpPr>
        <p:sp>
          <p:nvSpPr>
            <p:cNvPr id="11" name="TextBox 10">
              <a:extLst>
                <a:ext uri="{FF2B5EF4-FFF2-40B4-BE49-F238E27FC236}">
                  <a16:creationId xmlns:a16="http://schemas.microsoft.com/office/drawing/2014/main" id="{AFE8A6D5-893E-4C18-A795-027F2DBC8B21}"/>
                </a:ext>
              </a:extLst>
            </p:cNvPr>
            <p:cNvSpPr txBox="1"/>
            <p:nvPr/>
          </p:nvSpPr>
          <p:spPr>
            <a:xfrm>
              <a:off x="8809768" y="3263244"/>
              <a:ext cx="1802538" cy="946413"/>
            </a:xfrm>
            <a:prstGeom prst="rect">
              <a:avLst/>
            </a:prstGeom>
            <a:noFill/>
          </p:spPr>
          <p:txBody>
            <a:bodyPr wrap="square" lIns="0" tIns="45720" rIns="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normalizeH="0" baseline="0" noProof="0" dirty="0">
                  <a:ln>
                    <a:noFill/>
                  </a:ln>
                  <a:solidFill>
                    <a:srgbClr val="404D67"/>
                  </a:solidFill>
                  <a:effectLst/>
                  <a:uLnTx/>
                  <a:uFillTx/>
                  <a:latin typeface="Nunito Sans Black" panose="00000A00000000000000" pitchFamily="2" charset="0"/>
                </a:rPr>
                <a:t>MONITOR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Monitor to ensure app adoption.</a:t>
              </a:r>
            </a:p>
          </p:txBody>
        </p:sp>
        <p:pic>
          <p:nvPicPr>
            <p:cNvPr id="26" name="Graphic 25" descr="Badge 4 outline">
              <a:extLst>
                <a:ext uri="{FF2B5EF4-FFF2-40B4-BE49-F238E27FC236}">
                  <a16:creationId xmlns:a16="http://schemas.microsoft.com/office/drawing/2014/main" id="{E91E709B-45AB-450D-8629-A223859224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60845" y="2575557"/>
              <a:ext cx="687687" cy="687687"/>
            </a:xfrm>
            <a:prstGeom prst="rect">
              <a:avLst/>
            </a:prstGeom>
          </p:spPr>
        </p:pic>
      </p:grpSp>
      <p:sp>
        <p:nvSpPr>
          <p:cNvPr id="27" name="TextBox 26">
            <a:extLst>
              <a:ext uri="{FF2B5EF4-FFF2-40B4-BE49-F238E27FC236}">
                <a16:creationId xmlns:a16="http://schemas.microsoft.com/office/drawing/2014/main" id="{D896DBD0-6461-45F2-ACF2-0B2005075F07}"/>
              </a:ext>
            </a:extLst>
          </p:cNvPr>
          <p:cNvSpPr txBox="1"/>
          <p:nvPr/>
        </p:nvSpPr>
        <p:spPr>
          <a:xfrm rot="16200000">
            <a:off x="-195546" y="3313583"/>
            <a:ext cx="1229825"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NEXT STEPS</a:t>
            </a:r>
            <a:endParaRPr lang="en-US" sz="900" b="0" spc="300" dirty="0">
              <a:solidFill>
                <a:schemeClr val="accent5">
                  <a:lumMod val="75000"/>
                </a:schemeClr>
              </a:solidFill>
              <a:latin typeface="+mj-lt"/>
              <a:cs typeface="Poppins Medium" panose="00000600000000000000" pitchFamily="2" charset="0"/>
            </a:endParaRPr>
          </a:p>
        </p:txBody>
      </p:sp>
      <p:sp>
        <p:nvSpPr>
          <p:cNvPr id="28" name="Rectangle 27">
            <a:extLst>
              <a:ext uri="{FF2B5EF4-FFF2-40B4-BE49-F238E27FC236}">
                <a16:creationId xmlns:a16="http://schemas.microsoft.com/office/drawing/2014/main" id="{2EE64412-3806-44EB-80A3-2AD75FAB5DCF}"/>
              </a:ext>
            </a:extLst>
          </p:cNvPr>
          <p:cNvSpPr/>
          <p:nvPr/>
        </p:nvSpPr>
        <p:spPr>
          <a:xfrm>
            <a:off x="1352550" y="5250659"/>
            <a:ext cx="9493249" cy="47522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AVERAGE IMPLEMENTATION = 2 WEEKS</a:t>
            </a:r>
          </a:p>
        </p:txBody>
      </p:sp>
    </p:spTree>
    <p:extLst>
      <p:ext uri="{BB962C8B-B14F-4D97-AF65-F5344CB8AC3E}">
        <p14:creationId xmlns:p14="http://schemas.microsoft.com/office/powerpoint/2010/main" val="1411303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EFD73A1-C8CC-4B9D-9B8B-A038BEB99876}"/>
              </a:ext>
            </a:extLst>
          </p:cNvPr>
          <p:cNvSpPr>
            <a:spLocks noGrp="1"/>
          </p:cNvSpPr>
          <p:nvPr>
            <p:ph type="body" sz="quarter" idx="11"/>
          </p:nvPr>
        </p:nvSpPr>
        <p:spPr/>
        <p:txBody>
          <a:bodyPr/>
          <a:lstStyle/>
          <a:p>
            <a:r>
              <a:rPr lang="en-US" dirty="0"/>
              <a:t>STRESS LESS</a:t>
            </a:r>
          </a:p>
        </p:txBody>
      </p:sp>
      <p:sp>
        <p:nvSpPr>
          <p:cNvPr id="3" name="Content Placeholder 2">
            <a:extLst>
              <a:ext uri="{FF2B5EF4-FFF2-40B4-BE49-F238E27FC236}">
                <a16:creationId xmlns:a16="http://schemas.microsoft.com/office/drawing/2014/main" id="{00E4CF15-D3F1-4AA5-A4B3-B74523C9C665}"/>
              </a:ext>
            </a:extLst>
          </p:cNvPr>
          <p:cNvSpPr>
            <a:spLocks noGrp="1"/>
          </p:cNvSpPr>
          <p:nvPr>
            <p:ph sz="quarter" idx="10"/>
          </p:nvPr>
        </p:nvSpPr>
        <p:spPr/>
        <p:txBody>
          <a:bodyPr/>
          <a:lstStyle/>
          <a:p>
            <a:pPr marL="0" indent="0">
              <a:buNone/>
            </a:pPr>
            <a:r>
              <a:rPr lang="en-US" dirty="0"/>
              <a:t>We supply a communications kit to help create a smooth transition for your teams:</a:t>
            </a:r>
          </a:p>
        </p:txBody>
      </p:sp>
      <p:sp>
        <p:nvSpPr>
          <p:cNvPr id="4" name="Rectangle 3">
            <a:extLst>
              <a:ext uri="{FF2B5EF4-FFF2-40B4-BE49-F238E27FC236}">
                <a16:creationId xmlns:a16="http://schemas.microsoft.com/office/drawing/2014/main" id="{229FDF3E-2469-4565-9E18-BB7DE978D6B2}"/>
              </a:ext>
            </a:extLst>
          </p:cNvPr>
          <p:cNvSpPr/>
          <p:nvPr/>
        </p:nvSpPr>
        <p:spPr>
          <a:xfrm>
            <a:off x="1346200" y="2605743"/>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11A34FD4-D122-446F-91DA-319ABF5CD062}"/>
              </a:ext>
            </a:extLst>
          </p:cNvPr>
          <p:cNvSpPr/>
          <p:nvPr/>
        </p:nvSpPr>
        <p:spPr>
          <a:xfrm>
            <a:off x="3754109" y="2605742"/>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7EB5ABA0-6D76-4D32-A009-8053E3A3C3EB}"/>
              </a:ext>
            </a:extLst>
          </p:cNvPr>
          <p:cNvSpPr/>
          <p:nvPr/>
        </p:nvSpPr>
        <p:spPr>
          <a:xfrm>
            <a:off x="8569927" y="2605529"/>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a:extLst>
              <a:ext uri="{FF2B5EF4-FFF2-40B4-BE49-F238E27FC236}">
                <a16:creationId xmlns:a16="http://schemas.microsoft.com/office/drawing/2014/main" id="{E567D1C2-875C-47DB-BEDD-A8D5D61D834C}"/>
              </a:ext>
            </a:extLst>
          </p:cNvPr>
          <p:cNvSpPr/>
          <p:nvPr/>
        </p:nvSpPr>
        <p:spPr>
          <a:xfrm>
            <a:off x="6162019" y="2605742"/>
            <a:ext cx="2269523" cy="243731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 name="Group 1">
            <a:extLst>
              <a:ext uri="{FF2B5EF4-FFF2-40B4-BE49-F238E27FC236}">
                <a16:creationId xmlns:a16="http://schemas.microsoft.com/office/drawing/2014/main" id="{A8F59BBB-5584-4D4A-B246-252E1E1D36B9}"/>
              </a:ext>
            </a:extLst>
          </p:cNvPr>
          <p:cNvGrpSpPr/>
          <p:nvPr/>
        </p:nvGrpSpPr>
        <p:grpSpPr>
          <a:xfrm>
            <a:off x="1579693" y="3004921"/>
            <a:ext cx="1802538" cy="1634100"/>
            <a:chOff x="1575586" y="2447082"/>
            <a:chExt cx="1802538" cy="1634100"/>
          </a:xfrm>
        </p:grpSpPr>
        <p:sp>
          <p:nvSpPr>
            <p:cNvPr id="15" name="TextBox 14">
              <a:extLst>
                <a:ext uri="{FF2B5EF4-FFF2-40B4-BE49-F238E27FC236}">
                  <a16:creationId xmlns:a16="http://schemas.microsoft.com/office/drawing/2014/main" id="{77B466E6-D294-4F7A-8C0B-4C6F34927163}"/>
                </a:ext>
              </a:extLst>
            </p:cNvPr>
            <p:cNvSpPr txBox="1"/>
            <p:nvPr/>
          </p:nvSpPr>
          <p:spPr>
            <a:xfrm>
              <a:off x="1575586" y="3134769"/>
              <a:ext cx="1802538" cy="946413"/>
            </a:xfrm>
            <a:prstGeom prst="rect">
              <a:avLst/>
            </a:prstGeom>
            <a:noFill/>
          </p:spPr>
          <p:txBody>
            <a:bodyPr wrap="square" lIns="0" rIns="0" rtlCol="0">
              <a:spAutoFit/>
            </a:bodyPr>
            <a:lstStyle/>
            <a:p>
              <a:pPr algn="ctr">
                <a:lnSpc>
                  <a:spcPct val="150000"/>
                </a:lnSpc>
              </a:pPr>
              <a:r>
                <a:rPr lang="en-US" sz="1400" dirty="0">
                  <a:latin typeface="Nunito Sans Black" panose="00000A00000000000000" pitchFamily="2" charset="0"/>
                </a:rPr>
                <a:t>SAMPLE EMAIL</a:t>
              </a:r>
            </a:p>
            <a:p>
              <a:pPr algn="ctr">
                <a:lnSpc>
                  <a:spcPct val="150000"/>
                </a:lnSpc>
              </a:pPr>
              <a:r>
                <a:rPr lang="en-US" sz="1200" dirty="0"/>
                <a:t>Explain what’s available when and why.</a:t>
              </a:r>
            </a:p>
          </p:txBody>
        </p:sp>
        <p:pic>
          <p:nvPicPr>
            <p:cNvPr id="21" name="Graphic 20" descr="Open envelope outline">
              <a:extLst>
                <a:ext uri="{FF2B5EF4-FFF2-40B4-BE49-F238E27FC236}">
                  <a16:creationId xmlns:a16="http://schemas.microsoft.com/office/drawing/2014/main" id="{A779F093-8D8F-45A1-BF1C-80B2D30224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37119" y="2447082"/>
              <a:ext cx="687687" cy="687687"/>
            </a:xfrm>
            <a:prstGeom prst="rect">
              <a:avLst/>
            </a:prstGeom>
          </p:spPr>
        </p:pic>
      </p:grpSp>
      <p:grpSp>
        <p:nvGrpSpPr>
          <p:cNvPr id="5" name="Group 4">
            <a:extLst>
              <a:ext uri="{FF2B5EF4-FFF2-40B4-BE49-F238E27FC236}">
                <a16:creationId xmlns:a16="http://schemas.microsoft.com/office/drawing/2014/main" id="{6561A3D3-DBAC-425C-B5B3-D037EFB0AB14}"/>
              </a:ext>
            </a:extLst>
          </p:cNvPr>
          <p:cNvGrpSpPr/>
          <p:nvPr/>
        </p:nvGrpSpPr>
        <p:grpSpPr>
          <a:xfrm>
            <a:off x="3987602" y="3004920"/>
            <a:ext cx="1802538" cy="1634101"/>
            <a:chOff x="3987603" y="2611949"/>
            <a:chExt cx="1802538" cy="1634101"/>
          </a:xfrm>
        </p:grpSpPr>
        <p:sp>
          <p:nvSpPr>
            <p:cNvPr id="9" name="TextBox 8">
              <a:extLst>
                <a:ext uri="{FF2B5EF4-FFF2-40B4-BE49-F238E27FC236}">
                  <a16:creationId xmlns:a16="http://schemas.microsoft.com/office/drawing/2014/main" id="{99370C52-87D6-4998-A31A-76F99D1887F0}"/>
                </a:ext>
              </a:extLst>
            </p:cNvPr>
            <p:cNvSpPr txBox="1"/>
            <p:nvPr/>
          </p:nvSpPr>
          <p:spPr>
            <a:xfrm>
              <a:off x="3987603" y="3299637"/>
              <a:ext cx="1802538" cy="946413"/>
            </a:xfrm>
            <a:prstGeom prst="rect">
              <a:avLst/>
            </a:prstGeom>
            <a:noFill/>
          </p:spPr>
          <p:txBody>
            <a:bodyPr wrap="square" lIns="0" rIns="0" rtlCol="0">
              <a:spAutoFit/>
            </a:bodyPr>
            <a:lstStyle/>
            <a:p>
              <a:pPr algn="ctr">
                <a:lnSpc>
                  <a:spcPct val="150000"/>
                </a:lnSpc>
              </a:pPr>
              <a:r>
                <a:rPr lang="en-US" sz="1400" dirty="0">
                  <a:latin typeface="Nunito Sans Black" panose="00000A00000000000000" pitchFamily="2" charset="0"/>
                </a:rPr>
                <a:t>SAMPLE SMS</a:t>
              </a:r>
            </a:p>
            <a:p>
              <a:pPr algn="ctr">
                <a:lnSpc>
                  <a:spcPct val="150000"/>
                </a:lnSpc>
              </a:pPr>
              <a:r>
                <a:rPr lang="en-US" sz="1200" dirty="0"/>
                <a:t>Remind talent that there’s a new process.</a:t>
              </a:r>
            </a:p>
          </p:txBody>
        </p:sp>
        <p:pic>
          <p:nvPicPr>
            <p:cNvPr id="24" name="Graphic 23" descr="Chat bubble outline">
              <a:extLst>
                <a:ext uri="{FF2B5EF4-FFF2-40B4-BE49-F238E27FC236}">
                  <a16:creationId xmlns:a16="http://schemas.microsoft.com/office/drawing/2014/main" id="{613E6746-2818-44A7-B25A-B018C4E124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545027" y="2611949"/>
              <a:ext cx="687687" cy="687687"/>
            </a:xfrm>
            <a:prstGeom prst="rect">
              <a:avLst/>
            </a:prstGeom>
          </p:spPr>
        </p:pic>
      </p:grpSp>
      <p:grpSp>
        <p:nvGrpSpPr>
          <p:cNvPr id="10" name="Group 9">
            <a:extLst>
              <a:ext uri="{FF2B5EF4-FFF2-40B4-BE49-F238E27FC236}">
                <a16:creationId xmlns:a16="http://schemas.microsoft.com/office/drawing/2014/main" id="{DECE4222-6F70-46F2-8E58-3650FA4673D5}"/>
              </a:ext>
            </a:extLst>
          </p:cNvPr>
          <p:cNvGrpSpPr/>
          <p:nvPr/>
        </p:nvGrpSpPr>
        <p:grpSpPr>
          <a:xfrm>
            <a:off x="6395511" y="3004920"/>
            <a:ext cx="1802538" cy="1634101"/>
            <a:chOff x="6399621" y="2611949"/>
            <a:chExt cx="1802538" cy="1634101"/>
          </a:xfrm>
        </p:grpSpPr>
        <p:sp>
          <p:nvSpPr>
            <p:cNvPr id="13" name="TextBox 12">
              <a:extLst>
                <a:ext uri="{FF2B5EF4-FFF2-40B4-BE49-F238E27FC236}">
                  <a16:creationId xmlns:a16="http://schemas.microsoft.com/office/drawing/2014/main" id="{E3E9F529-CFC6-44DD-9008-00C3C110CF99}"/>
                </a:ext>
              </a:extLst>
            </p:cNvPr>
            <p:cNvSpPr txBox="1"/>
            <p:nvPr/>
          </p:nvSpPr>
          <p:spPr>
            <a:xfrm>
              <a:off x="6399621" y="3299637"/>
              <a:ext cx="1802538" cy="946413"/>
            </a:xfrm>
            <a:prstGeom prst="rect">
              <a:avLst/>
            </a:prstGeom>
            <a:noFill/>
          </p:spPr>
          <p:txBody>
            <a:bodyPr wrap="square" lIns="0" rIns="0" rtlCol="0">
              <a:spAutoFit/>
            </a:bodyPr>
            <a:lstStyle/>
            <a:p>
              <a:pPr algn="ctr">
                <a:lnSpc>
                  <a:spcPct val="150000"/>
                </a:lnSpc>
              </a:pPr>
              <a:r>
                <a:rPr lang="en-US" sz="1400" dirty="0">
                  <a:latin typeface="Nunito Sans Black" panose="00000A00000000000000" pitchFamily="2" charset="0"/>
                </a:rPr>
                <a:t>CANDIDATE FAQ</a:t>
              </a:r>
            </a:p>
            <a:p>
              <a:pPr algn="ctr">
                <a:lnSpc>
                  <a:spcPct val="150000"/>
                </a:lnSpc>
              </a:pPr>
              <a:r>
                <a:rPr lang="en-US" sz="1200" dirty="0"/>
                <a:t>Provide answers to burning questions.</a:t>
              </a:r>
            </a:p>
          </p:txBody>
        </p:sp>
        <p:pic>
          <p:nvPicPr>
            <p:cNvPr id="25" name="Graphic 24" descr="Questions outline">
              <a:extLst>
                <a:ext uri="{FF2B5EF4-FFF2-40B4-BE49-F238E27FC236}">
                  <a16:creationId xmlns:a16="http://schemas.microsoft.com/office/drawing/2014/main" id="{4233974C-0E26-4BA0-BD40-A0F99025C0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952937" y="2611949"/>
              <a:ext cx="687687" cy="687687"/>
            </a:xfrm>
            <a:prstGeom prst="rect">
              <a:avLst/>
            </a:prstGeom>
          </p:spPr>
        </p:pic>
      </p:grpSp>
      <p:grpSp>
        <p:nvGrpSpPr>
          <p:cNvPr id="12" name="Group 11">
            <a:extLst>
              <a:ext uri="{FF2B5EF4-FFF2-40B4-BE49-F238E27FC236}">
                <a16:creationId xmlns:a16="http://schemas.microsoft.com/office/drawing/2014/main" id="{C135F78B-E967-4B41-88E5-9E5274B82F2B}"/>
              </a:ext>
            </a:extLst>
          </p:cNvPr>
          <p:cNvGrpSpPr/>
          <p:nvPr/>
        </p:nvGrpSpPr>
        <p:grpSpPr>
          <a:xfrm>
            <a:off x="8809767" y="3004921"/>
            <a:ext cx="1802538" cy="1634100"/>
            <a:chOff x="8809768" y="2575557"/>
            <a:chExt cx="1802538" cy="1634100"/>
          </a:xfrm>
        </p:grpSpPr>
        <p:sp>
          <p:nvSpPr>
            <p:cNvPr id="11" name="TextBox 10">
              <a:extLst>
                <a:ext uri="{FF2B5EF4-FFF2-40B4-BE49-F238E27FC236}">
                  <a16:creationId xmlns:a16="http://schemas.microsoft.com/office/drawing/2014/main" id="{AFE8A6D5-893E-4C18-A795-027F2DBC8B21}"/>
                </a:ext>
              </a:extLst>
            </p:cNvPr>
            <p:cNvSpPr txBox="1"/>
            <p:nvPr/>
          </p:nvSpPr>
          <p:spPr>
            <a:xfrm>
              <a:off x="8809768" y="3263244"/>
              <a:ext cx="1802538" cy="946413"/>
            </a:xfrm>
            <a:prstGeom prst="rect">
              <a:avLst/>
            </a:prstGeom>
            <a:noFill/>
          </p:spPr>
          <p:txBody>
            <a:bodyPr wrap="square" lIns="0" tIns="45720" rIns="0" bIns="45720" rtlCol="0" anchor="t">
              <a:spAutoFit/>
            </a:bodyPr>
            <a:lstStyle/>
            <a:p>
              <a:pPr algn="ctr">
                <a:lnSpc>
                  <a:spcPct val="150000"/>
                </a:lnSpc>
              </a:pPr>
              <a:r>
                <a:rPr lang="en-US" sz="1400" dirty="0">
                  <a:latin typeface="Nunito Sans Black"/>
                </a:rPr>
                <a:t>CANDIDATE PDF</a:t>
              </a:r>
            </a:p>
            <a:p>
              <a:pPr algn="ctr">
                <a:lnSpc>
                  <a:spcPct val="150000"/>
                </a:lnSpc>
              </a:pPr>
              <a:r>
                <a:rPr lang="en-US" sz="1200" dirty="0"/>
                <a:t>Provide an overview of complete pay experience.</a:t>
              </a:r>
            </a:p>
          </p:txBody>
        </p:sp>
        <p:pic>
          <p:nvPicPr>
            <p:cNvPr id="26" name="Graphic 25" descr="Document outline">
              <a:extLst>
                <a:ext uri="{FF2B5EF4-FFF2-40B4-BE49-F238E27FC236}">
                  <a16:creationId xmlns:a16="http://schemas.microsoft.com/office/drawing/2014/main" id="{E91E709B-45AB-450D-8629-A223859224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60845" y="2575557"/>
              <a:ext cx="687687" cy="687687"/>
            </a:xfrm>
            <a:prstGeom prst="rect">
              <a:avLst/>
            </a:prstGeom>
          </p:spPr>
        </p:pic>
      </p:grpSp>
      <p:sp>
        <p:nvSpPr>
          <p:cNvPr id="27" name="TextBox 26">
            <a:extLst>
              <a:ext uri="{FF2B5EF4-FFF2-40B4-BE49-F238E27FC236}">
                <a16:creationId xmlns:a16="http://schemas.microsoft.com/office/drawing/2014/main" id="{D896DBD0-6461-45F2-ACF2-0B2005075F07}"/>
              </a:ext>
            </a:extLst>
          </p:cNvPr>
          <p:cNvSpPr txBox="1"/>
          <p:nvPr/>
        </p:nvSpPr>
        <p:spPr>
          <a:xfrm rot="16200000">
            <a:off x="-195546" y="3313583"/>
            <a:ext cx="1229825"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NEXT STEPS</a:t>
            </a:r>
            <a:endParaRPr lang="en-US" sz="900" b="0" spc="300" dirty="0">
              <a:solidFill>
                <a:schemeClr val="accent5">
                  <a:lumMod val="75000"/>
                </a:schemeClr>
              </a:solidFill>
              <a:latin typeface="+mj-lt"/>
              <a:cs typeface="Poppins Medium" panose="00000600000000000000" pitchFamily="2" charset="0"/>
            </a:endParaRPr>
          </a:p>
        </p:txBody>
      </p:sp>
      <p:sp>
        <p:nvSpPr>
          <p:cNvPr id="28" name="Rectangle 27">
            <a:extLst>
              <a:ext uri="{FF2B5EF4-FFF2-40B4-BE49-F238E27FC236}">
                <a16:creationId xmlns:a16="http://schemas.microsoft.com/office/drawing/2014/main" id="{2EE64412-3806-44EB-80A3-2AD75FAB5DCF}"/>
              </a:ext>
            </a:extLst>
          </p:cNvPr>
          <p:cNvSpPr/>
          <p:nvPr/>
        </p:nvSpPr>
        <p:spPr>
          <a:xfrm>
            <a:off x="1352550" y="5250659"/>
            <a:ext cx="9493249" cy="47522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EACH ELEMENT IS CUSTOMIZABLE TO MEET YOUR NEEDS</a:t>
            </a:r>
          </a:p>
        </p:txBody>
      </p:sp>
    </p:spTree>
    <p:extLst>
      <p:ext uri="{BB962C8B-B14F-4D97-AF65-F5344CB8AC3E}">
        <p14:creationId xmlns:p14="http://schemas.microsoft.com/office/powerpoint/2010/main" val="3697908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C9B48E-04A6-41AB-AF84-104925C9819D}"/>
              </a:ext>
            </a:extLst>
          </p:cNvPr>
          <p:cNvSpPr>
            <a:spLocks noGrp="1"/>
          </p:cNvSpPr>
          <p:nvPr>
            <p:ph type="body" sz="quarter" idx="11"/>
          </p:nvPr>
        </p:nvSpPr>
        <p:spPr>
          <a:xfrm>
            <a:off x="2711804" y="2314481"/>
            <a:ext cx="6768392" cy="2229037"/>
          </a:xfrm>
        </p:spPr>
        <p:txBody>
          <a:bodyPr>
            <a:normAutofit/>
          </a:bodyPr>
          <a:lstStyle/>
          <a:p>
            <a:pPr algn="ctr"/>
            <a:r>
              <a:rPr lang="en-US" sz="2800" dirty="0"/>
              <a:t>CLIENTS CAN CONTACT THEIR AVIONTÉ REPRESENTATIVE TO GET STARTED.</a:t>
            </a:r>
          </a:p>
        </p:txBody>
      </p:sp>
      <p:pic>
        <p:nvPicPr>
          <p:cNvPr id="3" name="Picture 33">
            <a:extLst>
              <a:ext uri="{FF2B5EF4-FFF2-40B4-BE49-F238E27FC236}">
                <a16:creationId xmlns:a16="http://schemas.microsoft.com/office/drawing/2014/main" id="{B2233F58-DAC0-4F86-9B91-E551DC317BD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6357"/>
          <a:stretch/>
        </p:blipFill>
        <p:spPr>
          <a:xfrm>
            <a:off x="897392" y="5766791"/>
            <a:ext cx="1402802" cy="1091209"/>
          </a:xfrm>
          <a:prstGeom prst="rect">
            <a:avLst/>
          </a:prstGeom>
        </p:spPr>
      </p:pic>
    </p:spTree>
    <p:extLst>
      <p:ext uri="{BB962C8B-B14F-4D97-AF65-F5344CB8AC3E}">
        <p14:creationId xmlns:p14="http://schemas.microsoft.com/office/powerpoint/2010/main" val="209465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21F01-2D34-4116-B9C7-A66F30C32D89}"/>
              </a:ext>
            </a:extLst>
          </p:cNvPr>
          <p:cNvSpPr>
            <a:spLocks noGrp="1"/>
          </p:cNvSpPr>
          <p:nvPr>
            <p:ph type="body" sz="quarter" idx="10"/>
          </p:nvPr>
        </p:nvSpPr>
        <p:spPr/>
        <p:txBody>
          <a:bodyPr/>
          <a:lstStyle/>
          <a:p>
            <a:r>
              <a:rPr lang="en-US" dirty="0"/>
              <a:t>Q&amp;A</a:t>
            </a:r>
          </a:p>
        </p:txBody>
      </p:sp>
    </p:spTree>
    <p:extLst>
      <p:ext uri="{BB962C8B-B14F-4D97-AF65-F5344CB8AC3E}">
        <p14:creationId xmlns:p14="http://schemas.microsoft.com/office/powerpoint/2010/main" val="3749586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21F01-2D34-4116-B9C7-A66F30C32D89}"/>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1272474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person working on a computer&#10;&#10;Description automatically generated with low confidence">
            <a:extLst>
              <a:ext uri="{FF2B5EF4-FFF2-40B4-BE49-F238E27FC236}">
                <a16:creationId xmlns:a16="http://schemas.microsoft.com/office/drawing/2014/main" id="{8B4DBCFB-A22F-453F-A621-997F0E250650}"/>
              </a:ext>
            </a:extLst>
          </p:cNvPr>
          <p:cNvPicPr>
            <a:picLocks noChangeAspect="1"/>
          </p:cNvPicPr>
          <p:nvPr/>
        </p:nvPicPr>
        <p:blipFill rotWithShape="1">
          <a:blip r:embed="rId3">
            <a:extLst>
              <a:ext uri="{28A0092B-C50C-407E-A947-70E740481C1C}">
                <a14:useLocalDpi xmlns:a14="http://schemas.microsoft.com/office/drawing/2010/main" val="0"/>
              </a:ext>
            </a:extLst>
          </a:blip>
          <a:srcRect r="27798"/>
          <a:stretch/>
        </p:blipFill>
        <p:spPr>
          <a:xfrm>
            <a:off x="1" y="0"/>
            <a:ext cx="6096000" cy="685800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6B2D03D2-514B-458D-8EEF-C967C9CCE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947" y="5177846"/>
            <a:ext cx="1669517" cy="1084406"/>
          </a:xfrm>
          <a:prstGeom prst="rect">
            <a:avLst/>
          </a:prstGeom>
        </p:spPr>
      </p:pic>
      <p:grpSp>
        <p:nvGrpSpPr>
          <p:cNvPr id="22" name="Group 21">
            <a:extLst>
              <a:ext uri="{FF2B5EF4-FFF2-40B4-BE49-F238E27FC236}">
                <a16:creationId xmlns:a16="http://schemas.microsoft.com/office/drawing/2014/main" id="{525CD2C2-6C63-4245-95F4-DA4D8C923139}"/>
              </a:ext>
            </a:extLst>
          </p:cNvPr>
          <p:cNvGrpSpPr/>
          <p:nvPr/>
        </p:nvGrpSpPr>
        <p:grpSpPr>
          <a:xfrm>
            <a:off x="6991350" y="1227841"/>
            <a:ext cx="4305300" cy="4402318"/>
            <a:chOff x="6991350" y="1152412"/>
            <a:chExt cx="4305300" cy="4402318"/>
          </a:xfrm>
        </p:grpSpPr>
        <p:sp>
          <p:nvSpPr>
            <p:cNvPr id="18" name="TextBox 17">
              <a:extLst>
                <a:ext uri="{FF2B5EF4-FFF2-40B4-BE49-F238E27FC236}">
                  <a16:creationId xmlns:a16="http://schemas.microsoft.com/office/drawing/2014/main" id="{EBDDFC45-0310-46F1-880F-491DA7523EDE}"/>
                </a:ext>
              </a:extLst>
            </p:cNvPr>
            <p:cNvSpPr txBox="1"/>
            <p:nvPr/>
          </p:nvSpPr>
          <p:spPr>
            <a:xfrm>
              <a:off x="6991350" y="1776773"/>
              <a:ext cx="4305300" cy="1585049"/>
            </a:xfrm>
            <a:prstGeom prst="rect">
              <a:avLst/>
            </a:prstGeom>
            <a:noFill/>
          </p:spPr>
          <p:txBody>
            <a:bodyPr wrap="square" rtlCol="0">
              <a:spAutoFit/>
            </a:bodyPr>
            <a:lstStyle/>
            <a:p>
              <a:pPr>
                <a:lnSpc>
                  <a:spcPct val="150000"/>
                </a:lnSpc>
              </a:pPr>
              <a:r>
                <a:rPr lang="en-US" b="1" dirty="0">
                  <a:latin typeface="Nunito Sans Black" panose="00000A00000000000000" pitchFamily="2" charset="0"/>
                </a:rPr>
                <a:t>PAYMENTS BUILT FOR STAFFING</a:t>
              </a:r>
            </a:p>
            <a:p>
              <a:pPr>
                <a:lnSpc>
                  <a:spcPct val="150000"/>
                </a:lnSpc>
              </a:pPr>
              <a:r>
                <a:rPr lang="en-US" sz="1600" dirty="0">
                  <a:solidFill>
                    <a:schemeClr val="accent3"/>
                  </a:solidFill>
                  <a:cs typeface="Poppins" panose="00000500000000000000" pitchFamily="2" charset="0"/>
                </a:rPr>
                <a:t>With CHANGE, your employee’s money is deposited on time, and is immediately accessible for use.</a:t>
              </a:r>
              <a:endParaRPr lang="en-US" sz="1600" dirty="0">
                <a:solidFill>
                  <a:schemeClr val="accent3"/>
                </a:solidFill>
                <a:highlight>
                  <a:srgbClr val="FFFF00"/>
                </a:highlight>
                <a:cs typeface="Poppins" panose="00000500000000000000" pitchFamily="2" charset="0"/>
              </a:endParaRPr>
            </a:p>
          </p:txBody>
        </p:sp>
        <p:sp>
          <p:nvSpPr>
            <p:cNvPr id="19" name="TextBox 13">
              <a:extLst>
                <a:ext uri="{FF2B5EF4-FFF2-40B4-BE49-F238E27FC236}">
                  <a16:creationId xmlns:a16="http://schemas.microsoft.com/office/drawing/2014/main" id="{D7AEBEB7-4C78-45CB-91CF-402B17499C4B}"/>
                </a:ext>
              </a:extLst>
            </p:cNvPr>
            <p:cNvSpPr txBox="1"/>
            <p:nvPr/>
          </p:nvSpPr>
          <p:spPr>
            <a:xfrm>
              <a:off x="6991350" y="3361822"/>
              <a:ext cx="4305300" cy="2192908"/>
            </a:xfrm>
            <a:prstGeom prst="rect">
              <a:avLst/>
            </a:prstGeom>
          </p:spPr>
          <p:txBody>
            <a:bodyPr wrap="square" lIns="0" tIns="0" rIns="0" bIns="0" rtlCol="0" anchor="t">
              <a:spAutoFit/>
            </a:bodyPr>
            <a:lstStyle/>
            <a:p>
              <a:pPr marL="259093" lvl="1" indent="-129546">
                <a:lnSpc>
                  <a:spcPct val="150000"/>
                </a:lnSpc>
                <a:buFont typeface="Arial"/>
                <a:buChar char="•"/>
              </a:pPr>
              <a:endParaRPr lang="en-US" sz="1200" dirty="0">
                <a:solidFill>
                  <a:srgbClr val="404D67"/>
                </a:solidFill>
              </a:endParaRPr>
            </a:p>
            <a:p>
              <a:pPr marL="259093" lvl="1" indent="-129546">
                <a:lnSpc>
                  <a:spcPct val="150000"/>
                </a:lnSpc>
                <a:buFont typeface="Arial"/>
                <a:buChar char="•"/>
              </a:pPr>
              <a:r>
                <a:rPr lang="en-US" sz="1200" dirty="0">
                  <a:solidFill>
                    <a:srgbClr val="404D67"/>
                  </a:solidFill>
                </a:rPr>
                <a:t>Streamline payroll delivery and eliminate paper checks</a:t>
              </a:r>
            </a:p>
            <a:p>
              <a:pPr marL="259093" lvl="1" indent="-129546">
                <a:lnSpc>
                  <a:spcPct val="150000"/>
                </a:lnSpc>
                <a:buFont typeface="Arial"/>
                <a:buChar char="•"/>
              </a:pPr>
              <a:r>
                <a:rPr lang="en-US" sz="1200" dirty="0">
                  <a:solidFill>
                    <a:srgbClr val="404D67"/>
                  </a:solidFill>
                </a:rPr>
                <a:t>Zero employer fees for Avionté clients</a:t>
              </a:r>
            </a:p>
            <a:p>
              <a:pPr marL="259093" lvl="1" indent="-129546">
                <a:lnSpc>
                  <a:spcPct val="150000"/>
                </a:lnSpc>
                <a:buFont typeface="Arial"/>
                <a:buChar char="•"/>
              </a:pPr>
              <a:r>
                <a:rPr lang="en-US" sz="1200" dirty="0">
                  <a:solidFill>
                    <a:srgbClr val="404D67"/>
                  </a:solidFill>
                </a:rPr>
                <a:t>Automated card inventory for multiple location inventory control</a:t>
              </a:r>
            </a:p>
            <a:p>
              <a:pPr marL="259093" lvl="1" indent="-129546">
                <a:lnSpc>
                  <a:spcPct val="150000"/>
                </a:lnSpc>
                <a:buFont typeface="Arial"/>
                <a:buChar char="•"/>
              </a:pPr>
              <a:r>
                <a:rPr lang="en-US" sz="1200" dirty="0">
                  <a:solidFill>
                    <a:srgbClr val="404D67"/>
                  </a:solidFill>
                </a:rPr>
                <a:t>Reduced costs associated with payroll and paper checks for staffing firms and talent</a:t>
              </a:r>
            </a:p>
            <a:p>
              <a:pPr marL="259093" lvl="1" indent="-129546">
                <a:lnSpc>
                  <a:spcPct val="150000"/>
                </a:lnSpc>
                <a:buFont typeface="Arial"/>
                <a:buChar char="•"/>
              </a:pPr>
              <a:r>
                <a:rPr lang="en-US" sz="1200" dirty="0">
                  <a:solidFill>
                    <a:srgbClr val="404D67"/>
                  </a:solidFill>
                </a:rPr>
                <a:t>Frictionless process for talent and admin</a:t>
              </a:r>
            </a:p>
          </p:txBody>
        </p:sp>
        <p:sp>
          <p:nvSpPr>
            <p:cNvPr id="20" name="Rectangle 19">
              <a:extLst>
                <a:ext uri="{FF2B5EF4-FFF2-40B4-BE49-F238E27FC236}">
                  <a16:creationId xmlns:a16="http://schemas.microsoft.com/office/drawing/2014/main" id="{D7B62580-0419-4CE6-8C9B-77CFD96DEDF7}"/>
                </a:ext>
              </a:extLst>
            </p:cNvPr>
            <p:cNvSpPr/>
            <p:nvPr/>
          </p:nvSpPr>
          <p:spPr>
            <a:xfrm>
              <a:off x="6991350" y="1152412"/>
              <a:ext cx="1562099" cy="309409"/>
            </a:xfrm>
            <a:prstGeom prst="rect">
              <a:avLst/>
            </a:prstGeom>
            <a:solidFill>
              <a:srgbClr val="FFDA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solidFill>
                    <a:schemeClr val="tx1"/>
                  </a:solidFill>
                  <a:latin typeface="Nunito Sans Black" panose="00000A00000000000000" pitchFamily="2" charset="0"/>
                  <a:ea typeface="Montserrat" charset="0"/>
                  <a:cs typeface="Montserrat" charset="0"/>
                </a:rPr>
                <a:t>AVAILABLE NOW</a:t>
              </a:r>
            </a:p>
          </p:txBody>
        </p:sp>
      </p:grpSp>
    </p:spTree>
    <p:extLst>
      <p:ext uri="{BB962C8B-B14F-4D97-AF65-F5344CB8AC3E}">
        <p14:creationId xmlns:p14="http://schemas.microsoft.com/office/powerpoint/2010/main" val="271665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106B6EC-C33A-47FD-A8FF-C1670C07DBBA}"/>
              </a:ext>
            </a:extLst>
          </p:cNvPr>
          <p:cNvGrpSpPr/>
          <p:nvPr/>
        </p:nvGrpSpPr>
        <p:grpSpPr>
          <a:xfrm>
            <a:off x="1296726" y="956206"/>
            <a:ext cx="4513675" cy="2472794"/>
            <a:chOff x="1032537" y="1241720"/>
            <a:chExt cx="4593233" cy="2472794"/>
          </a:xfrm>
        </p:grpSpPr>
        <p:sp>
          <p:nvSpPr>
            <p:cNvPr id="5" name="TextBox 5"/>
            <p:cNvSpPr txBox="1"/>
            <p:nvPr/>
          </p:nvSpPr>
          <p:spPr>
            <a:xfrm>
              <a:off x="1032537" y="1804375"/>
              <a:ext cx="4593233" cy="899413"/>
            </a:xfrm>
            <a:prstGeom prst="rect">
              <a:avLst/>
            </a:prstGeom>
          </p:spPr>
          <p:txBody>
            <a:bodyPr wrap="square" lIns="0" tIns="0" rIns="0" bIns="0" rtlCol="0" anchor="t">
              <a:spAutoFit/>
            </a:bodyPr>
            <a:lstStyle/>
            <a:p>
              <a:pPr marL="0" marR="0" lvl="0" indent="0" algn="l" defTabSz="914400" rtl="0" eaLnBrk="1" fontAlgn="auto" latinLnBrk="0" hangingPunct="1">
                <a:lnSpc>
                  <a:spcPts val="7885"/>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404D67"/>
                  </a:solidFill>
                  <a:effectLst/>
                  <a:uLnTx/>
                  <a:uFillTx/>
                  <a:latin typeface="Avenir Next LT Pro"/>
                  <a:ea typeface="+mn-ea"/>
                  <a:cs typeface="+mn-cs"/>
                </a:rPr>
                <a:t>AVIONTÉ 24/7</a:t>
              </a:r>
            </a:p>
          </p:txBody>
        </p:sp>
        <p:sp>
          <p:nvSpPr>
            <p:cNvPr id="6" name="TextBox 6"/>
            <p:cNvSpPr txBox="1"/>
            <p:nvPr/>
          </p:nvSpPr>
          <p:spPr>
            <a:xfrm>
              <a:off x="1032537" y="2771948"/>
              <a:ext cx="4593233" cy="94256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D67"/>
                  </a:solidFill>
                  <a:effectLst/>
                  <a:uLnTx/>
                  <a:uFillTx/>
                  <a:latin typeface="Nunito Sans Regular"/>
                  <a:ea typeface="+mn-ea"/>
                  <a:cs typeface="+mn-cs"/>
                </a:rPr>
                <a:t>We’ve designed a mobile framework that empowers staffing to create unique </a:t>
              </a:r>
              <a:r>
                <a:rPr kumimoji="0" lang="en-US" sz="1400" b="0" i="0" u="none" strike="noStrike" kern="1200" cap="none" spc="0" normalizeH="0" baseline="0" noProof="0" dirty="0">
                  <a:ln>
                    <a:noFill/>
                  </a:ln>
                  <a:solidFill>
                    <a:srgbClr val="404D67"/>
                  </a:solidFill>
                  <a:effectLst/>
                  <a:uLnTx/>
                  <a:uFillTx/>
                  <a:latin typeface="Nunito Sans" panose="00000500000000000000" pitchFamily="2" charset="0"/>
                  <a:ea typeface="+mn-ea"/>
                  <a:cs typeface="+mn-cs"/>
                </a:rPr>
                <a:t>experiences that engage and enable talent through every stage of their journey.</a:t>
              </a:r>
              <a:endParaRPr kumimoji="0" lang="en-US" sz="1400" b="0" i="0" u="none" strike="noStrike" kern="1200" cap="none" spc="0" normalizeH="0" baseline="0" noProof="0" dirty="0">
                <a:ln>
                  <a:noFill/>
                </a:ln>
                <a:solidFill>
                  <a:srgbClr val="404D67"/>
                </a:solidFill>
                <a:effectLst/>
                <a:uLnTx/>
                <a:uFillTx/>
                <a:latin typeface="Nunito Sans Regular"/>
                <a:ea typeface="+mn-ea"/>
                <a:cs typeface="+mn-cs"/>
              </a:endParaRPr>
            </a:p>
          </p:txBody>
        </p:sp>
        <p:sp>
          <p:nvSpPr>
            <p:cNvPr id="8" name="TextBox 8"/>
            <p:cNvSpPr txBox="1"/>
            <p:nvPr/>
          </p:nvSpPr>
          <p:spPr>
            <a:xfrm>
              <a:off x="1032537" y="1241720"/>
              <a:ext cx="4432634" cy="512448"/>
            </a:xfrm>
            <a:prstGeom prst="rect">
              <a:avLst/>
            </a:prstGeom>
          </p:spPr>
          <p:txBody>
            <a:bodyPr wrap="square" lIns="0" tIns="0" rIns="0" bIns="0" rtlCol="0" anchor="t">
              <a:spAutoFit/>
            </a:bodyPr>
            <a:lstStyle/>
            <a:p>
              <a:pPr marL="0" marR="0" lvl="0" indent="0" algn="l" defTabSz="914400" rtl="0" eaLnBrk="1" fontAlgn="auto" latinLnBrk="0" hangingPunct="1">
                <a:lnSpc>
                  <a:spcPts val="4776"/>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404D67"/>
                  </a:solidFill>
                  <a:effectLst/>
                  <a:uLnTx/>
                  <a:uFillTx/>
                  <a:latin typeface="Avenir Next LT Pro"/>
                  <a:ea typeface="+mn-ea"/>
                  <a:cs typeface="+mn-cs"/>
                </a:rPr>
                <a:t>REDEFINING THE MARKET</a:t>
              </a:r>
            </a:p>
          </p:txBody>
        </p:sp>
      </p:grpSp>
      <p:pic>
        <p:nvPicPr>
          <p:cNvPr id="9" name="Picture 32">
            <a:extLst>
              <a:ext uri="{FF2B5EF4-FFF2-40B4-BE49-F238E27FC236}">
                <a16:creationId xmlns:a16="http://schemas.microsoft.com/office/drawing/2014/main" id="{F1664851-4AEA-4B1D-95D8-64DA04D0E04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9105" t="18312" r="-301" b="2"/>
          <a:stretch/>
        </p:blipFill>
        <p:spPr>
          <a:xfrm rot="10800000">
            <a:off x="5652582" y="1641184"/>
            <a:ext cx="6539417" cy="5216815"/>
          </a:xfrm>
          <a:prstGeom prst="rect">
            <a:avLst/>
          </a:prstGeom>
        </p:spPr>
      </p:pic>
      <p:pic>
        <p:nvPicPr>
          <p:cNvPr id="13" name="Picture 12">
            <a:extLst>
              <a:ext uri="{FF2B5EF4-FFF2-40B4-BE49-F238E27FC236}">
                <a16:creationId xmlns:a16="http://schemas.microsoft.com/office/drawing/2014/main" id="{8577D6CA-5782-4733-A06D-059D459F44E5}"/>
              </a:ext>
            </a:extLst>
          </p:cNvPr>
          <p:cNvPicPr>
            <a:picLocks noChangeAspect="1"/>
          </p:cNvPicPr>
          <p:nvPr/>
        </p:nvPicPr>
        <p:blipFill rotWithShape="1">
          <a:blip r:embed="rId5">
            <a:extLst>
              <a:ext uri="{28A0092B-C50C-407E-A947-70E740481C1C}">
                <a14:useLocalDpi xmlns:a14="http://schemas.microsoft.com/office/drawing/2010/main" val="0"/>
              </a:ext>
            </a:extLst>
          </a:blip>
          <a:srcRect t="10228" b="13026"/>
          <a:stretch/>
        </p:blipFill>
        <p:spPr>
          <a:xfrm>
            <a:off x="6539418" y="515723"/>
            <a:ext cx="5027743" cy="6983270"/>
          </a:xfrm>
          <a:prstGeom prst="rect">
            <a:avLst/>
          </a:prstGeom>
        </p:spPr>
      </p:pic>
      <p:grpSp>
        <p:nvGrpSpPr>
          <p:cNvPr id="3" name="Group 2">
            <a:extLst>
              <a:ext uri="{FF2B5EF4-FFF2-40B4-BE49-F238E27FC236}">
                <a16:creationId xmlns:a16="http://schemas.microsoft.com/office/drawing/2014/main" id="{4337F3D7-B1B4-4572-AE7D-13ED2931C55E}"/>
              </a:ext>
            </a:extLst>
          </p:cNvPr>
          <p:cNvGrpSpPr/>
          <p:nvPr/>
        </p:nvGrpSpPr>
        <p:grpSpPr>
          <a:xfrm>
            <a:off x="1291595" y="3829050"/>
            <a:ext cx="4360988" cy="1248538"/>
            <a:chOff x="1291595" y="3724275"/>
            <a:chExt cx="4360988" cy="1248538"/>
          </a:xfrm>
        </p:grpSpPr>
        <p:sp>
          <p:nvSpPr>
            <p:cNvPr id="2" name="Rectangle 1">
              <a:extLst>
                <a:ext uri="{FF2B5EF4-FFF2-40B4-BE49-F238E27FC236}">
                  <a16:creationId xmlns:a16="http://schemas.microsoft.com/office/drawing/2014/main" id="{B531D173-AEC2-46EE-ACBD-83D22EFA7167}"/>
                </a:ext>
              </a:extLst>
            </p:cNvPr>
            <p:cNvSpPr/>
            <p:nvPr/>
          </p:nvSpPr>
          <p:spPr>
            <a:xfrm>
              <a:off x="1291595" y="4071732"/>
              <a:ext cx="1356355" cy="901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unito Sans"/>
                <a:ea typeface="+mn-ea"/>
                <a:cs typeface="+mn-cs"/>
              </a:endParaRPr>
            </a:p>
          </p:txBody>
        </p:sp>
        <p:sp>
          <p:nvSpPr>
            <p:cNvPr id="10" name="Rectangle 9">
              <a:extLst>
                <a:ext uri="{FF2B5EF4-FFF2-40B4-BE49-F238E27FC236}">
                  <a16:creationId xmlns:a16="http://schemas.microsoft.com/office/drawing/2014/main" id="{D3E47617-0E34-4308-BF98-236BA12770D1}"/>
                </a:ext>
              </a:extLst>
            </p:cNvPr>
            <p:cNvSpPr/>
            <p:nvPr/>
          </p:nvSpPr>
          <p:spPr>
            <a:xfrm>
              <a:off x="4296228" y="4071732"/>
              <a:ext cx="1356355" cy="901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unito Sans"/>
                <a:ea typeface="+mn-ea"/>
                <a:cs typeface="+mn-cs"/>
              </a:endParaRPr>
            </a:p>
          </p:txBody>
        </p:sp>
        <p:sp>
          <p:nvSpPr>
            <p:cNvPr id="11" name="Rectangle 10">
              <a:extLst>
                <a:ext uri="{FF2B5EF4-FFF2-40B4-BE49-F238E27FC236}">
                  <a16:creationId xmlns:a16="http://schemas.microsoft.com/office/drawing/2014/main" id="{037A3F19-D44F-485E-AB65-7FA70D8D7C3D}"/>
                </a:ext>
              </a:extLst>
            </p:cNvPr>
            <p:cNvSpPr/>
            <p:nvPr/>
          </p:nvSpPr>
          <p:spPr>
            <a:xfrm>
              <a:off x="2793911" y="4071732"/>
              <a:ext cx="1356355" cy="901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unito Sans"/>
                <a:ea typeface="+mn-ea"/>
                <a:cs typeface="+mn-cs"/>
              </a:endParaRPr>
            </a:p>
          </p:txBody>
        </p:sp>
        <p:sp>
          <p:nvSpPr>
            <p:cNvPr id="12" name="Rectangle 11">
              <a:extLst>
                <a:ext uri="{FF2B5EF4-FFF2-40B4-BE49-F238E27FC236}">
                  <a16:creationId xmlns:a16="http://schemas.microsoft.com/office/drawing/2014/main" id="{448C898C-2D09-4DC5-A56C-8A62E90B9105}"/>
                </a:ext>
              </a:extLst>
            </p:cNvPr>
            <p:cNvSpPr/>
            <p:nvPr/>
          </p:nvSpPr>
          <p:spPr>
            <a:xfrm>
              <a:off x="1291595" y="3724275"/>
              <a:ext cx="1356355" cy="347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dirty="0">
                  <a:ln>
                    <a:noFill/>
                  </a:ln>
                  <a:solidFill>
                    <a:prstClr val="white"/>
                  </a:solidFill>
                  <a:effectLst/>
                  <a:uLnTx/>
                  <a:uFillTx/>
                  <a:latin typeface="Avenir Next LT Pro"/>
                  <a:ea typeface="+mn-ea"/>
                  <a:cs typeface="+mn-cs"/>
                </a:rPr>
                <a:t>24/7 WORK</a:t>
              </a:r>
            </a:p>
          </p:txBody>
        </p:sp>
        <p:sp>
          <p:nvSpPr>
            <p:cNvPr id="15" name="Rectangle 14">
              <a:extLst>
                <a:ext uri="{FF2B5EF4-FFF2-40B4-BE49-F238E27FC236}">
                  <a16:creationId xmlns:a16="http://schemas.microsoft.com/office/drawing/2014/main" id="{9BA7C162-80EB-4296-BE8F-32DA1229DB28}"/>
                </a:ext>
              </a:extLst>
            </p:cNvPr>
            <p:cNvSpPr/>
            <p:nvPr/>
          </p:nvSpPr>
          <p:spPr>
            <a:xfrm>
              <a:off x="4296228" y="3724275"/>
              <a:ext cx="1356355" cy="347458"/>
            </a:xfrm>
            <a:prstGeom prst="rect">
              <a:avLst/>
            </a:prstGeom>
            <a:solidFill>
              <a:srgbClr val="77A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dirty="0">
                  <a:ln>
                    <a:noFill/>
                  </a:ln>
                  <a:solidFill>
                    <a:prstClr val="white"/>
                  </a:solidFill>
                  <a:effectLst/>
                  <a:uLnTx/>
                  <a:uFillTx/>
                  <a:latin typeface="Avenir Next LT Pro"/>
                  <a:ea typeface="+mn-ea"/>
                  <a:cs typeface="+mn-cs"/>
                </a:rPr>
                <a:t>24/7 READY</a:t>
              </a:r>
            </a:p>
          </p:txBody>
        </p:sp>
        <p:sp>
          <p:nvSpPr>
            <p:cNvPr id="16" name="Rectangle 15">
              <a:extLst>
                <a:ext uri="{FF2B5EF4-FFF2-40B4-BE49-F238E27FC236}">
                  <a16:creationId xmlns:a16="http://schemas.microsoft.com/office/drawing/2014/main" id="{6BD02185-6FDC-4D13-80CC-B90B32405CB9}"/>
                </a:ext>
              </a:extLst>
            </p:cNvPr>
            <p:cNvSpPr/>
            <p:nvPr/>
          </p:nvSpPr>
          <p:spPr>
            <a:xfrm>
              <a:off x="2793911" y="3724275"/>
              <a:ext cx="1356355" cy="34745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0" normalizeH="0" baseline="0" noProof="0" dirty="0">
                  <a:ln>
                    <a:noFill/>
                  </a:ln>
                  <a:solidFill>
                    <a:prstClr val="white"/>
                  </a:solidFill>
                  <a:effectLst/>
                  <a:uLnTx/>
                  <a:uFillTx/>
                  <a:latin typeface="Avenir Next LT Pro"/>
                  <a:ea typeface="+mn-ea"/>
                  <a:cs typeface="+mn-cs"/>
                </a:rPr>
                <a:t>24/7 PAY</a:t>
              </a:r>
            </a:p>
          </p:txBody>
        </p:sp>
        <p:sp>
          <p:nvSpPr>
            <p:cNvPr id="17" name="TextBox 16">
              <a:extLst>
                <a:ext uri="{FF2B5EF4-FFF2-40B4-BE49-F238E27FC236}">
                  <a16:creationId xmlns:a16="http://schemas.microsoft.com/office/drawing/2014/main" id="{17120880-D8FF-4AF9-9114-6F8D8541C970}"/>
                </a:ext>
              </a:extLst>
            </p:cNvPr>
            <p:cNvSpPr txBox="1"/>
            <p:nvPr/>
          </p:nvSpPr>
          <p:spPr>
            <a:xfrm>
              <a:off x="1433063" y="4139477"/>
              <a:ext cx="1073418" cy="765594"/>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D67"/>
                  </a:solidFill>
                  <a:effectLst/>
                  <a:uLnTx/>
                  <a:uFillTx/>
                  <a:latin typeface="Nunito Sans"/>
                  <a:ea typeface="+mn-ea"/>
                  <a:cs typeface="+mn-cs"/>
                </a:rPr>
                <a:t>Match talent with jobs that fit their skillset. </a:t>
              </a:r>
            </a:p>
          </p:txBody>
        </p:sp>
        <p:sp>
          <p:nvSpPr>
            <p:cNvPr id="18" name="TextBox 17">
              <a:extLst>
                <a:ext uri="{FF2B5EF4-FFF2-40B4-BE49-F238E27FC236}">
                  <a16:creationId xmlns:a16="http://schemas.microsoft.com/office/drawing/2014/main" id="{8D06C09D-E29D-42EE-8FE5-A0F54CF201FC}"/>
                </a:ext>
              </a:extLst>
            </p:cNvPr>
            <p:cNvSpPr txBox="1"/>
            <p:nvPr/>
          </p:nvSpPr>
          <p:spPr>
            <a:xfrm>
              <a:off x="2928198" y="4139476"/>
              <a:ext cx="1073418" cy="765594"/>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D67"/>
                  </a:solidFill>
                  <a:effectLst/>
                  <a:uLnTx/>
                  <a:uFillTx/>
                  <a:latin typeface="Nunito Sans"/>
                  <a:ea typeface="+mn-ea"/>
                  <a:cs typeface="+mn-cs"/>
                </a:rPr>
                <a:t>Instantly access payday and tax information.</a:t>
              </a:r>
            </a:p>
          </p:txBody>
        </p:sp>
        <p:sp>
          <p:nvSpPr>
            <p:cNvPr id="19" name="TextBox 18">
              <a:extLst>
                <a:ext uri="{FF2B5EF4-FFF2-40B4-BE49-F238E27FC236}">
                  <a16:creationId xmlns:a16="http://schemas.microsoft.com/office/drawing/2014/main" id="{A2040C82-14A2-4881-BB8A-A87C0A0055C5}"/>
                </a:ext>
              </a:extLst>
            </p:cNvPr>
            <p:cNvSpPr txBox="1"/>
            <p:nvPr/>
          </p:nvSpPr>
          <p:spPr>
            <a:xfrm>
              <a:off x="4437696" y="4139475"/>
              <a:ext cx="1073418" cy="765594"/>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04D67"/>
                  </a:solidFill>
                  <a:effectLst/>
                  <a:uLnTx/>
                  <a:uFillTx/>
                  <a:latin typeface="Nunito Sans"/>
                  <a:ea typeface="+mn-ea"/>
                  <a:cs typeface="+mn-cs"/>
                </a:rPr>
                <a:t>Track COVID vaccination and test requirements.</a:t>
              </a:r>
            </a:p>
          </p:txBody>
        </p:sp>
      </p:grpSp>
    </p:spTree>
    <p:extLst>
      <p:ext uri="{BB962C8B-B14F-4D97-AF65-F5344CB8AC3E}">
        <p14:creationId xmlns:p14="http://schemas.microsoft.com/office/powerpoint/2010/main" val="200880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32">
            <a:extLst>
              <a:ext uri="{FF2B5EF4-FFF2-40B4-BE49-F238E27FC236}">
                <a16:creationId xmlns:a16="http://schemas.microsoft.com/office/drawing/2014/main" id="{7681AB70-BA46-4A89-A82E-8C29B3A53E3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224" t="18312" r="-301" b="2"/>
          <a:stretch/>
        </p:blipFill>
        <p:spPr>
          <a:xfrm rot="16200000">
            <a:off x="-909161" y="732024"/>
            <a:ext cx="7035137" cy="5216815"/>
          </a:xfrm>
          <a:prstGeom prst="rect">
            <a:avLst/>
          </a:prstGeom>
        </p:spPr>
      </p:pic>
      <p:grpSp>
        <p:nvGrpSpPr>
          <p:cNvPr id="2" name="Group 1">
            <a:extLst>
              <a:ext uri="{FF2B5EF4-FFF2-40B4-BE49-F238E27FC236}">
                <a16:creationId xmlns:a16="http://schemas.microsoft.com/office/drawing/2014/main" id="{FEA24D76-2372-4CC8-B361-47C86F487188}"/>
              </a:ext>
            </a:extLst>
          </p:cNvPr>
          <p:cNvGrpSpPr/>
          <p:nvPr/>
        </p:nvGrpSpPr>
        <p:grpSpPr>
          <a:xfrm>
            <a:off x="7246239" y="1520394"/>
            <a:ext cx="3795522" cy="3817212"/>
            <a:chOff x="7246239" y="1212617"/>
            <a:chExt cx="3795522" cy="3817212"/>
          </a:xfrm>
        </p:grpSpPr>
        <p:sp>
          <p:nvSpPr>
            <p:cNvPr id="7" name="TextBox 6">
              <a:extLst>
                <a:ext uri="{FF2B5EF4-FFF2-40B4-BE49-F238E27FC236}">
                  <a16:creationId xmlns:a16="http://schemas.microsoft.com/office/drawing/2014/main" id="{752608B8-7EE3-4F92-AD9B-8787DBFC31B5}"/>
                </a:ext>
              </a:extLst>
            </p:cNvPr>
            <p:cNvSpPr txBox="1"/>
            <p:nvPr/>
          </p:nvSpPr>
          <p:spPr>
            <a:xfrm>
              <a:off x="7246239" y="3490946"/>
              <a:ext cx="3795520" cy="1538883"/>
            </a:xfrm>
            <a:prstGeom prst="rect">
              <a:avLst/>
            </a:prstGeom>
            <a:noFill/>
          </p:spPr>
          <p:txBody>
            <a:bodyPr wrap="square" rtlCol="0">
              <a:spAutoFit/>
            </a:bodyPr>
            <a:lstStyle/>
            <a:p>
              <a:pPr>
                <a:lnSpc>
                  <a:spcPct val="150000"/>
                </a:lnSpc>
              </a:pPr>
              <a:r>
                <a:rPr lang="en-US" sz="1600" spc="110" dirty="0">
                  <a:solidFill>
                    <a:schemeClr val="accent3"/>
                  </a:solidFill>
                  <a:latin typeface="Nunito Sans Black" panose="00000A00000000000000" pitchFamily="2" charset="0"/>
                  <a:cs typeface="Poppins SemiBold" panose="00000700000000000000" pitchFamily="2" charset="0"/>
                </a:rPr>
                <a:t>AVIONTÉ 24/7 </a:t>
              </a:r>
              <a:r>
                <a:rPr lang="en-US" sz="1600" spc="110" dirty="0">
                  <a:solidFill>
                    <a:srgbClr val="ED7D31"/>
                  </a:solidFill>
                  <a:latin typeface="Nunito Sans Black" panose="00000A00000000000000" pitchFamily="2" charset="0"/>
                  <a:cs typeface="Poppins SemiBold" panose="00000700000000000000" pitchFamily="2" charset="0"/>
                </a:rPr>
                <a:t>PAY</a:t>
              </a:r>
            </a:p>
            <a:p>
              <a:pPr>
                <a:lnSpc>
                  <a:spcPct val="150000"/>
                </a:lnSpc>
              </a:pPr>
              <a:endParaRPr lang="en-US" sz="1600" dirty="0">
                <a:solidFill>
                  <a:schemeClr val="accent3"/>
                </a:solidFill>
                <a:cs typeface="Poppins" panose="00000500000000000000" pitchFamily="2" charset="0"/>
              </a:endParaRPr>
            </a:p>
            <a:p>
              <a:pPr>
                <a:lnSpc>
                  <a:spcPct val="150000"/>
                </a:lnSpc>
              </a:pPr>
              <a:r>
                <a:rPr lang="en-US" sz="1600" dirty="0">
                  <a:solidFill>
                    <a:schemeClr val="accent3"/>
                  </a:solidFill>
                  <a:cs typeface="Poppins" panose="00000500000000000000" pitchFamily="2" charset="0"/>
                </a:rPr>
                <a:t>Instantly access to payday and tax information.</a:t>
              </a:r>
            </a:p>
          </p:txBody>
        </p:sp>
        <p:sp>
          <p:nvSpPr>
            <p:cNvPr id="9" name="TextBox 8">
              <a:extLst>
                <a:ext uri="{FF2B5EF4-FFF2-40B4-BE49-F238E27FC236}">
                  <a16:creationId xmlns:a16="http://schemas.microsoft.com/office/drawing/2014/main" id="{6DB9FCAA-CDE3-4ABC-BF71-716A1A280691}"/>
                </a:ext>
              </a:extLst>
            </p:cNvPr>
            <p:cNvSpPr txBox="1"/>
            <p:nvPr/>
          </p:nvSpPr>
          <p:spPr>
            <a:xfrm>
              <a:off x="7246241" y="1212617"/>
              <a:ext cx="3795520" cy="1938992"/>
            </a:xfrm>
            <a:prstGeom prst="rect">
              <a:avLst/>
            </a:prstGeom>
            <a:noFill/>
          </p:spPr>
          <p:txBody>
            <a:bodyPr wrap="square" rtlCol="0">
              <a:spAutoFit/>
            </a:bodyPr>
            <a:lstStyle/>
            <a:p>
              <a:r>
                <a:rPr lang="en-US" sz="4000" b="1" spc="300" dirty="0">
                  <a:solidFill>
                    <a:schemeClr val="accent3"/>
                  </a:solidFill>
                  <a:latin typeface="+mj-lt"/>
                  <a:cs typeface="Poppins" panose="00000500000000000000" pitchFamily="2" charset="0"/>
                </a:rPr>
                <a:t>A NEW WAY TO TRACK PAY</a:t>
              </a:r>
            </a:p>
          </p:txBody>
        </p:sp>
      </p:grpSp>
      <p:pic>
        <p:nvPicPr>
          <p:cNvPr id="8" name="Picture 7" descr="Graphical user interface, text, application, chat or text message&#10;&#10;Description automatically generated">
            <a:extLst>
              <a:ext uri="{FF2B5EF4-FFF2-40B4-BE49-F238E27FC236}">
                <a16:creationId xmlns:a16="http://schemas.microsoft.com/office/drawing/2014/main" id="{DD77177D-387C-423D-A27F-893C5DAE47B2}"/>
              </a:ext>
            </a:extLst>
          </p:cNvPr>
          <p:cNvPicPr>
            <a:picLocks noChangeAspect="1"/>
          </p:cNvPicPr>
          <p:nvPr/>
        </p:nvPicPr>
        <p:blipFill rotWithShape="1">
          <a:blip r:embed="rId4">
            <a:extLst>
              <a:ext uri="{28A0092B-C50C-407E-A947-70E740481C1C}">
                <a14:useLocalDpi xmlns:a14="http://schemas.microsoft.com/office/drawing/2010/main" val="0"/>
              </a:ext>
            </a:extLst>
          </a:blip>
          <a:srcRect l="25397" t="23242"/>
          <a:stretch/>
        </p:blipFill>
        <p:spPr>
          <a:xfrm>
            <a:off x="0" y="409575"/>
            <a:ext cx="6267450" cy="6448425"/>
          </a:xfrm>
          <a:prstGeom prst="rect">
            <a:avLst/>
          </a:prstGeom>
        </p:spPr>
      </p:pic>
    </p:spTree>
    <p:extLst>
      <p:ext uri="{BB962C8B-B14F-4D97-AF65-F5344CB8AC3E}">
        <p14:creationId xmlns:p14="http://schemas.microsoft.com/office/powerpoint/2010/main" val="1469552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E8161A-3BC7-4E72-9293-61C9832EF3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1941" y="399326"/>
            <a:ext cx="3348117" cy="6059347"/>
          </a:xfrm>
          <a:prstGeom prst="rect">
            <a:avLst/>
          </a:prstGeom>
        </p:spPr>
      </p:pic>
      <p:sp>
        <p:nvSpPr>
          <p:cNvPr id="37" name="Rectangle 36">
            <a:extLst>
              <a:ext uri="{FF2B5EF4-FFF2-40B4-BE49-F238E27FC236}">
                <a16:creationId xmlns:a16="http://schemas.microsoft.com/office/drawing/2014/main" id="{E5FBA7BD-07BA-4D6D-AA14-1FC6938FBD6B}"/>
              </a:ext>
            </a:extLst>
          </p:cNvPr>
          <p:cNvSpPr/>
          <p:nvPr/>
        </p:nvSpPr>
        <p:spPr>
          <a:xfrm>
            <a:off x="11630025" y="6296025"/>
            <a:ext cx="479994"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877A08FA-2B92-4D13-B392-ECED046E08FB}"/>
              </a:ext>
            </a:extLst>
          </p:cNvPr>
          <p:cNvCxnSpPr>
            <a:cxnSpLocks/>
            <a:stCxn id="21" idx="1"/>
            <a:endCxn id="23" idx="3"/>
          </p:cNvCxnSpPr>
          <p:nvPr/>
        </p:nvCxnSpPr>
        <p:spPr>
          <a:xfrm flipH="1" flipV="1">
            <a:off x="4243468" y="2428875"/>
            <a:ext cx="899594" cy="756669"/>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AAC24E1-B567-4B4F-9E71-C27CB1AEFF39}"/>
              </a:ext>
            </a:extLst>
          </p:cNvPr>
          <p:cNvSpPr/>
          <p:nvPr/>
        </p:nvSpPr>
        <p:spPr>
          <a:xfrm>
            <a:off x="5105400" y="3147882"/>
            <a:ext cx="257175" cy="257175"/>
          </a:xfrm>
          <a:prstGeom prst="ellipse">
            <a:avLst/>
          </a:prstGeom>
          <a:solidFill>
            <a:schemeClr val="accent4"/>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1F0153A-2EFE-4860-971C-A97C1A50CFB7}"/>
              </a:ext>
            </a:extLst>
          </p:cNvPr>
          <p:cNvSpPr txBox="1"/>
          <p:nvPr/>
        </p:nvSpPr>
        <p:spPr>
          <a:xfrm>
            <a:off x="895350" y="1776773"/>
            <a:ext cx="3348118" cy="1304203"/>
          </a:xfrm>
          <a:prstGeom prst="rect">
            <a:avLst/>
          </a:prstGeom>
          <a:noFill/>
        </p:spPr>
        <p:txBody>
          <a:bodyPr wrap="square" rtlCol="0">
            <a:spAutoFit/>
          </a:bodyPr>
          <a:lstStyle/>
          <a:p>
            <a:pPr>
              <a:lnSpc>
                <a:spcPct val="150000"/>
              </a:lnSpc>
            </a:pPr>
            <a:r>
              <a:rPr lang="en-US" b="1" dirty="0">
                <a:latin typeface="Nunito Sans Black" panose="00000A00000000000000" pitchFamily="2" charset="0"/>
              </a:rPr>
              <a:t>Avionté 24/7 PAY</a:t>
            </a:r>
          </a:p>
          <a:p>
            <a:pPr>
              <a:lnSpc>
                <a:spcPct val="150000"/>
              </a:lnSpc>
            </a:pPr>
            <a:r>
              <a:rPr lang="en-US" dirty="0"/>
              <a:t>Instant access to payday and tax information.</a:t>
            </a:r>
          </a:p>
        </p:txBody>
      </p:sp>
      <p:sp>
        <p:nvSpPr>
          <p:cNvPr id="27" name="TextBox 13">
            <a:extLst>
              <a:ext uri="{FF2B5EF4-FFF2-40B4-BE49-F238E27FC236}">
                <a16:creationId xmlns:a16="http://schemas.microsoft.com/office/drawing/2014/main" id="{FEE85453-0E26-49DF-A113-FB73EF615F0F}"/>
              </a:ext>
            </a:extLst>
          </p:cNvPr>
          <p:cNvSpPr txBox="1"/>
          <p:nvPr/>
        </p:nvSpPr>
        <p:spPr>
          <a:xfrm>
            <a:off x="895350" y="3080976"/>
            <a:ext cx="3348118" cy="2998898"/>
          </a:xfrm>
          <a:prstGeom prst="rect">
            <a:avLst/>
          </a:prstGeom>
        </p:spPr>
        <p:txBody>
          <a:bodyPr wrap="square" lIns="0" tIns="0" rIns="0" bIns="0" rtlCol="0" anchor="t">
            <a:spAutoFit/>
          </a:bodyPr>
          <a:lstStyle/>
          <a:p>
            <a:pPr marL="259093" lvl="1" indent="-129546">
              <a:lnSpc>
                <a:spcPct val="150000"/>
              </a:lnSpc>
              <a:buFont typeface="Arial"/>
              <a:buChar char="•"/>
            </a:pPr>
            <a:endParaRPr lang="en-US" sz="1200" dirty="0">
              <a:solidFill>
                <a:srgbClr val="404D67"/>
              </a:solidFill>
            </a:endParaRPr>
          </a:p>
          <a:p>
            <a:pPr marL="259093" lvl="1" indent="-129546">
              <a:lnSpc>
                <a:spcPct val="150000"/>
              </a:lnSpc>
              <a:buFont typeface="Arial"/>
              <a:buChar char="•"/>
            </a:pPr>
            <a:r>
              <a:rPr lang="en-US" sz="1200" dirty="0">
                <a:solidFill>
                  <a:srgbClr val="404D67"/>
                </a:solidFill>
              </a:rPr>
              <a:t>iOS and Android compatible mobile framework</a:t>
            </a:r>
          </a:p>
          <a:p>
            <a:pPr marL="259093" lvl="1" indent="-129546">
              <a:lnSpc>
                <a:spcPct val="150000"/>
              </a:lnSpc>
              <a:buFont typeface="Arial"/>
              <a:buChar char="•"/>
            </a:pPr>
            <a:r>
              <a:rPr lang="en-US" sz="1200" dirty="0">
                <a:solidFill>
                  <a:srgbClr val="404D67"/>
                </a:solidFill>
              </a:rPr>
              <a:t>Authentication keeps sensitive information such as personal and pay data secure</a:t>
            </a:r>
          </a:p>
          <a:p>
            <a:pPr marL="259093" lvl="1" indent="-129546">
              <a:lnSpc>
                <a:spcPct val="150000"/>
              </a:lnSpc>
              <a:buFont typeface="Arial"/>
              <a:buChar char="•"/>
            </a:pPr>
            <a:r>
              <a:rPr lang="en-US" sz="1200" dirty="0">
                <a:solidFill>
                  <a:srgbClr val="404D67"/>
                </a:solidFill>
              </a:rPr>
              <a:t>Deep insights to paycheck, deduction, and tax form information</a:t>
            </a:r>
          </a:p>
          <a:p>
            <a:pPr marL="259093" lvl="1" indent="-129546">
              <a:lnSpc>
                <a:spcPct val="150000"/>
              </a:lnSpc>
              <a:buFont typeface="Arial"/>
              <a:buChar char="•"/>
            </a:pPr>
            <a:r>
              <a:rPr lang="en-US" sz="1200" dirty="0">
                <a:solidFill>
                  <a:srgbClr val="404D67"/>
                </a:solidFill>
              </a:rPr>
              <a:t>Quick access to pay and tax statement PDFs</a:t>
            </a:r>
          </a:p>
          <a:p>
            <a:pPr marL="259093" lvl="1" indent="-129546">
              <a:lnSpc>
                <a:spcPct val="150000"/>
              </a:lnSpc>
              <a:buFont typeface="Arial"/>
              <a:buChar char="•"/>
            </a:pPr>
            <a:r>
              <a:rPr lang="en-US" sz="1200" dirty="0">
                <a:solidFill>
                  <a:srgbClr val="404D67"/>
                </a:solidFill>
              </a:rPr>
              <a:t>Integrated with AviontéBOLD</a:t>
            </a:r>
          </a:p>
          <a:p>
            <a:pPr marL="259093" lvl="1" indent="-129546">
              <a:lnSpc>
                <a:spcPct val="150000"/>
              </a:lnSpc>
              <a:buFont typeface="Arial"/>
              <a:buChar char="•"/>
            </a:pPr>
            <a:r>
              <a:rPr lang="en-US" sz="1200" dirty="0">
                <a:solidFill>
                  <a:srgbClr val="404D67"/>
                </a:solidFill>
              </a:rPr>
              <a:t>Frictionless experience end-to-end</a:t>
            </a:r>
          </a:p>
          <a:p>
            <a:pPr>
              <a:lnSpc>
                <a:spcPts val="1939"/>
              </a:lnSpc>
            </a:pPr>
            <a:endParaRPr lang="en-US" sz="1200" dirty="0">
              <a:solidFill>
                <a:srgbClr val="404D67"/>
              </a:solidFill>
              <a:latin typeface="Nunito Sans Regular"/>
            </a:endParaRPr>
          </a:p>
        </p:txBody>
      </p:sp>
      <p:pic>
        <p:nvPicPr>
          <p:cNvPr id="5" name="Picture 4">
            <a:extLst>
              <a:ext uri="{FF2B5EF4-FFF2-40B4-BE49-F238E27FC236}">
                <a16:creationId xmlns:a16="http://schemas.microsoft.com/office/drawing/2014/main" id="{52C93785-28AA-412C-9A4A-0252717A0F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04852" y="97037"/>
            <a:ext cx="1948695" cy="4158850"/>
          </a:xfrm>
          <a:prstGeom prst="rect">
            <a:avLst/>
          </a:prstGeom>
          <a:effectLst>
            <a:outerShdw blurRad="50800" dist="38100" dir="5400000" algn="t" rotWithShape="0">
              <a:schemeClr val="accent3">
                <a:alpha val="20000"/>
              </a:schemeClr>
            </a:outerShdw>
          </a:effectLst>
        </p:spPr>
      </p:pic>
      <p:pic>
        <p:nvPicPr>
          <p:cNvPr id="7" name="Picture 6">
            <a:extLst>
              <a:ext uri="{FF2B5EF4-FFF2-40B4-BE49-F238E27FC236}">
                <a16:creationId xmlns:a16="http://schemas.microsoft.com/office/drawing/2014/main" id="{FC4A1DE2-3FBC-447A-B82A-44ECF8DD67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70058" y="370859"/>
            <a:ext cx="1948696" cy="4219098"/>
          </a:xfrm>
          <a:prstGeom prst="rect">
            <a:avLst/>
          </a:prstGeom>
          <a:effectLst>
            <a:outerShdw blurRad="50800" dist="38100" dir="5400000" algn="t" rotWithShape="0">
              <a:schemeClr val="accent3">
                <a:alpha val="20000"/>
              </a:schemeClr>
            </a:outerShdw>
          </a:effectLst>
        </p:spPr>
      </p:pic>
      <p:pic>
        <p:nvPicPr>
          <p:cNvPr id="9" name="Picture 8">
            <a:extLst>
              <a:ext uri="{FF2B5EF4-FFF2-40B4-BE49-F238E27FC236}">
                <a16:creationId xmlns:a16="http://schemas.microsoft.com/office/drawing/2014/main" id="{DD70945C-AFE8-42E8-9BF5-DB59138AE066}"/>
              </a:ext>
            </a:extLst>
          </p:cNvPr>
          <p:cNvPicPr>
            <a:picLocks noChangeAspect="1"/>
          </p:cNvPicPr>
          <p:nvPr/>
        </p:nvPicPr>
        <p:blipFill rotWithShape="1">
          <a:blip r:embed="rId6">
            <a:extLst>
              <a:ext uri="{28A0092B-C50C-407E-A947-70E740481C1C}">
                <a14:useLocalDpi xmlns:a14="http://schemas.microsoft.com/office/drawing/2010/main" val="0"/>
              </a:ext>
            </a:extLst>
          </a:blip>
          <a:srcRect t="-5" b="48419"/>
          <a:stretch/>
        </p:blipFill>
        <p:spPr>
          <a:xfrm>
            <a:off x="10004852" y="4681537"/>
            <a:ext cx="1948696" cy="2176463"/>
          </a:xfrm>
          <a:prstGeom prst="rect">
            <a:avLst/>
          </a:prstGeom>
          <a:effectLst>
            <a:outerShdw blurRad="50800" dist="38100" dir="5400000" algn="t" rotWithShape="0">
              <a:schemeClr val="accent3">
                <a:alpha val="20000"/>
              </a:schemeClr>
            </a:outerShdw>
          </a:effectLst>
        </p:spPr>
      </p:pic>
      <p:pic>
        <p:nvPicPr>
          <p:cNvPr id="11" name="Picture 10" descr="Graphical user interface, application&#10;&#10;Description automatically generated">
            <a:extLst>
              <a:ext uri="{FF2B5EF4-FFF2-40B4-BE49-F238E27FC236}">
                <a16:creationId xmlns:a16="http://schemas.microsoft.com/office/drawing/2014/main" id="{AF408CB3-E61C-4FF1-9B79-BB38D72A9461}"/>
              </a:ext>
            </a:extLst>
          </p:cNvPr>
          <p:cNvPicPr>
            <a:picLocks noChangeAspect="1"/>
          </p:cNvPicPr>
          <p:nvPr/>
        </p:nvPicPr>
        <p:blipFill rotWithShape="1">
          <a:blip r:embed="rId7">
            <a:extLst>
              <a:ext uri="{28A0092B-C50C-407E-A947-70E740481C1C}">
                <a14:useLocalDpi xmlns:a14="http://schemas.microsoft.com/office/drawing/2010/main" val="0"/>
              </a:ext>
            </a:extLst>
          </a:blip>
          <a:srcRect t="6527" b="46694"/>
          <a:stretch/>
        </p:blipFill>
        <p:spPr>
          <a:xfrm>
            <a:off x="7770059" y="4884149"/>
            <a:ext cx="1948695" cy="1973851"/>
          </a:xfrm>
          <a:prstGeom prst="rect">
            <a:avLst/>
          </a:prstGeom>
          <a:effectLst>
            <a:outerShdw blurRad="50800" dist="38100" dir="5400000" algn="t" rotWithShape="0">
              <a:schemeClr val="accent3">
                <a:alpha val="20000"/>
              </a:schemeClr>
            </a:outerShdw>
          </a:effectLst>
        </p:spPr>
      </p:pic>
      <p:sp>
        <p:nvSpPr>
          <p:cNvPr id="14" name="Rectangle 13">
            <a:extLst>
              <a:ext uri="{FF2B5EF4-FFF2-40B4-BE49-F238E27FC236}">
                <a16:creationId xmlns:a16="http://schemas.microsoft.com/office/drawing/2014/main" id="{1CBDE000-BA09-4483-920D-38EBA6ECDE50}"/>
              </a:ext>
            </a:extLst>
          </p:cNvPr>
          <p:cNvSpPr/>
          <p:nvPr/>
        </p:nvSpPr>
        <p:spPr>
          <a:xfrm>
            <a:off x="895350" y="1152412"/>
            <a:ext cx="1562099" cy="30940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Nunito Sans Black" panose="00000A00000000000000" pitchFamily="2" charset="0"/>
                <a:ea typeface="Montserrat" charset="0"/>
                <a:cs typeface="Montserrat" charset="0"/>
              </a:rPr>
              <a:t>COMING SOON</a:t>
            </a:r>
          </a:p>
        </p:txBody>
      </p:sp>
      <p:sp>
        <p:nvSpPr>
          <p:cNvPr id="13" name="TextBox 12">
            <a:extLst>
              <a:ext uri="{FF2B5EF4-FFF2-40B4-BE49-F238E27FC236}">
                <a16:creationId xmlns:a16="http://schemas.microsoft.com/office/drawing/2014/main" id="{95ECEE8B-75A2-41EA-9124-1EBB0B5BEDBE}"/>
              </a:ext>
            </a:extLst>
          </p:cNvPr>
          <p:cNvSpPr txBox="1"/>
          <p:nvPr/>
        </p:nvSpPr>
        <p:spPr>
          <a:xfrm rot="16200000">
            <a:off x="-492099" y="3313583"/>
            <a:ext cx="1822935"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AVIONTÉ 24/7 PAY</a:t>
            </a:r>
          </a:p>
        </p:txBody>
      </p:sp>
    </p:spTree>
    <p:extLst>
      <p:ext uri="{BB962C8B-B14F-4D97-AF65-F5344CB8AC3E}">
        <p14:creationId xmlns:p14="http://schemas.microsoft.com/office/powerpoint/2010/main" val="3505610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BE921-ECF5-4FF9-AC40-61729C98E85A}"/>
              </a:ext>
            </a:extLst>
          </p:cNvPr>
          <p:cNvSpPr/>
          <p:nvPr/>
        </p:nvSpPr>
        <p:spPr>
          <a:xfrm>
            <a:off x="4581682" y="1874498"/>
            <a:ext cx="3022496" cy="333481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D149D0A-2DF4-4A23-BE31-AE29A6B7B8A2}"/>
              </a:ext>
            </a:extLst>
          </p:cNvPr>
          <p:cNvSpPr/>
          <p:nvPr/>
        </p:nvSpPr>
        <p:spPr>
          <a:xfrm>
            <a:off x="1346409" y="1874498"/>
            <a:ext cx="3022496" cy="333481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85DB23E4-0249-47B8-A9D2-B497072D1989}"/>
              </a:ext>
            </a:extLst>
          </p:cNvPr>
          <p:cNvSpPr>
            <a:spLocks noGrp="1"/>
          </p:cNvSpPr>
          <p:nvPr>
            <p:ph type="body" sz="quarter" idx="11"/>
          </p:nvPr>
        </p:nvSpPr>
        <p:spPr/>
        <p:txBody>
          <a:bodyPr/>
          <a:lstStyle/>
          <a:p>
            <a:r>
              <a:rPr lang="en-US" dirty="0"/>
              <a:t>A COMPLETE PAY EXPERIENCE</a:t>
            </a:r>
          </a:p>
        </p:txBody>
      </p:sp>
      <p:sp>
        <p:nvSpPr>
          <p:cNvPr id="6" name="Rectangle 5">
            <a:extLst>
              <a:ext uri="{FF2B5EF4-FFF2-40B4-BE49-F238E27FC236}">
                <a16:creationId xmlns:a16="http://schemas.microsoft.com/office/drawing/2014/main" id="{E4DF269D-E65C-49D5-8F2D-EEEE60AF776A}"/>
              </a:ext>
            </a:extLst>
          </p:cNvPr>
          <p:cNvSpPr/>
          <p:nvPr/>
        </p:nvSpPr>
        <p:spPr>
          <a:xfrm>
            <a:off x="7816955" y="1874498"/>
            <a:ext cx="3022496" cy="333481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566ED96-4543-4DBC-8496-3E3D65B97729}"/>
              </a:ext>
            </a:extLst>
          </p:cNvPr>
          <p:cNvSpPr/>
          <p:nvPr/>
        </p:nvSpPr>
        <p:spPr>
          <a:xfrm>
            <a:off x="1352550" y="5458691"/>
            <a:ext cx="9493250" cy="63413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AVIONTÉ HELPS PROVIDE PAYMENT WHEN EMPLOYEES NEED IT MOST</a:t>
            </a:r>
          </a:p>
        </p:txBody>
      </p:sp>
      <p:grpSp>
        <p:nvGrpSpPr>
          <p:cNvPr id="16" name="Group 15">
            <a:extLst>
              <a:ext uri="{FF2B5EF4-FFF2-40B4-BE49-F238E27FC236}">
                <a16:creationId xmlns:a16="http://schemas.microsoft.com/office/drawing/2014/main" id="{AB8F5E15-1299-48F6-8F98-AB8EF09A757E}"/>
              </a:ext>
            </a:extLst>
          </p:cNvPr>
          <p:cNvGrpSpPr/>
          <p:nvPr/>
        </p:nvGrpSpPr>
        <p:grpSpPr>
          <a:xfrm>
            <a:off x="4838662" y="2431265"/>
            <a:ext cx="2508535" cy="2318632"/>
            <a:chOff x="4838662" y="2514598"/>
            <a:chExt cx="2508535" cy="2318632"/>
          </a:xfrm>
        </p:grpSpPr>
        <p:sp>
          <p:nvSpPr>
            <p:cNvPr id="10" name="Rectangle 9">
              <a:extLst>
                <a:ext uri="{FF2B5EF4-FFF2-40B4-BE49-F238E27FC236}">
                  <a16:creationId xmlns:a16="http://schemas.microsoft.com/office/drawing/2014/main" id="{37599564-07F1-4C19-B906-54FB8FC8F2DD}"/>
                </a:ext>
              </a:extLst>
            </p:cNvPr>
            <p:cNvSpPr/>
            <p:nvPr/>
          </p:nvSpPr>
          <p:spPr>
            <a:xfrm>
              <a:off x="4838662" y="3428999"/>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ea typeface="Open Sans" panose="020B0606030504020204" pitchFamily="34" charset="0"/>
                  <a:cs typeface="Poppins SemiBold" panose="00000700000000000000" pitchFamily="2" charset="0"/>
                </a:rPr>
                <a:t>BANKING</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Put wages directly into your employees' hands with a secure paycard.</a:t>
              </a:r>
            </a:p>
          </p:txBody>
        </p:sp>
        <p:pic>
          <p:nvPicPr>
            <p:cNvPr id="12" name="Graphic 11" descr="Credit card outline">
              <a:extLst>
                <a:ext uri="{FF2B5EF4-FFF2-40B4-BE49-F238E27FC236}">
                  <a16:creationId xmlns:a16="http://schemas.microsoft.com/office/drawing/2014/main" id="{8676CC17-EAB6-43C6-8C8F-41762C347C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35730" y="2514598"/>
              <a:ext cx="914400" cy="914400"/>
            </a:xfrm>
            <a:prstGeom prst="rect">
              <a:avLst/>
            </a:prstGeom>
          </p:spPr>
        </p:pic>
      </p:grpSp>
      <p:grpSp>
        <p:nvGrpSpPr>
          <p:cNvPr id="15" name="Group 14">
            <a:extLst>
              <a:ext uri="{FF2B5EF4-FFF2-40B4-BE49-F238E27FC236}">
                <a16:creationId xmlns:a16="http://schemas.microsoft.com/office/drawing/2014/main" id="{C3C5C605-24F9-4295-8C84-926D35EE0E5E}"/>
              </a:ext>
            </a:extLst>
          </p:cNvPr>
          <p:cNvGrpSpPr/>
          <p:nvPr/>
        </p:nvGrpSpPr>
        <p:grpSpPr>
          <a:xfrm>
            <a:off x="1609530" y="2431264"/>
            <a:ext cx="2508535" cy="2318633"/>
            <a:chOff x="1603389" y="2340800"/>
            <a:chExt cx="2508535" cy="2318633"/>
          </a:xfrm>
        </p:grpSpPr>
        <p:sp>
          <p:nvSpPr>
            <p:cNvPr id="9" name="Rectangle 8">
              <a:extLst>
                <a:ext uri="{FF2B5EF4-FFF2-40B4-BE49-F238E27FC236}">
                  <a16:creationId xmlns:a16="http://schemas.microsoft.com/office/drawing/2014/main" id="{ACDD76F5-8934-427B-8C20-B72626C27F5E}"/>
                </a:ext>
              </a:extLst>
            </p:cNvPr>
            <p:cNvSpPr/>
            <p:nvPr/>
          </p:nvSpPr>
          <p:spPr>
            <a:xfrm>
              <a:off x="1603389" y="3255202"/>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cs typeface="Poppins SemiBold" panose="00000700000000000000" pitchFamily="2" charset="0"/>
                </a:rPr>
                <a:t>DISBURSEMENTS</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Meet talents needs whenever, wherever with same day and urgent pay.</a:t>
              </a:r>
            </a:p>
          </p:txBody>
        </p:sp>
        <p:pic>
          <p:nvPicPr>
            <p:cNvPr id="13" name="Graphic 12" descr="Arrow circle outline">
              <a:extLst>
                <a:ext uri="{FF2B5EF4-FFF2-40B4-BE49-F238E27FC236}">
                  <a16:creationId xmlns:a16="http://schemas.microsoft.com/office/drawing/2014/main" id="{CBAE6E73-D7EF-4C07-A374-0A67A55766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00456" y="2340800"/>
              <a:ext cx="914400" cy="914400"/>
            </a:xfrm>
            <a:prstGeom prst="rect">
              <a:avLst/>
            </a:prstGeom>
          </p:spPr>
        </p:pic>
      </p:grpSp>
      <p:grpSp>
        <p:nvGrpSpPr>
          <p:cNvPr id="17" name="Group 16">
            <a:extLst>
              <a:ext uri="{FF2B5EF4-FFF2-40B4-BE49-F238E27FC236}">
                <a16:creationId xmlns:a16="http://schemas.microsoft.com/office/drawing/2014/main" id="{10B91E3D-A5AF-474C-A169-220E90B42F18}"/>
              </a:ext>
            </a:extLst>
          </p:cNvPr>
          <p:cNvGrpSpPr/>
          <p:nvPr/>
        </p:nvGrpSpPr>
        <p:grpSpPr>
          <a:xfrm>
            <a:off x="8073935" y="2431267"/>
            <a:ext cx="2508535" cy="2318631"/>
            <a:chOff x="8073935" y="2514598"/>
            <a:chExt cx="2508535" cy="2318631"/>
          </a:xfrm>
        </p:grpSpPr>
        <p:sp>
          <p:nvSpPr>
            <p:cNvPr id="11" name="Rectangle 10">
              <a:extLst>
                <a:ext uri="{FF2B5EF4-FFF2-40B4-BE49-F238E27FC236}">
                  <a16:creationId xmlns:a16="http://schemas.microsoft.com/office/drawing/2014/main" id="{AF41FDBF-C712-4A51-936A-6244D1DC56E8}"/>
                </a:ext>
              </a:extLst>
            </p:cNvPr>
            <p:cNvSpPr/>
            <p:nvPr/>
          </p:nvSpPr>
          <p:spPr>
            <a:xfrm>
              <a:off x="8073935" y="3428998"/>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ea typeface="Open Sans" panose="020B0606030504020204" pitchFamily="34" charset="0"/>
                  <a:cs typeface="Poppins SemiBold" panose="00000700000000000000" pitchFamily="2" charset="0"/>
                </a:rPr>
                <a:t>VISIBILITY</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Deliver transparent access to payday information so talent can track financial wellness.</a:t>
              </a:r>
            </a:p>
          </p:txBody>
        </p:sp>
        <p:pic>
          <p:nvPicPr>
            <p:cNvPr id="14" name="Graphic 13" descr="Smart Phone outline">
              <a:extLst>
                <a:ext uri="{FF2B5EF4-FFF2-40B4-BE49-F238E27FC236}">
                  <a16:creationId xmlns:a16="http://schemas.microsoft.com/office/drawing/2014/main" id="{93ADEB7F-0087-48C5-99B3-5FA12C785F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877144" y="2514598"/>
              <a:ext cx="914400" cy="914400"/>
            </a:xfrm>
            <a:prstGeom prst="rect">
              <a:avLst/>
            </a:prstGeom>
          </p:spPr>
        </p:pic>
      </p:grpSp>
      <p:sp>
        <p:nvSpPr>
          <p:cNvPr id="19" name="TextBox 18">
            <a:extLst>
              <a:ext uri="{FF2B5EF4-FFF2-40B4-BE49-F238E27FC236}">
                <a16:creationId xmlns:a16="http://schemas.microsoft.com/office/drawing/2014/main" id="{A49C3C44-58B1-4B98-8A78-57A0BEC841E7}"/>
              </a:ext>
            </a:extLst>
          </p:cNvPr>
          <p:cNvSpPr txBox="1"/>
          <p:nvPr/>
        </p:nvSpPr>
        <p:spPr>
          <a:xfrm rot="16200000">
            <a:off x="-624356" y="3313583"/>
            <a:ext cx="2087431"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SUPPORT INITIATIVES</a:t>
            </a:r>
          </a:p>
        </p:txBody>
      </p:sp>
    </p:spTree>
    <p:extLst>
      <p:ext uri="{BB962C8B-B14F-4D97-AF65-F5344CB8AC3E}">
        <p14:creationId xmlns:p14="http://schemas.microsoft.com/office/powerpoint/2010/main" val="3492925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47936B9-DCB2-4461-A48F-61C6BE9D47CF}"/>
              </a:ext>
            </a:extLst>
          </p:cNvPr>
          <p:cNvSpPr/>
          <p:nvPr/>
        </p:nvSpPr>
        <p:spPr>
          <a:xfrm>
            <a:off x="0" y="0"/>
            <a:ext cx="48251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7B2849A0-2E5F-4751-BFFA-DC082247D0FD}"/>
              </a:ext>
            </a:extLst>
          </p:cNvPr>
          <p:cNvGrpSpPr/>
          <p:nvPr/>
        </p:nvGrpSpPr>
        <p:grpSpPr>
          <a:xfrm>
            <a:off x="874373" y="1239092"/>
            <a:ext cx="3076398" cy="4379815"/>
            <a:chOff x="874373" y="1064284"/>
            <a:chExt cx="3076398" cy="4379815"/>
          </a:xfrm>
        </p:grpSpPr>
        <p:pic>
          <p:nvPicPr>
            <p:cNvPr id="85" name="Picture 84" descr="A person sitting at a desk&#10;&#10;Description automatically generated with low confidence">
              <a:extLst>
                <a:ext uri="{FF2B5EF4-FFF2-40B4-BE49-F238E27FC236}">
                  <a16:creationId xmlns:a16="http://schemas.microsoft.com/office/drawing/2014/main" id="{139825B6-918A-4CC1-9CDC-B0AF76BFC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75" y="1064284"/>
              <a:ext cx="2002888" cy="2002888"/>
            </a:xfrm>
            <a:prstGeom prst="rect">
              <a:avLst/>
            </a:prstGeom>
          </p:spPr>
        </p:pic>
        <p:sp>
          <p:nvSpPr>
            <p:cNvPr id="52" name="Content Placeholder 2">
              <a:extLst>
                <a:ext uri="{FF2B5EF4-FFF2-40B4-BE49-F238E27FC236}">
                  <a16:creationId xmlns:a16="http://schemas.microsoft.com/office/drawing/2014/main" id="{173B781B-CA79-4F33-8D2A-665602D8BFF6}"/>
                </a:ext>
              </a:extLst>
            </p:cNvPr>
            <p:cNvSpPr txBox="1">
              <a:spLocks/>
            </p:cNvSpPr>
            <p:nvPr/>
          </p:nvSpPr>
          <p:spPr>
            <a:xfrm flipH="1">
              <a:off x="874373" y="3314083"/>
              <a:ext cx="3076398" cy="1402814"/>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b="1" spc="300" dirty="0">
                  <a:latin typeface="+mj-lt"/>
                </a:rPr>
                <a:t>DOES TALENT CARE ABOUT YOUR ATS?</a:t>
              </a:r>
              <a:endParaRPr lang="en-US" sz="2400" b="1" i="0" spc="300" dirty="0">
                <a:effectLst/>
                <a:latin typeface="+mj-lt"/>
              </a:endParaRPr>
            </a:p>
          </p:txBody>
        </p:sp>
        <p:sp>
          <p:nvSpPr>
            <p:cNvPr id="53" name="Rectangle 52">
              <a:extLst>
                <a:ext uri="{FF2B5EF4-FFF2-40B4-BE49-F238E27FC236}">
                  <a16:creationId xmlns:a16="http://schemas.microsoft.com/office/drawing/2014/main" id="{33E4D0D3-56D1-4C1A-8BD5-2834E9889A63}"/>
                </a:ext>
              </a:extLst>
            </p:cNvPr>
            <p:cNvSpPr/>
            <p:nvPr/>
          </p:nvSpPr>
          <p:spPr>
            <a:xfrm>
              <a:off x="1277810" y="4963808"/>
              <a:ext cx="2269523" cy="48029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300" dirty="0">
                  <a:latin typeface="+mj-lt"/>
                </a:rPr>
                <a:t>THEY DO NOW</a:t>
              </a:r>
            </a:p>
          </p:txBody>
        </p:sp>
      </p:grpSp>
      <p:grpSp>
        <p:nvGrpSpPr>
          <p:cNvPr id="81" name="Group 80">
            <a:extLst>
              <a:ext uri="{FF2B5EF4-FFF2-40B4-BE49-F238E27FC236}">
                <a16:creationId xmlns:a16="http://schemas.microsoft.com/office/drawing/2014/main" id="{14B3908E-A4E5-4FA1-AEB5-A17CDE91E038}"/>
              </a:ext>
            </a:extLst>
          </p:cNvPr>
          <p:cNvGrpSpPr/>
          <p:nvPr/>
        </p:nvGrpSpPr>
        <p:grpSpPr>
          <a:xfrm>
            <a:off x="5776049" y="622758"/>
            <a:ext cx="5465046" cy="5612484"/>
            <a:chOff x="5802306" y="995965"/>
            <a:chExt cx="5465046" cy="5612484"/>
          </a:xfrm>
        </p:grpSpPr>
        <p:cxnSp>
          <p:nvCxnSpPr>
            <p:cNvPr id="80" name="Straight Arrow Connector 79">
              <a:extLst>
                <a:ext uri="{FF2B5EF4-FFF2-40B4-BE49-F238E27FC236}">
                  <a16:creationId xmlns:a16="http://schemas.microsoft.com/office/drawing/2014/main" id="{2421E080-99B9-444B-8CA6-AEC5967ADF6F}"/>
                </a:ext>
              </a:extLst>
            </p:cNvPr>
            <p:cNvCxnSpPr>
              <a:stCxn id="72" idx="4"/>
              <a:endCxn id="75" idx="0"/>
            </p:cNvCxnSpPr>
            <p:nvPr/>
          </p:nvCxnSpPr>
          <p:spPr>
            <a:xfrm>
              <a:off x="6096000" y="3511064"/>
              <a:ext cx="2828" cy="1340321"/>
            </a:xfrm>
            <a:prstGeom prst="straightConnector1">
              <a:avLst/>
            </a:prstGeom>
            <a:ln w="381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A2A3C27-DE42-484D-91CC-E1F87A52A184}"/>
                </a:ext>
              </a:extLst>
            </p:cNvPr>
            <p:cNvCxnSpPr>
              <a:stCxn id="69" idx="4"/>
              <a:endCxn id="72" idx="0"/>
            </p:cNvCxnSpPr>
            <p:nvPr/>
          </p:nvCxnSpPr>
          <p:spPr>
            <a:xfrm>
              <a:off x="6096000" y="1583354"/>
              <a:ext cx="0" cy="1340321"/>
            </a:xfrm>
            <a:prstGeom prst="straightConnector1">
              <a:avLst/>
            </a:prstGeom>
            <a:ln w="3810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7B7FAB0-4B38-4805-A0C0-88FEFD72CAB8}"/>
                </a:ext>
              </a:extLst>
            </p:cNvPr>
            <p:cNvSpPr/>
            <p:nvPr/>
          </p:nvSpPr>
          <p:spPr>
            <a:xfrm>
              <a:off x="6552571" y="4851385"/>
              <a:ext cx="4709918" cy="1757064"/>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59" name="Rectangle 58">
              <a:extLst>
                <a:ext uri="{FF2B5EF4-FFF2-40B4-BE49-F238E27FC236}">
                  <a16:creationId xmlns:a16="http://schemas.microsoft.com/office/drawing/2014/main" id="{22CC3E21-C444-4897-940B-6681622770BA}"/>
                </a:ext>
              </a:extLst>
            </p:cNvPr>
            <p:cNvSpPr/>
            <p:nvPr/>
          </p:nvSpPr>
          <p:spPr>
            <a:xfrm>
              <a:off x="6557434" y="2923675"/>
              <a:ext cx="4709918" cy="1757064"/>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9" name="Rectangle 38">
              <a:extLst>
                <a:ext uri="{FF2B5EF4-FFF2-40B4-BE49-F238E27FC236}">
                  <a16:creationId xmlns:a16="http://schemas.microsoft.com/office/drawing/2014/main" id="{7489A746-74FC-4B89-8311-93ED4AA04BF0}"/>
                </a:ext>
              </a:extLst>
            </p:cNvPr>
            <p:cNvSpPr/>
            <p:nvPr/>
          </p:nvSpPr>
          <p:spPr>
            <a:xfrm>
              <a:off x="6557434" y="995965"/>
              <a:ext cx="4709918" cy="1757064"/>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9" name="TextBox 28">
              <a:extLst>
                <a:ext uri="{FF2B5EF4-FFF2-40B4-BE49-F238E27FC236}">
                  <a16:creationId xmlns:a16="http://schemas.microsoft.com/office/drawing/2014/main" id="{8F2CC9FF-3A76-436B-AF20-C31E93AC8511}"/>
                </a:ext>
              </a:extLst>
            </p:cNvPr>
            <p:cNvSpPr txBox="1"/>
            <p:nvPr/>
          </p:nvSpPr>
          <p:spPr>
            <a:xfrm>
              <a:off x="6877012" y="3140488"/>
              <a:ext cx="3987676" cy="1323439"/>
            </a:xfrm>
            <a:prstGeom prst="rect">
              <a:avLst/>
            </a:prstGeom>
            <a:noFill/>
          </p:spPr>
          <p:txBody>
            <a:bodyPr wrap="square" lIns="0" rIns="0" rtlCol="0">
              <a:spAutoFit/>
            </a:bodyPr>
            <a:lstStyle/>
            <a:p>
              <a:pPr>
                <a:spcAft>
                  <a:spcPts val="1200"/>
                </a:spcAft>
              </a:pPr>
              <a:r>
                <a:rPr lang="en-US" sz="1400" b="1" spc="300" dirty="0">
                  <a:latin typeface="+mj-lt"/>
                </a:rPr>
                <a:t>OUR SOLUTION</a:t>
              </a:r>
              <a:endParaRPr lang="en-US" sz="1400" dirty="0"/>
            </a:p>
            <a:p>
              <a:pPr marL="285750" indent="-285750">
                <a:spcAft>
                  <a:spcPts val="1200"/>
                </a:spcAft>
                <a:buFont typeface="Arial" panose="020B0604020202020204" pitchFamily="34" charset="0"/>
                <a:buChar char="•"/>
              </a:pPr>
              <a:r>
                <a:rPr lang="en-US" sz="1200" dirty="0"/>
                <a:t>Quick mobile access to pay and tax information </a:t>
              </a:r>
            </a:p>
            <a:p>
              <a:pPr marL="285750" indent="-285750">
                <a:spcAft>
                  <a:spcPts val="1200"/>
                </a:spcAft>
                <a:buFont typeface="Arial" panose="020B0604020202020204" pitchFamily="34" charset="0"/>
                <a:buChar char="•"/>
              </a:pPr>
              <a:r>
                <a:rPr lang="en-US" sz="1200" dirty="0"/>
                <a:t>Single, integrated pay experience for all</a:t>
              </a:r>
            </a:p>
            <a:p>
              <a:pPr marL="285750" indent="-285750">
                <a:spcAft>
                  <a:spcPts val="1200"/>
                </a:spcAft>
                <a:buFont typeface="Arial" panose="020B0604020202020204" pitchFamily="34" charset="0"/>
                <a:buChar char="•"/>
              </a:pPr>
              <a:r>
                <a:rPr lang="en-US" sz="1200" dirty="0"/>
                <a:t>Integrated with system of record</a:t>
              </a:r>
            </a:p>
          </p:txBody>
        </p:sp>
        <p:sp>
          <p:nvSpPr>
            <p:cNvPr id="61" name="TextBox 60">
              <a:extLst>
                <a:ext uri="{FF2B5EF4-FFF2-40B4-BE49-F238E27FC236}">
                  <a16:creationId xmlns:a16="http://schemas.microsoft.com/office/drawing/2014/main" id="{9086B0E8-A3D1-4960-9DAD-B650FE8289F9}"/>
                </a:ext>
              </a:extLst>
            </p:cNvPr>
            <p:cNvSpPr txBox="1"/>
            <p:nvPr/>
          </p:nvSpPr>
          <p:spPr>
            <a:xfrm>
              <a:off x="6877011" y="1212778"/>
              <a:ext cx="3987676" cy="1323439"/>
            </a:xfrm>
            <a:prstGeom prst="rect">
              <a:avLst/>
            </a:prstGeom>
            <a:noFill/>
          </p:spPr>
          <p:txBody>
            <a:bodyPr wrap="square" lIns="0" rIns="0" rtlCol="0">
              <a:spAutoFit/>
            </a:bodyPr>
            <a:lstStyle/>
            <a:p>
              <a:pPr>
                <a:spcAft>
                  <a:spcPts val="1200"/>
                </a:spcAft>
              </a:pPr>
              <a:r>
                <a:rPr lang="en-US" sz="1400" b="1" spc="300" dirty="0">
                  <a:latin typeface="+mj-lt"/>
                </a:rPr>
                <a:t>THE CHALLENGE</a:t>
              </a:r>
            </a:p>
            <a:p>
              <a:pPr marL="285750" indent="-285750">
                <a:spcAft>
                  <a:spcPts val="1200"/>
                </a:spcAft>
                <a:buFont typeface="Arial" panose="020B0604020202020204" pitchFamily="34" charset="0"/>
                <a:buChar char="•"/>
              </a:pPr>
              <a:r>
                <a:rPr lang="en-US" sz="1200" dirty="0"/>
                <a:t>Administrative burden</a:t>
              </a:r>
            </a:p>
            <a:p>
              <a:pPr marL="285750" indent="-285750">
                <a:spcAft>
                  <a:spcPts val="1200"/>
                </a:spcAft>
                <a:buFont typeface="Arial" panose="020B0604020202020204" pitchFamily="34" charset="0"/>
                <a:buChar char="•"/>
              </a:pPr>
              <a:r>
                <a:rPr lang="en-US" sz="1200" dirty="0"/>
                <a:t>Lack of insight into pay and tax details</a:t>
              </a:r>
            </a:p>
            <a:p>
              <a:pPr marL="285750" indent="-285750">
                <a:spcAft>
                  <a:spcPts val="1200"/>
                </a:spcAft>
                <a:buFont typeface="Arial" panose="020B0604020202020204" pitchFamily="34" charset="0"/>
                <a:buChar char="•"/>
              </a:pPr>
              <a:r>
                <a:rPr lang="en-US" sz="1200" dirty="0"/>
                <a:t>Talent frustration and anxiety</a:t>
              </a:r>
            </a:p>
          </p:txBody>
        </p:sp>
        <p:sp>
          <p:nvSpPr>
            <p:cNvPr id="62" name="TextBox 61">
              <a:extLst>
                <a:ext uri="{FF2B5EF4-FFF2-40B4-BE49-F238E27FC236}">
                  <a16:creationId xmlns:a16="http://schemas.microsoft.com/office/drawing/2014/main" id="{75B319BA-D7A8-4494-A8FE-35C5216EA84A}"/>
                </a:ext>
              </a:extLst>
            </p:cNvPr>
            <p:cNvSpPr txBox="1"/>
            <p:nvPr/>
          </p:nvSpPr>
          <p:spPr>
            <a:xfrm>
              <a:off x="6877010" y="5068197"/>
              <a:ext cx="3987676" cy="1323439"/>
            </a:xfrm>
            <a:prstGeom prst="rect">
              <a:avLst/>
            </a:prstGeom>
            <a:noFill/>
          </p:spPr>
          <p:txBody>
            <a:bodyPr wrap="square" lIns="0" rIns="0" rtlCol="0">
              <a:spAutoFit/>
            </a:bodyPr>
            <a:lstStyle/>
            <a:p>
              <a:pPr>
                <a:spcAft>
                  <a:spcPts val="1200"/>
                </a:spcAft>
              </a:pPr>
              <a:r>
                <a:rPr lang="en-US" sz="1400" b="1" spc="300" dirty="0">
                  <a:latin typeface="+mj-lt"/>
                </a:rPr>
                <a:t>THE RESULT</a:t>
              </a:r>
              <a:endParaRPr lang="en-US" sz="1400" dirty="0"/>
            </a:p>
            <a:p>
              <a:pPr marL="285750" indent="-285750">
                <a:spcAft>
                  <a:spcPts val="1200"/>
                </a:spcAft>
                <a:buFont typeface="Arial" panose="020B0604020202020204" pitchFamily="34" charset="0"/>
                <a:buChar char="•"/>
              </a:pPr>
              <a:r>
                <a:rPr lang="en-US" sz="1200" dirty="0"/>
                <a:t>Trust and long-term loyalty from Talent</a:t>
              </a:r>
            </a:p>
            <a:p>
              <a:pPr marL="285750" indent="-285750">
                <a:spcAft>
                  <a:spcPts val="1200"/>
                </a:spcAft>
                <a:buFont typeface="Arial" panose="020B0604020202020204" pitchFamily="34" charset="0"/>
                <a:buChar char="•"/>
              </a:pPr>
              <a:r>
                <a:rPr lang="en-US" sz="1200" dirty="0"/>
                <a:t>Dramatic reduction of administrative burden</a:t>
              </a:r>
            </a:p>
            <a:p>
              <a:pPr marL="285750" indent="-285750">
                <a:spcAft>
                  <a:spcPts val="1200"/>
                </a:spcAft>
                <a:buFont typeface="Arial" panose="020B0604020202020204" pitchFamily="34" charset="0"/>
                <a:buChar char="•"/>
              </a:pPr>
              <a:r>
                <a:rPr lang="en-US" sz="1200" dirty="0"/>
                <a:t>More time to focus on high-value activity</a:t>
              </a:r>
            </a:p>
          </p:txBody>
        </p:sp>
        <p:grpSp>
          <p:nvGrpSpPr>
            <p:cNvPr id="68" name="Group 67">
              <a:extLst>
                <a:ext uri="{FF2B5EF4-FFF2-40B4-BE49-F238E27FC236}">
                  <a16:creationId xmlns:a16="http://schemas.microsoft.com/office/drawing/2014/main" id="{CD27E4E1-CDAA-4126-9F72-06128A9CFE42}"/>
                </a:ext>
              </a:extLst>
            </p:cNvPr>
            <p:cNvGrpSpPr/>
            <p:nvPr/>
          </p:nvGrpSpPr>
          <p:grpSpPr>
            <a:xfrm>
              <a:off x="5802306" y="995965"/>
              <a:ext cx="587388" cy="587389"/>
              <a:chOff x="5837245" y="995966"/>
              <a:chExt cx="587388" cy="587389"/>
            </a:xfrm>
          </p:grpSpPr>
          <p:sp>
            <p:nvSpPr>
              <p:cNvPr id="69" name="Oval 68">
                <a:extLst>
                  <a:ext uri="{FF2B5EF4-FFF2-40B4-BE49-F238E27FC236}">
                    <a16:creationId xmlns:a16="http://schemas.microsoft.com/office/drawing/2014/main" id="{40968CE6-8DF1-41CE-BDE0-BFEA9BB038FF}"/>
                  </a:ext>
                </a:extLst>
              </p:cNvPr>
              <p:cNvSpPr/>
              <p:nvPr/>
            </p:nvSpPr>
            <p:spPr>
              <a:xfrm>
                <a:off x="5837245" y="995966"/>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Graphic 69" descr="Construction Barricade outline">
                <a:extLst>
                  <a:ext uri="{FF2B5EF4-FFF2-40B4-BE49-F238E27FC236}">
                    <a16:creationId xmlns:a16="http://schemas.microsoft.com/office/drawing/2014/main" id="{2E928E7B-EBB3-499B-9560-969F1077D3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07930" y="1066651"/>
                <a:ext cx="446018" cy="446018"/>
              </a:xfrm>
              <a:prstGeom prst="rect">
                <a:avLst/>
              </a:prstGeom>
            </p:spPr>
          </p:pic>
        </p:grpSp>
        <p:grpSp>
          <p:nvGrpSpPr>
            <p:cNvPr id="71" name="Group 70">
              <a:extLst>
                <a:ext uri="{FF2B5EF4-FFF2-40B4-BE49-F238E27FC236}">
                  <a16:creationId xmlns:a16="http://schemas.microsoft.com/office/drawing/2014/main" id="{86043315-0634-4233-83FC-701836EF4092}"/>
                </a:ext>
              </a:extLst>
            </p:cNvPr>
            <p:cNvGrpSpPr/>
            <p:nvPr/>
          </p:nvGrpSpPr>
          <p:grpSpPr>
            <a:xfrm>
              <a:off x="5802306" y="2923675"/>
              <a:ext cx="587388" cy="587389"/>
              <a:chOff x="5837245" y="995966"/>
              <a:chExt cx="587388" cy="587389"/>
            </a:xfrm>
          </p:grpSpPr>
          <p:sp>
            <p:nvSpPr>
              <p:cNvPr id="72" name="Oval 71">
                <a:extLst>
                  <a:ext uri="{FF2B5EF4-FFF2-40B4-BE49-F238E27FC236}">
                    <a16:creationId xmlns:a16="http://schemas.microsoft.com/office/drawing/2014/main" id="{E149A078-538E-4A59-BDCE-7075723220AE}"/>
                  </a:ext>
                </a:extLst>
              </p:cNvPr>
              <p:cNvSpPr/>
              <p:nvPr/>
            </p:nvSpPr>
            <p:spPr>
              <a:xfrm>
                <a:off x="5837245" y="995966"/>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descr="Gears outline">
                <a:extLst>
                  <a:ext uri="{FF2B5EF4-FFF2-40B4-BE49-F238E27FC236}">
                    <a16:creationId xmlns:a16="http://schemas.microsoft.com/office/drawing/2014/main" id="{63DE9552-69B6-450A-8C9D-F3C7F5C9D6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07930" y="1066651"/>
                <a:ext cx="446018" cy="446018"/>
              </a:xfrm>
              <a:prstGeom prst="rect">
                <a:avLst/>
              </a:prstGeom>
            </p:spPr>
          </p:pic>
        </p:grpSp>
        <p:grpSp>
          <p:nvGrpSpPr>
            <p:cNvPr id="74" name="Group 73">
              <a:extLst>
                <a:ext uri="{FF2B5EF4-FFF2-40B4-BE49-F238E27FC236}">
                  <a16:creationId xmlns:a16="http://schemas.microsoft.com/office/drawing/2014/main" id="{0BB35AF9-D969-436D-9A11-CF3DB010E490}"/>
                </a:ext>
              </a:extLst>
            </p:cNvPr>
            <p:cNvGrpSpPr/>
            <p:nvPr/>
          </p:nvGrpSpPr>
          <p:grpSpPr>
            <a:xfrm>
              <a:off x="5805134" y="4851385"/>
              <a:ext cx="587388" cy="587389"/>
              <a:chOff x="5837245" y="995966"/>
              <a:chExt cx="587388" cy="587389"/>
            </a:xfrm>
          </p:grpSpPr>
          <p:sp>
            <p:nvSpPr>
              <p:cNvPr id="75" name="Oval 74">
                <a:extLst>
                  <a:ext uri="{FF2B5EF4-FFF2-40B4-BE49-F238E27FC236}">
                    <a16:creationId xmlns:a16="http://schemas.microsoft.com/office/drawing/2014/main" id="{D0F70D06-9266-44F4-82EF-EA6607C60B30}"/>
                  </a:ext>
                </a:extLst>
              </p:cNvPr>
              <p:cNvSpPr/>
              <p:nvPr/>
            </p:nvSpPr>
            <p:spPr>
              <a:xfrm>
                <a:off x="5837245" y="995966"/>
                <a:ext cx="587388" cy="58738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Graphic 75" descr="Bar graph with upward trend outline">
                <a:extLst>
                  <a:ext uri="{FF2B5EF4-FFF2-40B4-BE49-F238E27FC236}">
                    <a16:creationId xmlns:a16="http://schemas.microsoft.com/office/drawing/2014/main" id="{B9C48196-D3B1-4147-951E-A0E28F24B3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907930" y="1066651"/>
                <a:ext cx="446018" cy="446018"/>
              </a:xfrm>
              <a:prstGeom prst="rect">
                <a:avLst/>
              </a:prstGeom>
            </p:spPr>
          </p:pic>
        </p:grpSp>
      </p:grpSp>
    </p:spTree>
    <p:extLst>
      <p:ext uri="{BB962C8B-B14F-4D97-AF65-F5344CB8AC3E}">
        <p14:creationId xmlns:p14="http://schemas.microsoft.com/office/powerpoint/2010/main" val="1538626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91270-D71C-4E6F-B729-D58F19FF86A3}"/>
              </a:ext>
            </a:extLst>
          </p:cNvPr>
          <p:cNvSpPr/>
          <p:nvPr/>
        </p:nvSpPr>
        <p:spPr>
          <a:xfrm>
            <a:off x="0" y="0"/>
            <a:ext cx="51552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E2FBD9D3-E19E-4893-BD9A-E7FEAD694574}"/>
              </a:ext>
            </a:extLst>
          </p:cNvPr>
          <p:cNvGrpSpPr/>
          <p:nvPr/>
        </p:nvGrpSpPr>
        <p:grpSpPr>
          <a:xfrm>
            <a:off x="1039414" y="1064283"/>
            <a:ext cx="3076399" cy="4729433"/>
            <a:chOff x="1039414" y="1051610"/>
            <a:chExt cx="3076399" cy="4729433"/>
          </a:xfrm>
        </p:grpSpPr>
        <p:sp>
          <p:nvSpPr>
            <p:cNvPr id="17" name="Content Placeholder 2">
              <a:extLst>
                <a:ext uri="{FF2B5EF4-FFF2-40B4-BE49-F238E27FC236}">
                  <a16:creationId xmlns:a16="http://schemas.microsoft.com/office/drawing/2014/main" id="{15BEA548-FD5C-4C4B-803B-D1C24D5EFF97}"/>
                </a:ext>
              </a:extLst>
            </p:cNvPr>
            <p:cNvSpPr txBox="1">
              <a:spLocks/>
            </p:cNvSpPr>
            <p:nvPr/>
          </p:nvSpPr>
          <p:spPr>
            <a:xfrm flipH="1">
              <a:off x="1039415" y="3301410"/>
              <a:ext cx="3076398" cy="717698"/>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b="1" i="0" spc="300" dirty="0">
                  <a:effectLst/>
                  <a:latin typeface="+mj-lt"/>
                </a:rPr>
                <a:t>SAME-DAY PAY</a:t>
              </a:r>
            </a:p>
          </p:txBody>
        </p:sp>
        <p:sp>
          <p:nvSpPr>
            <p:cNvPr id="22" name="Rectangle 21">
              <a:extLst>
                <a:ext uri="{FF2B5EF4-FFF2-40B4-BE49-F238E27FC236}">
                  <a16:creationId xmlns:a16="http://schemas.microsoft.com/office/drawing/2014/main" id="{713E2C3D-0D00-4A36-BD73-96A33F9E4D76}"/>
                </a:ext>
              </a:extLst>
            </p:cNvPr>
            <p:cNvSpPr/>
            <p:nvPr/>
          </p:nvSpPr>
          <p:spPr>
            <a:xfrm>
              <a:off x="1421560" y="5300752"/>
              <a:ext cx="2269523" cy="480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300" dirty="0">
                  <a:latin typeface="+mj-lt"/>
                </a:rPr>
                <a:t>TALENT INITIATED</a:t>
              </a:r>
            </a:p>
          </p:txBody>
        </p:sp>
        <p:sp>
          <p:nvSpPr>
            <p:cNvPr id="23" name="TextBox 22">
              <a:extLst>
                <a:ext uri="{FF2B5EF4-FFF2-40B4-BE49-F238E27FC236}">
                  <a16:creationId xmlns:a16="http://schemas.microsoft.com/office/drawing/2014/main" id="{0D8C864E-0982-47A0-BE30-8D94BBF6CF39}"/>
                </a:ext>
              </a:extLst>
            </p:cNvPr>
            <p:cNvSpPr txBox="1"/>
            <p:nvPr/>
          </p:nvSpPr>
          <p:spPr>
            <a:xfrm>
              <a:off x="1039414" y="4019108"/>
              <a:ext cx="3076399" cy="711733"/>
            </a:xfrm>
            <a:prstGeom prst="rect">
              <a:avLst/>
            </a:prstGeom>
            <a:noFill/>
          </p:spPr>
          <p:txBody>
            <a:bodyPr wrap="square">
              <a:spAutoFit/>
            </a:bodyPr>
            <a:lstStyle/>
            <a:p>
              <a:pPr algn="ctr">
                <a:lnSpc>
                  <a:spcPct val="150000"/>
                </a:lnSpc>
              </a:pPr>
              <a:r>
                <a:rPr lang="en-US" sz="1400" dirty="0"/>
                <a:t>Payment for hours worked the same day that talent worked them.</a:t>
              </a:r>
            </a:p>
          </p:txBody>
        </p:sp>
        <p:pic>
          <p:nvPicPr>
            <p:cNvPr id="18" name="Picture 17" descr="A person wearing a hat and holding a cup&#10;&#10;Description automatically generated with low confidence">
              <a:extLst>
                <a:ext uri="{FF2B5EF4-FFF2-40B4-BE49-F238E27FC236}">
                  <a16:creationId xmlns:a16="http://schemas.microsoft.com/office/drawing/2014/main" id="{733E157A-36C4-4974-8F9D-374BC0946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117" y="1051610"/>
              <a:ext cx="2003055" cy="2003055"/>
            </a:xfrm>
            <a:prstGeom prst="rect">
              <a:avLst/>
            </a:prstGeom>
          </p:spPr>
        </p:pic>
      </p:grpSp>
      <p:grpSp>
        <p:nvGrpSpPr>
          <p:cNvPr id="68" name="Group 67">
            <a:extLst>
              <a:ext uri="{FF2B5EF4-FFF2-40B4-BE49-F238E27FC236}">
                <a16:creationId xmlns:a16="http://schemas.microsoft.com/office/drawing/2014/main" id="{F46662C3-1565-4C76-B1F3-BC8E1074AA4A}"/>
              </a:ext>
            </a:extLst>
          </p:cNvPr>
          <p:cNvGrpSpPr/>
          <p:nvPr/>
        </p:nvGrpSpPr>
        <p:grpSpPr>
          <a:xfrm>
            <a:off x="6092826" y="721679"/>
            <a:ext cx="5059759" cy="5414643"/>
            <a:chOff x="6092826" y="559257"/>
            <a:chExt cx="5059759" cy="5414643"/>
          </a:xfrm>
        </p:grpSpPr>
        <p:cxnSp>
          <p:nvCxnSpPr>
            <p:cNvPr id="37" name="Straight Arrow Connector 36">
              <a:extLst>
                <a:ext uri="{FF2B5EF4-FFF2-40B4-BE49-F238E27FC236}">
                  <a16:creationId xmlns:a16="http://schemas.microsoft.com/office/drawing/2014/main" id="{20BC66DF-B678-4153-A72A-B03CFF618C62}"/>
                </a:ext>
              </a:extLst>
            </p:cNvPr>
            <p:cNvCxnSpPr>
              <a:cxnSpLocks/>
            </p:cNvCxnSpPr>
            <p:nvPr/>
          </p:nvCxnSpPr>
          <p:spPr>
            <a:xfrm>
              <a:off x="7232349" y="1933138"/>
              <a:ext cx="0" cy="49515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DAA0D2C-1C74-4C03-83AF-62E30C448F45}"/>
                </a:ext>
              </a:extLst>
            </p:cNvPr>
            <p:cNvGrpSpPr/>
            <p:nvPr/>
          </p:nvGrpSpPr>
          <p:grpSpPr>
            <a:xfrm>
              <a:off x="6096000" y="559257"/>
              <a:ext cx="5056585" cy="1924655"/>
              <a:chOff x="6096000" y="1064112"/>
              <a:chExt cx="5056585" cy="1924655"/>
            </a:xfrm>
          </p:grpSpPr>
          <p:sp>
            <p:nvSpPr>
              <p:cNvPr id="24" name="Rectangle 23">
                <a:extLst>
                  <a:ext uri="{FF2B5EF4-FFF2-40B4-BE49-F238E27FC236}">
                    <a16:creationId xmlns:a16="http://schemas.microsoft.com/office/drawing/2014/main" id="{9B0FB7B4-64C3-42F1-8467-705451F1A02B}"/>
                  </a:ext>
                </a:extLst>
              </p:cNvPr>
              <p:cNvSpPr/>
              <p:nvPr/>
            </p:nvSpPr>
            <p:spPr>
              <a:xfrm>
                <a:off x="6096000" y="1064112"/>
                <a:ext cx="5056585" cy="1924655"/>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7" name="TextBox 26">
                <a:extLst>
                  <a:ext uri="{FF2B5EF4-FFF2-40B4-BE49-F238E27FC236}">
                    <a16:creationId xmlns:a16="http://schemas.microsoft.com/office/drawing/2014/main" id="{AD3427DB-8A5A-40DA-AF69-75673F135B4D}"/>
                  </a:ext>
                </a:extLst>
              </p:cNvPr>
              <p:cNvSpPr txBox="1"/>
              <p:nvPr/>
            </p:nvSpPr>
            <p:spPr>
              <a:xfrm>
                <a:off x="6326318" y="1248634"/>
                <a:ext cx="4636316"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TALENT SUBMITS THEIR TIME</a:t>
                </a:r>
              </a:p>
              <a:p>
                <a:pPr algn="ctr">
                  <a:lnSpc>
                    <a:spcPct val="150000"/>
                  </a:lnSpc>
                </a:pPr>
                <a:r>
                  <a:rPr lang="en-US" sz="1100" dirty="0"/>
                  <a:t>Talent submits daily time for manager approval in AviontéBOLD.</a:t>
                </a:r>
              </a:p>
            </p:txBody>
          </p:sp>
        </p:grpSp>
        <p:grpSp>
          <p:nvGrpSpPr>
            <p:cNvPr id="5" name="Group 4">
              <a:extLst>
                <a:ext uri="{FF2B5EF4-FFF2-40B4-BE49-F238E27FC236}">
                  <a16:creationId xmlns:a16="http://schemas.microsoft.com/office/drawing/2014/main" id="{D0265CEE-4DC1-4FBD-A407-CF130C0BDED6}"/>
                </a:ext>
              </a:extLst>
            </p:cNvPr>
            <p:cNvGrpSpPr/>
            <p:nvPr/>
          </p:nvGrpSpPr>
          <p:grpSpPr>
            <a:xfrm>
              <a:off x="6096000" y="4851077"/>
              <a:ext cx="2269523" cy="1122823"/>
              <a:chOff x="6096000" y="4674216"/>
              <a:chExt cx="2269523" cy="1122823"/>
            </a:xfrm>
          </p:grpSpPr>
          <p:sp>
            <p:nvSpPr>
              <p:cNvPr id="30" name="Rectangle 29">
                <a:extLst>
                  <a:ext uri="{FF2B5EF4-FFF2-40B4-BE49-F238E27FC236}">
                    <a16:creationId xmlns:a16="http://schemas.microsoft.com/office/drawing/2014/main" id="{6FF0F3FC-E126-492E-95A9-D4AB48234065}"/>
                  </a:ext>
                </a:extLst>
              </p:cNvPr>
              <p:cNvSpPr/>
              <p:nvPr/>
            </p:nvSpPr>
            <p:spPr>
              <a:xfrm>
                <a:off x="6096000" y="4674216"/>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1" name="TextBox 30">
                <a:extLst>
                  <a:ext uri="{FF2B5EF4-FFF2-40B4-BE49-F238E27FC236}">
                    <a16:creationId xmlns:a16="http://schemas.microsoft.com/office/drawing/2014/main" id="{B3BFC4EC-8596-4B24-8024-5C695F451602}"/>
                  </a:ext>
                </a:extLst>
              </p:cNvPr>
              <p:cNvSpPr txBox="1"/>
              <p:nvPr/>
            </p:nvSpPr>
            <p:spPr>
              <a:xfrm>
                <a:off x="6329493" y="4819167"/>
                <a:ext cx="1802538" cy="832920"/>
              </a:xfrm>
              <a:prstGeom prst="rect">
                <a:avLst/>
              </a:prstGeom>
              <a:noFill/>
            </p:spPr>
            <p:txBody>
              <a:bodyPr wrap="square" lIns="0" tIns="45720" rIns="0" bIns="45720" rtlCol="0" anchor="t">
                <a:spAutoFit/>
              </a:bodyPr>
              <a:lstStyle/>
              <a:p>
                <a:pPr algn="ctr">
                  <a:lnSpc>
                    <a:spcPct val="150000"/>
                  </a:lnSpc>
                </a:pPr>
                <a:r>
                  <a:rPr lang="en-US" sz="1100" dirty="0">
                    <a:latin typeface="Nunito Sans Black"/>
                  </a:rPr>
                  <a:t>CHANGE CARD</a:t>
                </a:r>
              </a:p>
              <a:p>
                <a:pPr algn="ctr">
                  <a:lnSpc>
                    <a:spcPct val="150000"/>
                  </a:lnSpc>
                </a:pPr>
                <a:r>
                  <a:rPr lang="en-US" sz="1100" dirty="0"/>
                  <a:t>Net pay deposited directly to the CHANGE paycard.</a:t>
                </a:r>
              </a:p>
            </p:txBody>
          </p:sp>
        </p:grpSp>
        <p:grpSp>
          <p:nvGrpSpPr>
            <p:cNvPr id="12" name="Group 11">
              <a:extLst>
                <a:ext uri="{FF2B5EF4-FFF2-40B4-BE49-F238E27FC236}">
                  <a16:creationId xmlns:a16="http://schemas.microsoft.com/office/drawing/2014/main" id="{3C9A8709-BCE3-4A18-BB3F-B8966D3B4445}"/>
                </a:ext>
              </a:extLst>
            </p:cNvPr>
            <p:cNvGrpSpPr/>
            <p:nvPr/>
          </p:nvGrpSpPr>
          <p:grpSpPr>
            <a:xfrm>
              <a:off x="8883061" y="3217233"/>
              <a:ext cx="2269523" cy="1122822"/>
              <a:chOff x="8362806" y="2982063"/>
              <a:chExt cx="2789779" cy="1122822"/>
            </a:xfrm>
          </p:grpSpPr>
          <p:sp>
            <p:nvSpPr>
              <p:cNvPr id="33" name="Rectangle 32">
                <a:extLst>
                  <a:ext uri="{FF2B5EF4-FFF2-40B4-BE49-F238E27FC236}">
                    <a16:creationId xmlns:a16="http://schemas.microsoft.com/office/drawing/2014/main" id="{E7F75553-7B32-48FD-A0DF-1F2028ADE54A}"/>
                  </a:ext>
                </a:extLst>
              </p:cNvPr>
              <p:cNvSpPr/>
              <p:nvPr/>
            </p:nvSpPr>
            <p:spPr>
              <a:xfrm>
                <a:off x="8362806" y="2982063"/>
                <a:ext cx="2789779" cy="1122822"/>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4" name="TextBox 33">
                <a:extLst>
                  <a:ext uri="{FF2B5EF4-FFF2-40B4-BE49-F238E27FC236}">
                    <a16:creationId xmlns:a16="http://schemas.microsoft.com/office/drawing/2014/main" id="{D8C5813A-D251-492F-AD4B-C121C9254895}"/>
                  </a:ext>
                </a:extLst>
              </p:cNvPr>
              <p:cNvSpPr txBox="1"/>
              <p:nvPr/>
            </p:nvSpPr>
            <p:spPr>
              <a:xfrm>
                <a:off x="8856427" y="3253970"/>
                <a:ext cx="1802538"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TAX &amp; PAY</a:t>
                </a:r>
              </a:p>
              <a:p>
                <a:pPr algn="ctr">
                  <a:lnSpc>
                    <a:spcPct val="150000"/>
                  </a:lnSpc>
                </a:pPr>
                <a:r>
                  <a:rPr lang="en-US" sz="1100" dirty="0"/>
                  <a:t>Statements created.</a:t>
                </a:r>
              </a:p>
            </p:txBody>
          </p:sp>
        </p:grpSp>
        <p:grpSp>
          <p:nvGrpSpPr>
            <p:cNvPr id="7" name="Group 6">
              <a:extLst>
                <a:ext uri="{FF2B5EF4-FFF2-40B4-BE49-F238E27FC236}">
                  <a16:creationId xmlns:a16="http://schemas.microsoft.com/office/drawing/2014/main" id="{D2AF6960-50C9-44F3-B035-FD8718DE6324}"/>
                </a:ext>
              </a:extLst>
            </p:cNvPr>
            <p:cNvGrpSpPr/>
            <p:nvPr/>
          </p:nvGrpSpPr>
          <p:grpSpPr>
            <a:xfrm>
              <a:off x="8883062" y="4851077"/>
              <a:ext cx="2269523" cy="1122823"/>
              <a:chOff x="8883062" y="4674216"/>
              <a:chExt cx="2269523" cy="1122823"/>
            </a:xfrm>
          </p:grpSpPr>
          <p:sp>
            <p:nvSpPr>
              <p:cNvPr id="35" name="Rectangle 34">
                <a:extLst>
                  <a:ext uri="{FF2B5EF4-FFF2-40B4-BE49-F238E27FC236}">
                    <a16:creationId xmlns:a16="http://schemas.microsoft.com/office/drawing/2014/main" id="{365A8692-6393-49C9-ACC4-08C6A62F9B9C}"/>
                  </a:ext>
                </a:extLst>
              </p:cNvPr>
              <p:cNvSpPr/>
              <p:nvPr/>
            </p:nvSpPr>
            <p:spPr>
              <a:xfrm>
                <a:off x="8883062" y="4674216"/>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6" name="TextBox 35">
                <a:extLst>
                  <a:ext uri="{FF2B5EF4-FFF2-40B4-BE49-F238E27FC236}">
                    <a16:creationId xmlns:a16="http://schemas.microsoft.com/office/drawing/2014/main" id="{CD35CE56-5D48-487B-9101-2BB6500A32B5}"/>
                  </a:ext>
                </a:extLst>
              </p:cNvPr>
              <p:cNvSpPr txBox="1"/>
              <p:nvPr/>
            </p:nvSpPr>
            <p:spPr>
              <a:xfrm>
                <a:off x="9284628" y="4946124"/>
                <a:ext cx="1466389" cy="579005"/>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AVIONTÉ 24/7</a:t>
                </a:r>
              </a:p>
              <a:p>
                <a:pPr algn="ctr">
                  <a:lnSpc>
                    <a:spcPct val="150000"/>
                  </a:lnSpc>
                </a:pPr>
                <a:r>
                  <a:rPr lang="en-US" sz="1100" dirty="0"/>
                  <a:t>Data synced to app.</a:t>
                </a:r>
              </a:p>
            </p:txBody>
          </p:sp>
        </p:grpSp>
        <p:cxnSp>
          <p:nvCxnSpPr>
            <p:cNvPr id="8" name="Straight Arrow Connector 7">
              <a:extLst>
                <a:ext uri="{FF2B5EF4-FFF2-40B4-BE49-F238E27FC236}">
                  <a16:creationId xmlns:a16="http://schemas.microsoft.com/office/drawing/2014/main" id="{4E6E655D-C20C-401A-B1C7-BB83864A9651}"/>
                </a:ext>
              </a:extLst>
            </p:cNvPr>
            <p:cNvCxnSpPr>
              <a:cxnSpLocks/>
              <a:stCxn id="20" idx="2"/>
              <a:endCxn id="30" idx="0"/>
            </p:cNvCxnSpPr>
            <p:nvPr/>
          </p:nvCxnSpPr>
          <p:spPr>
            <a:xfrm>
              <a:off x="7230762" y="4340056"/>
              <a:ext cx="0" cy="51102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534A9E-7724-4385-930F-65D03FCA1B53}"/>
                </a:ext>
              </a:extLst>
            </p:cNvPr>
            <p:cNvCxnSpPr>
              <a:cxnSpLocks/>
              <a:stCxn id="20" idx="3"/>
              <a:endCxn id="33" idx="1"/>
            </p:cNvCxnSpPr>
            <p:nvPr/>
          </p:nvCxnSpPr>
          <p:spPr>
            <a:xfrm flipV="1">
              <a:off x="8365523" y="3778644"/>
              <a:ext cx="517538" cy="1"/>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36754E-C573-4FB5-A088-362DBC2AB12D}"/>
                </a:ext>
              </a:extLst>
            </p:cNvPr>
            <p:cNvCxnSpPr>
              <a:cxnSpLocks/>
              <a:stCxn id="33" idx="2"/>
              <a:endCxn id="35" idx="0"/>
            </p:cNvCxnSpPr>
            <p:nvPr/>
          </p:nvCxnSpPr>
          <p:spPr>
            <a:xfrm>
              <a:off x="10017823" y="4340055"/>
              <a:ext cx="1" cy="511022"/>
            </a:xfrm>
            <a:prstGeom prst="straightConnector1">
              <a:avLst/>
            </a:prstGeom>
            <a:ln w="762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E19867-EF9B-4642-A68D-D9BECBB6E87C}"/>
                </a:ext>
              </a:extLst>
            </p:cNvPr>
            <p:cNvCxnSpPr>
              <a:cxnSpLocks/>
              <a:endCxn id="47" idx="0"/>
            </p:cNvCxnSpPr>
            <p:nvPr/>
          </p:nvCxnSpPr>
          <p:spPr>
            <a:xfrm flipH="1">
              <a:off x="7227587" y="2483912"/>
              <a:ext cx="3175" cy="473834"/>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Graphical user interface, application, Word&#10;&#10;Description automatically generated">
              <a:extLst>
                <a:ext uri="{FF2B5EF4-FFF2-40B4-BE49-F238E27FC236}">
                  <a16:creationId xmlns:a16="http://schemas.microsoft.com/office/drawing/2014/main" id="{773F75F5-E592-4739-9E77-87911BA77C89}"/>
                </a:ext>
              </a:extLst>
            </p:cNvPr>
            <p:cNvPicPr>
              <a:picLocks noChangeAspect="1"/>
            </p:cNvPicPr>
            <p:nvPr/>
          </p:nvPicPr>
          <p:blipFill rotWithShape="1">
            <a:blip r:embed="rId4">
              <a:extLst>
                <a:ext uri="{28A0092B-C50C-407E-A947-70E740481C1C}">
                  <a14:useLocalDpi xmlns:a14="http://schemas.microsoft.com/office/drawing/2010/main" val="0"/>
                </a:ext>
              </a:extLst>
            </a:blip>
            <a:srcRect l="23669" t="11113" r="23669" b="55398"/>
            <a:stretch/>
          </p:blipFill>
          <p:spPr>
            <a:xfrm>
              <a:off x="7243650" y="1402830"/>
              <a:ext cx="2801652" cy="901964"/>
            </a:xfrm>
            <a:prstGeom prst="rect">
              <a:avLst/>
            </a:prstGeom>
          </p:spPr>
        </p:pic>
        <p:grpSp>
          <p:nvGrpSpPr>
            <p:cNvPr id="56" name="Group 55">
              <a:extLst>
                <a:ext uri="{FF2B5EF4-FFF2-40B4-BE49-F238E27FC236}">
                  <a16:creationId xmlns:a16="http://schemas.microsoft.com/office/drawing/2014/main" id="{60D61312-84FA-4002-B0B1-A915F2A698FB}"/>
                </a:ext>
              </a:extLst>
            </p:cNvPr>
            <p:cNvGrpSpPr/>
            <p:nvPr/>
          </p:nvGrpSpPr>
          <p:grpSpPr>
            <a:xfrm>
              <a:off x="6092826" y="2957746"/>
              <a:ext cx="2272697" cy="1382310"/>
              <a:chOff x="6092826" y="2957746"/>
              <a:chExt cx="2272697" cy="1382310"/>
            </a:xfrm>
          </p:grpSpPr>
          <p:sp>
            <p:nvSpPr>
              <p:cNvPr id="20" name="Rectangle 19">
                <a:extLst>
                  <a:ext uri="{FF2B5EF4-FFF2-40B4-BE49-F238E27FC236}">
                    <a16:creationId xmlns:a16="http://schemas.microsoft.com/office/drawing/2014/main" id="{96B2217C-4C37-4147-A974-1472767A3473}"/>
                  </a:ext>
                </a:extLst>
              </p:cNvPr>
              <p:cNvSpPr/>
              <p:nvPr/>
            </p:nvSpPr>
            <p:spPr>
              <a:xfrm>
                <a:off x="6096000" y="3217233"/>
                <a:ext cx="2269523" cy="1122823"/>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1" name="TextBox 20">
                <a:extLst>
                  <a:ext uri="{FF2B5EF4-FFF2-40B4-BE49-F238E27FC236}">
                    <a16:creationId xmlns:a16="http://schemas.microsoft.com/office/drawing/2014/main" id="{410D884A-6E15-4A77-BF57-C6BAC1308521}"/>
                  </a:ext>
                </a:extLst>
              </p:cNvPr>
              <p:cNvSpPr txBox="1"/>
              <p:nvPr/>
            </p:nvSpPr>
            <p:spPr>
              <a:xfrm>
                <a:off x="6326318" y="3362184"/>
                <a:ext cx="1802538" cy="832920"/>
              </a:xfrm>
              <a:prstGeom prst="rect">
                <a:avLst/>
              </a:prstGeom>
              <a:noFill/>
            </p:spPr>
            <p:txBody>
              <a:bodyPr wrap="square" lIns="0" rIns="0" rtlCol="0">
                <a:spAutoFit/>
              </a:bodyPr>
              <a:lstStyle/>
              <a:p>
                <a:pPr algn="ctr">
                  <a:lnSpc>
                    <a:spcPct val="150000"/>
                  </a:lnSpc>
                </a:pPr>
                <a:r>
                  <a:rPr lang="en-US" sz="1100" dirty="0">
                    <a:latin typeface="Nunito Sans Black" panose="00000A00000000000000" pitchFamily="2" charset="0"/>
                  </a:rPr>
                  <a:t>PAYROLL</a:t>
                </a:r>
              </a:p>
              <a:p>
                <a:pPr algn="ctr">
                  <a:lnSpc>
                    <a:spcPct val="150000"/>
                  </a:lnSpc>
                </a:pPr>
                <a:r>
                  <a:rPr lang="en-US" sz="1100" dirty="0"/>
                  <a:t>Taxes, deductions, and net calculated. Pay is processed.</a:t>
                </a:r>
              </a:p>
            </p:txBody>
          </p:sp>
          <p:sp>
            <p:nvSpPr>
              <p:cNvPr id="47" name="Rectangle 46">
                <a:extLst>
                  <a:ext uri="{FF2B5EF4-FFF2-40B4-BE49-F238E27FC236}">
                    <a16:creationId xmlns:a16="http://schemas.microsoft.com/office/drawing/2014/main" id="{EA90EE26-09D6-436C-AF21-FCAEAA142FC0}"/>
                  </a:ext>
                </a:extLst>
              </p:cNvPr>
              <p:cNvSpPr/>
              <p:nvPr/>
            </p:nvSpPr>
            <p:spPr>
              <a:xfrm>
                <a:off x="6092826" y="2957746"/>
                <a:ext cx="2269522" cy="259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spc="300" dirty="0">
                    <a:latin typeface="+mj-lt"/>
                  </a:rPr>
                  <a:t>APPROVED</a:t>
                </a:r>
              </a:p>
            </p:txBody>
          </p:sp>
        </p:grpSp>
      </p:grpSp>
    </p:spTree>
    <p:extLst>
      <p:ext uri="{BB962C8B-B14F-4D97-AF65-F5344CB8AC3E}">
        <p14:creationId xmlns:p14="http://schemas.microsoft.com/office/powerpoint/2010/main" val="3050198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9075E20-9EA4-43E6-BAC0-75FBF7F02762}"/>
              </a:ext>
            </a:extLst>
          </p:cNvPr>
          <p:cNvGrpSpPr/>
          <p:nvPr/>
        </p:nvGrpSpPr>
        <p:grpSpPr>
          <a:xfrm>
            <a:off x="563359" y="464583"/>
            <a:ext cx="11634599" cy="6558231"/>
            <a:chOff x="1588" y="0"/>
            <a:chExt cx="5534025" cy="3119438"/>
          </a:xfrm>
        </p:grpSpPr>
        <p:sp>
          <p:nvSpPr>
            <p:cNvPr id="43" name="Freeform 5">
              <a:extLst>
                <a:ext uri="{FF2B5EF4-FFF2-40B4-BE49-F238E27FC236}">
                  <a16:creationId xmlns:a16="http://schemas.microsoft.com/office/drawing/2014/main" id="{3DF1B366-A8E8-492B-96B0-C140FF6CEEAA}"/>
                </a:ext>
              </a:extLst>
            </p:cNvPr>
            <p:cNvSpPr>
              <a:spLocks/>
            </p:cNvSpPr>
            <p:nvPr/>
          </p:nvSpPr>
          <p:spPr bwMode="auto">
            <a:xfrm>
              <a:off x="1588" y="0"/>
              <a:ext cx="5534025" cy="3113088"/>
            </a:xfrm>
            <a:custGeom>
              <a:avLst/>
              <a:gdLst>
                <a:gd name="T0" fmla="*/ 0 w 1842"/>
                <a:gd name="T1" fmla="*/ 1035 h 1035"/>
                <a:gd name="T2" fmla="*/ 358 w 1842"/>
                <a:gd name="T3" fmla="*/ 755 h 1035"/>
                <a:gd name="T4" fmla="*/ 641 w 1842"/>
                <a:gd name="T5" fmla="*/ 639 h 1035"/>
                <a:gd name="T6" fmla="*/ 958 w 1842"/>
                <a:gd name="T7" fmla="*/ 306 h 1035"/>
                <a:gd name="T8" fmla="*/ 1246 w 1842"/>
                <a:gd name="T9" fmla="*/ 273 h 1035"/>
                <a:gd name="T10" fmla="*/ 1805 w 1842"/>
                <a:gd name="T11" fmla="*/ 0 h 1035"/>
                <a:gd name="T12" fmla="*/ 1842 w 1842"/>
                <a:gd name="T13" fmla="*/ 0 h 1035"/>
                <a:gd name="T14" fmla="*/ 1841 w 1842"/>
                <a:gd name="T15" fmla="*/ 171 h 1035"/>
                <a:gd name="T16" fmla="*/ 1678 w 1842"/>
                <a:gd name="T17" fmla="*/ 182 h 1035"/>
                <a:gd name="T18" fmla="*/ 1451 w 1842"/>
                <a:gd name="T19" fmla="*/ 327 h 1035"/>
                <a:gd name="T20" fmla="*/ 1086 w 1842"/>
                <a:gd name="T21" fmla="*/ 458 h 1035"/>
                <a:gd name="T22" fmla="*/ 616 w 1842"/>
                <a:gd name="T23" fmla="*/ 890 h 1035"/>
                <a:gd name="T24" fmla="*/ 380 w 1842"/>
                <a:gd name="T25" fmla="*/ 925 h 1035"/>
                <a:gd name="T26" fmla="*/ 195 w 1842"/>
                <a:gd name="T27" fmla="*/ 1035 h 1035"/>
                <a:gd name="T28" fmla="*/ 0 w 1842"/>
                <a:gd name="T29"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2" h="1035">
                  <a:moveTo>
                    <a:pt x="0" y="1035"/>
                  </a:moveTo>
                  <a:cubicBezTo>
                    <a:pt x="65" y="890"/>
                    <a:pt x="181" y="778"/>
                    <a:pt x="358" y="755"/>
                  </a:cubicBezTo>
                  <a:cubicBezTo>
                    <a:pt x="483" y="738"/>
                    <a:pt x="566" y="777"/>
                    <a:pt x="641" y="639"/>
                  </a:cubicBezTo>
                  <a:cubicBezTo>
                    <a:pt x="728" y="481"/>
                    <a:pt x="762" y="360"/>
                    <a:pt x="958" y="306"/>
                  </a:cubicBezTo>
                  <a:cubicBezTo>
                    <a:pt x="1063" y="276"/>
                    <a:pt x="1176" y="296"/>
                    <a:pt x="1246" y="273"/>
                  </a:cubicBezTo>
                  <a:cubicBezTo>
                    <a:pt x="1379" y="231"/>
                    <a:pt x="1349" y="8"/>
                    <a:pt x="1805" y="0"/>
                  </a:cubicBezTo>
                  <a:cubicBezTo>
                    <a:pt x="1842" y="0"/>
                    <a:pt x="1842" y="0"/>
                    <a:pt x="1842" y="0"/>
                  </a:cubicBezTo>
                  <a:cubicBezTo>
                    <a:pt x="1841" y="171"/>
                    <a:pt x="1841" y="171"/>
                    <a:pt x="1841" y="171"/>
                  </a:cubicBezTo>
                  <a:cubicBezTo>
                    <a:pt x="1785" y="172"/>
                    <a:pt x="1733" y="173"/>
                    <a:pt x="1678" y="182"/>
                  </a:cubicBezTo>
                  <a:cubicBezTo>
                    <a:pt x="1552" y="204"/>
                    <a:pt x="1530" y="233"/>
                    <a:pt x="1451" y="327"/>
                  </a:cubicBezTo>
                  <a:cubicBezTo>
                    <a:pt x="1330" y="469"/>
                    <a:pt x="1247" y="448"/>
                    <a:pt x="1086" y="458"/>
                  </a:cubicBezTo>
                  <a:cubicBezTo>
                    <a:pt x="765" y="478"/>
                    <a:pt x="881" y="778"/>
                    <a:pt x="616" y="890"/>
                  </a:cubicBezTo>
                  <a:cubicBezTo>
                    <a:pt x="516" y="932"/>
                    <a:pt x="472" y="913"/>
                    <a:pt x="380" y="925"/>
                  </a:cubicBezTo>
                  <a:cubicBezTo>
                    <a:pt x="298" y="936"/>
                    <a:pt x="238" y="977"/>
                    <a:pt x="195" y="1035"/>
                  </a:cubicBezTo>
                  <a:lnTo>
                    <a:pt x="0" y="1035"/>
                  </a:ln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44" name="Freeform 6">
              <a:extLst>
                <a:ext uri="{FF2B5EF4-FFF2-40B4-BE49-F238E27FC236}">
                  <a16:creationId xmlns:a16="http://schemas.microsoft.com/office/drawing/2014/main" id="{9C3F0944-D605-4EA8-AFAF-4998EB8C0410}"/>
                </a:ext>
              </a:extLst>
            </p:cNvPr>
            <p:cNvSpPr>
              <a:spLocks noEditPoints="1"/>
            </p:cNvSpPr>
            <p:nvPr/>
          </p:nvSpPr>
          <p:spPr bwMode="auto">
            <a:xfrm>
              <a:off x="20638" y="15875"/>
              <a:ext cx="5514975" cy="3097213"/>
            </a:xfrm>
            <a:custGeom>
              <a:avLst/>
              <a:gdLst>
                <a:gd name="T0" fmla="*/ 194 w 1836"/>
                <a:gd name="T1" fmla="*/ 1013 h 1030"/>
                <a:gd name="T2" fmla="*/ 431 w 1836"/>
                <a:gd name="T3" fmla="*/ 910 h 1030"/>
                <a:gd name="T4" fmla="*/ 538 w 1836"/>
                <a:gd name="T5" fmla="*/ 902 h 1030"/>
                <a:gd name="T6" fmla="*/ 772 w 1836"/>
                <a:gd name="T7" fmla="*/ 726 h 1030"/>
                <a:gd name="T8" fmla="*/ 868 w 1836"/>
                <a:gd name="T9" fmla="*/ 548 h 1030"/>
                <a:gd name="T10" fmla="*/ 1191 w 1836"/>
                <a:gd name="T11" fmla="*/ 442 h 1030"/>
                <a:gd name="T12" fmla="*/ 1440 w 1836"/>
                <a:gd name="T13" fmla="*/ 318 h 1030"/>
                <a:gd name="T14" fmla="*/ 1836 w 1836"/>
                <a:gd name="T15" fmla="*/ 161 h 1030"/>
                <a:gd name="T16" fmla="*/ 1794 w 1836"/>
                <a:gd name="T17" fmla="*/ 155 h 1030"/>
                <a:gd name="T18" fmla="*/ 1436 w 1836"/>
                <a:gd name="T19" fmla="*/ 314 h 1030"/>
                <a:gd name="T20" fmla="*/ 863 w 1836"/>
                <a:gd name="T21" fmla="*/ 544 h 1030"/>
                <a:gd name="T22" fmla="*/ 767 w 1836"/>
                <a:gd name="T23" fmla="*/ 724 h 1030"/>
                <a:gd name="T24" fmla="*/ 537 w 1836"/>
                <a:gd name="T25" fmla="*/ 896 h 1030"/>
                <a:gd name="T26" fmla="*/ 431 w 1836"/>
                <a:gd name="T27" fmla="*/ 904 h 1030"/>
                <a:gd name="T28" fmla="*/ 188 w 1836"/>
                <a:gd name="T29" fmla="*/ 1012 h 1030"/>
                <a:gd name="T30" fmla="*/ 182 w 1836"/>
                <a:gd name="T31" fmla="*/ 1030 h 1030"/>
                <a:gd name="T32" fmla="*/ 1836 w 1836"/>
                <a:gd name="T33" fmla="*/ 6 h 1030"/>
                <a:gd name="T34" fmla="*/ 1561 w 1836"/>
                <a:gd name="T35" fmla="*/ 39 h 1030"/>
                <a:gd name="T36" fmla="*/ 1349 w 1836"/>
                <a:gd name="T37" fmla="*/ 191 h 1030"/>
                <a:gd name="T38" fmla="*/ 1244 w 1836"/>
                <a:gd name="T39" fmla="*/ 279 h 1030"/>
                <a:gd name="T40" fmla="*/ 1110 w 1836"/>
                <a:gd name="T41" fmla="*/ 293 h 1030"/>
                <a:gd name="T42" fmla="*/ 646 w 1836"/>
                <a:gd name="T43" fmla="*/ 640 h 1030"/>
                <a:gd name="T44" fmla="*/ 448 w 1836"/>
                <a:gd name="T45" fmla="*/ 755 h 1030"/>
                <a:gd name="T46" fmla="*/ 17 w 1836"/>
                <a:gd name="T47" fmla="*/ 1008 h 1030"/>
                <a:gd name="T48" fmla="*/ 0 w 1836"/>
                <a:gd name="T49" fmla="*/ 1030 h 1030"/>
                <a:gd name="T50" fmla="*/ 353 w 1836"/>
                <a:gd name="T51" fmla="*/ 755 h 1030"/>
                <a:gd name="T52" fmla="*/ 530 w 1836"/>
                <a:gd name="T53" fmla="*/ 739 h 1030"/>
                <a:gd name="T54" fmla="*/ 954 w 1836"/>
                <a:gd name="T55" fmla="*/ 306 h 1030"/>
                <a:gd name="T56" fmla="*/ 1181 w 1836"/>
                <a:gd name="T57" fmla="*/ 285 h 1030"/>
                <a:gd name="T58" fmla="*/ 1279 w 1836"/>
                <a:gd name="T59" fmla="*/ 256 h 1030"/>
                <a:gd name="T60" fmla="*/ 1423 w 1836"/>
                <a:gd name="T61" fmla="*/ 105 h 1030"/>
                <a:gd name="T62" fmla="*/ 1800 w 1836"/>
                <a:gd name="T63" fmla="*/ 1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1030">
                  <a:moveTo>
                    <a:pt x="182" y="1030"/>
                  </a:moveTo>
                  <a:cubicBezTo>
                    <a:pt x="187" y="1023"/>
                    <a:pt x="193" y="1015"/>
                    <a:pt x="194" y="1013"/>
                  </a:cubicBezTo>
                  <a:cubicBezTo>
                    <a:pt x="240" y="958"/>
                    <a:pt x="300" y="924"/>
                    <a:pt x="373" y="914"/>
                  </a:cubicBezTo>
                  <a:cubicBezTo>
                    <a:pt x="392" y="912"/>
                    <a:pt x="412" y="910"/>
                    <a:pt x="431" y="910"/>
                  </a:cubicBezTo>
                  <a:cubicBezTo>
                    <a:pt x="448" y="909"/>
                    <a:pt x="464" y="909"/>
                    <a:pt x="481" y="908"/>
                  </a:cubicBezTo>
                  <a:cubicBezTo>
                    <a:pt x="500" y="907"/>
                    <a:pt x="519" y="906"/>
                    <a:pt x="538" y="902"/>
                  </a:cubicBezTo>
                  <a:cubicBezTo>
                    <a:pt x="562" y="897"/>
                    <a:pt x="585" y="889"/>
                    <a:pt x="607" y="880"/>
                  </a:cubicBezTo>
                  <a:cubicBezTo>
                    <a:pt x="684" y="847"/>
                    <a:pt x="733" y="798"/>
                    <a:pt x="772" y="726"/>
                  </a:cubicBezTo>
                  <a:cubicBezTo>
                    <a:pt x="789" y="696"/>
                    <a:pt x="803" y="665"/>
                    <a:pt x="818" y="634"/>
                  </a:cubicBezTo>
                  <a:cubicBezTo>
                    <a:pt x="832" y="604"/>
                    <a:pt x="848" y="574"/>
                    <a:pt x="868" y="548"/>
                  </a:cubicBezTo>
                  <a:cubicBezTo>
                    <a:pt x="921" y="478"/>
                    <a:pt x="994" y="453"/>
                    <a:pt x="1080" y="447"/>
                  </a:cubicBezTo>
                  <a:cubicBezTo>
                    <a:pt x="1117" y="445"/>
                    <a:pt x="1154" y="444"/>
                    <a:pt x="1191" y="442"/>
                  </a:cubicBezTo>
                  <a:cubicBezTo>
                    <a:pt x="1221" y="441"/>
                    <a:pt x="1251" y="438"/>
                    <a:pt x="1281" y="430"/>
                  </a:cubicBezTo>
                  <a:cubicBezTo>
                    <a:pt x="1348" y="412"/>
                    <a:pt x="1396" y="370"/>
                    <a:pt x="1440" y="318"/>
                  </a:cubicBezTo>
                  <a:cubicBezTo>
                    <a:pt x="1521" y="224"/>
                    <a:pt x="1544" y="193"/>
                    <a:pt x="1671" y="172"/>
                  </a:cubicBezTo>
                  <a:cubicBezTo>
                    <a:pt x="1720" y="163"/>
                    <a:pt x="1784" y="161"/>
                    <a:pt x="1836" y="161"/>
                  </a:cubicBezTo>
                  <a:cubicBezTo>
                    <a:pt x="1836" y="155"/>
                    <a:pt x="1836" y="155"/>
                    <a:pt x="1836" y="155"/>
                  </a:cubicBezTo>
                  <a:cubicBezTo>
                    <a:pt x="1823" y="155"/>
                    <a:pt x="1802" y="155"/>
                    <a:pt x="1794" y="155"/>
                  </a:cubicBezTo>
                  <a:cubicBezTo>
                    <a:pt x="1752" y="156"/>
                    <a:pt x="1711" y="159"/>
                    <a:pt x="1670" y="166"/>
                  </a:cubicBezTo>
                  <a:cubicBezTo>
                    <a:pt x="1541" y="188"/>
                    <a:pt x="1517" y="219"/>
                    <a:pt x="1436" y="314"/>
                  </a:cubicBezTo>
                  <a:cubicBezTo>
                    <a:pt x="1319" y="451"/>
                    <a:pt x="1243" y="431"/>
                    <a:pt x="1079" y="442"/>
                  </a:cubicBezTo>
                  <a:cubicBezTo>
                    <a:pt x="992" y="447"/>
                    <a:pt x="918" y="473"/>
                    <a:pt x="863" y="544"/>
                  </a:cubicBezTo>
                  <a:cubicBezTo>
                    <a:pt x="843" y="571"/>
                    <a:pt x="827" y="601"/>
                    <a:pt x="813" y="632"/>
                  </a:cubicBezTo>
                  <a:cubicBezTo>
                    <a:pt x="798" y="662"/>
                    <a:pt x="784" y="694"/>
                    <a:pt x="767" y="724"/>
                  </a:cubicBezTo>
                  <a:cubicBezTo>
                    <a:pt x="728" y="794"/>
                    <a:pt x="681" y="843"/>
                    <a:pt x="605" y="874"/>
                  </a:cubicBezTo>
                  <a:cubicBezTo>
                    <a:pt x="583" y="884"/>
                    <a:pt x="561" y="891"/>
                    <a:pt x="537" y="896"/>
                  </a:cubicBezTo>
                  <a:cubicBezTo>
                    <a:pt x="518" y="900"/>
                    <a:pt x="500" y="902"/>
                    <a:pt x="481" y="903"/>
                  </a:cubicBezTo>
                  <a:cubicBezTo>
                    <a:pt x="464" y="903"/>
                    <a:pt x="447" y="903"/>
                    <a:pt x="431" y="904"/>
                  </a:cubicBezTo>
                  <a:cubicBezTo>
                    <a:pt x="411" y="905"/>
                    <a:pt x="392" y="906"/>
                    <a:pt x="372" y="909"/>
                  </a:cubicBezTo>
                  <a:cubicBezTo>
                    <a:pt x="297" y="918"/>
                    <a:pt x="235" y="954"/>
                    <a:pt x="188" y="1012"/>
                  </a:cubicBezTo>
                  <a:cubicBezTo>
                    <a:pt x="187" y="1013"/>
                    <a:pt x="179" y="1024"/>
                    <a:pt x="175" y="1030"/>
                  </a:cubicBezTo>
                  <a:cubicBezTo>
                    <a:pt x="182" y="1030"/>
                    <a:pt x="182" y="1030"/>
                    <a:pt x="182" y="1030"/>
                  </a:cubicBezTo>
                  <a:close/>
                  <a:moveTo>
                    <a:pt x="1836" y="0"/>
                  </a:moveTo>
                  <a:cubicBezTo>
                    <a:pt x="1836" y="6"/>
                    <a:pt x="1836" y="6"/>
                    <a:pt x="1836" y="6"/>
                  </a:cubicBezTo>
                  <a:cubicBezTo>
                    <a:pt x="1800" y="6"/>
                    <a:pt x="1800" y="6"/>
                    <a:pt x="1800" y="6"/>
                  </a:cubicBezTo>
                  <a:cubicBezTo>
                    <a:pt x="1720" y="8"/>
                    <a:pt x="1637" y="16"/>
                    <a:pt x="1561" y="39"/>
                  </a:cubicBezTo>
                  <a:cubicBezTo>
                    <a:pt x="1512" y="55"/>
                    <a:pt x="1466" y="77"/>
                    <a:pt x="1426" y="109"/>
                  </a:cubicBezTo>
                  <a:cubicBezTo>
                    <a:pt x="1396" y="134"/>
                    <a:pt x="1373" y="161"/>
                    <a:pt x="1349" y="191"/>
                  </a:cubicBezTo>
                  <a:cubicBezTo>
                    <a:pt x="1329" y="216"/>
                    <a:pt x="1308" y="242"/>
                    <a:pt x="1282" y="260"/>
                  </a:cubicBezTo>
                  <a:cubicBezTo>
                    <a:pt x="1270" y="268"/>
                    <a:pt x="1258" y="275"/>
                    <a:pt x="1244" y="279"/>
                  </a:cubicBezTo>
                  <a:cubicBezTo>
                    <a:pt x="1224" y="286"/>
                    <a:pt x="1202" y="289"/>
                    <a:pt x="1182" y="290"/>
                  </a:cubicBezTo>
                  <a:cubicBezTo>
                    <a:pt x="1158" y="292"/>
                    <a:pt x="1134" y="293"/>
                    <a:pt x="1110" y="293"/>
                  </a:cubicBezTo>
                  <a:cubicBezTo>
                    <a:pt x="1058" y="295"/>
                    <a:pt x="1006" y="298"/>
                    <a:pt x="955" y="312"/>
                  </a:cubicBezTo>
                  <a:cubicBezTo>
                    <a:pt x="764" y="365"/>
                    <a:pt x="732" y="482"/>
                    <a:pt x="646" y="640"/>
                  </a:cubicBezTo>
                  <a:cubicBezTo>
                    <a:pt x="619" y="688"/>
                    <a:pt x="586" y="728"/>
                    <a:pt x="532" y="744"/>
                  </a:cubicBezTo>
                  <a:cubicBezTo>
                    <a:pt x="505" y="753"/>
                    <a:pt x="476" y="754"/>
                    <a:pt x="448" y="755"/>
                  </a:cubicBezTo>
                  <a:cubicBezTo>
                    <a:pt x="417" y="756"/>
                    <a:pt x="385" y="757"/>
                    <a:pt x="354" y="761"/>
                  </a:cubicBezTo>
                  <a:cubicBezTo>
                    <a:pt x="198" y="781"/>
                    <a:pt x="86" y="873"/>
                    <a:pt x="17" y="1008"/>
                  </a:cubicBezTo>
                  <a:cubicBezTo>
                    <a:pt x="16" y="1011"/>
                    <a:pt x="9" y="1023"/>
                    <a:pt x="6" y="1030"/>
                  </a:cubicBezTo>
                  <a:cubicBezTo>
                    <a:pt x="0" y="1030"/>
                    <a:pt x="0" y="1030"/>
                    <a:pt x="0" y="1030"/>
                  </a:cubicBezTo>
                  <a:cubicBezTo>
                    <a:pt x="4" y="1022"/>
                    <a:pt x="9" y="1012"/>
                    <a:pt x="11" y="1008"/>
                  </a:cubicBezTo>
                  <a:cubicBezTo>
                    <a:pt x="80" y="870"/>
                    <a:pt x="194" y="776"/>
                    <a:pt x="353" y="755"/>
                  </a:cubicBezTo>
                  <a:cubicBezTo>
                    <a:pt x="385" y="751"/>
                    <a:pt x="416" y="751"/>
                    <a:pt x="448" y="749"/>
                  </a:cubicBezTo>
                  <a:cubicBezTo>
                    <a:pt x="476" y="748"/>
                    <a:pt x="504" y="747"/>
                    <a:pt x="530" y="739"/>
                  </a:cubicBezTo>
                  <a:cubicBezTo>
                    <a:pt x="583" y="723"/>
                    <a:pt x="615" y="684"/>
                    <a:pt x="641" y="637"/>
                  </a:cubicBezTo>
                  <a:cubicBezTo>
                    <a:pt x="728" y="478"/>
                    <a:pt x="761" y="360"/>
                    <a:pt x="954" y="306"/>
                  </a:cubicBezTo>
                  <a:cubicBezTo>
                    <a:pt x="1005" y="292"/>
                    <a:pt x="1057" y="289"/>
                    <a:pt x="1110" y="288"/>
                  </a:cubicBezTo>
                  <a:cubicBezTo>
                    <a:pt x="1133" y="287"/>
                    <a:pt x="1157" y="286"/>
                    <a:pt x="1181" y="285"/>
                  </a:cubicBezTo>
                  <a:cubicBezTo>
                    <a:pt x="1201" y="283"/>
                    <a:pt x="1223" y="280"/>
                    <a:pt x="1242" y="274"/>
                  </a:cubicBezTo>
                  <a:cubicBezTo>
                    <a:pt x="1255" y="270"/>
                    <a:pt x="1267" y="263"/>
                    <a:pt x="1279" y="256"/>
                  </a:cubicBezTo>
                  <a:cubicBezTo>
                    <a:pt x="1304" y="238"/>
                    <a:pt x="1325" y="211"/>
                    <a:pt x="1344" y="187"/>
                  </a:cubicBezTo>
                  <a:cubicBezTo>
                    <a:pt x="1369" y="157"/>
                    <a:pt x="1392" y="129"/>
                    <a:pt x="1423" y="105"/>
                  </a:cubicBezTo>
                  <a:cubicBezTo>
                    <a:pt x="1463" y="72"/>
                    <a:pt x="1509" y="50"/>
                    <a:pt x="1559" y="34"/>
                  </a:cubicBezTo>
                  <a:cubicBezTo>
                    <a:pt x="1636" y="10"/>
                    <a:pt x="1720" y="2"/>
                    <a:pt x="1800" y="1"/>
                  </a:cubicBezTo>
                  <a:lnTo>
                    <a:pt x="18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45" name="Freeform 9">
              <a:extLst>
                <a:ext uri="{FF2B5EF4-FFF2-40B4-BE49-F238E27FC236}">
                  <a16:creationId xmlns:a16="http://schemas.microsoft.com/office/drawing/2014/main" id="{D8E957C8-FC50-4C9E-B566-4FFBDD6EF3DB}"/>
                </a:ext>
              </a:extLst>
            </p:cNvPr>
            <p:cNvSpPr>
              <a:spLocks/>
            </p:cNvSpPr>
            <p:nvPr/>
          </p:nvSpPr>
          <p:spPr bwMode="auto">
            <a:xfrm>
              <a:off x="2155826" y="1912938"/>
              <a:ext cx="71438" cy="111125"/>
            </a:xfrm>
            <a:custGeom>
              <a:avLst/>
              <a:gdLst>
                <a:gd name="T0" fmla="*/ 0 w 24"/>
                <a:gd name="T1" fmla="*/ 34 h 37"/>
                <a:gd name="T2" fmla="*/ 7 w 24"/>
                <a:gd name="T3" fmla="*/ 37 h 37"/>
                <a:gd name="T4" fmla="*/ 24 w 24"/>
                <a:gd name="T5" fmla="*/ 3 h 37"/>
                <a:gd name="T6" fmla="*/ 18 w 24"/>
                <a:gd name="T7" fmla="*/ 0 h 37"/>
                <a:gd name="T8" fmla="*/ 0 w 24"/>
                <a:gd name="T9" fmla="*/ 34 h 37"/>
              </a:gdLst>
              <a:ahLst/>
              <a:cxnLst>
                <a:cxn ang="0">
                  <a:pos x="T0" y="T1"/>
                </a:cxn>
                <a:cxn ang="0">
                  <a:pos x="T2" y="T3"/>
                </a:cxn>
                <a:cxn ang="0">
                  <a:pos x="T4" y="T5"/>
                </a:cxn>
                <a:cxn ang="0">
                  <a:pos x="T6" y="T7"/>
                </a:cxn>
                <a:cxn ang="0">
                  <a:pos x="T8" y="T9"/>
                </a:cxn>
              </a:cxnLst>
              <a:rect l="0" t="0" r="r" b="b"/>
              <a:pathLst>
                <a:path w="24" h="37">
                  <a:moveTo>
                    <a:pt x="0" y="34"/>
                  </a:moveTo>
                  <a:cubicBezTo>
                    <a:pt x="7" y="37"/>
                    <a:pt x="7" y="37"/>
                    <a:pt x="7" y="37"/>
                  </a:cubicBezTo>
                  <a:cubicBezTo>
                    <a:pt x="12" y="27"/>
                    <a:pt x="18" y="16"/>
                    <a:pt x="24" y="3"/>
                  </a:cubicBezTo>
                  <a:cubicBezTo>
                    <a:pt x="18" y="0"/>
                    <a:pt x="18" y="0"/>
                    <a:pt x="18" y="0"/>
                  </a:cubicBezTo>
                  <a:cubicBezTo>
                    <a:pt x="11" y="13"/>
                    <a:pt x="5" y="23"/>
                    <a:pt x="0"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46" name="Freeform 10">
              <a:extLst>
                <a:ext uri="{FF2B5EF4-FFF2-40B4-BE49-F238E27FC236}">
                  <a16:creationId xmlns:a16="http://schemas.microsoft.com/office/drawing/2014/main" id="{BB40E0FA-599F-4899-A590-AA3BB6C9C1DB}"/>
                </a:ext>
              </a:extLst>
            </p:cNvPr>
            <p:cNvSpPr>
              <a:spLocks/>
            </p:cNvSpPr>
            <p:nvPr/>
          </p:nvSpPr>
          <p:spPr bwMode="auto">
            <a:xfrm>
              <a:off x="2368551" y="1506538"/>
              <a:ext cx="82550" cy="109538"/>
            </a:xfrm>
            <a:custGeom>
              <a:avLst/>
              <a:gdLst>
                <a:gd name="T0" fmla="*/ 0 w 27"/>
                <a:gd name="T1" fmla="*/ 32 h 36"/>
                <a:gd name="T2" fmla="*/ 6 w 27"/>
                <a:gd name="T3" fmla="*/ 36 h 36"/>
                <a:gd name="T4" fmla="*/ 27 w 27"/>
                <a:gd name="T5" fmla="*/ 4 h 36"/>
                <a:gd name="T6" fmla="*/ 21 w 27"/>
                <a:gd name="T7" fmla="*/ 0 h 36"/>
                <a:gd name="T8" fmla="*/ 0 w 27"/>
                <a:gd name="T9" fmla="*/ 32 h 36"/>
              </a:gdLst>
              <a:ahLst/>
              <a:cxnLst>
                <a:cxn ang="0">
                  <a:pos x="T0" y="T1"/>
                </a:cxn>
                <a:cxn ang="0">
                  <a:pos x="T2" y="T3"/>
                </a:cxn>
                <a:cxn ang="0">
                  <a:pos x="T4" y="T5"/>
                </a:cxn>
                <a:cxn ang="0">
                  <a:pos x="T6" y="T7"/>
                </a:cxn>
                <a:cxn ang="0">
                  <a:pos x="T8" y="T9"/>
                </a:cxn>
              </a:cxnLst>
              <a:rect l="0" t="0" r="r" b="b"/>
              <a:pathLst>
                <a:path w="27" h="36">
                  <a:moveTo>
                    <a:pt x="0" y="32"/>
                  </a:moveTo>
                  <a:cubicBezTo>
                    <a:pt x="6" y="36"/>
                    <a:pt x="6" y="36"/>
                    <a:pt x="6" y="36"/>
                  </a:cubicBezTo>
                  <a:cubicBezTo>
                    <a:pt x="13" y="24"/>
                    <a:pt x="20" y="14"/>
                    <a:pt x="27" y="4"/>
                  </a:cubicBezTo>
                  <a:cubicBezTo>
                    <a:pt x="21" y="0"/>
                    <a:pt x="21" y="0"/>
                    <a:pt x="21" y="0"/>
                  </a:cubicBezTo>
                  <a:cubicBezTo>
                    <a:pt x="14" y="10"/>
                    <a:pt x="7" y="20"/>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47" name="Freeform 11">
              <a:extLst>
                <a:ext uri="{FF2B5EF4-FFF2-40B4-BE49-F238E27FC236}">
                  <a16:creationId xmlns:a16="http://schemas.microsoft.com/office/drawing/2014/main" id="{9DF74780-C357-4D3F-A5CB-011968CEF1CD}"/>
                </a:ext>
              </a:extLst>
            </p:cNvPr>
            <p:cNvSpPr>
              <a:spLocks/>
            </p:cNvSpPr>
            <p:nvPr/>
          </p:nvSpPr>
          <p:spPr bwMode="auto">
            <a:xfrm>
              <a:off x="2505076" y="1335088"/>
              <a:ext cx="101600" cy="96838"/>
            </a:xfrm>
            <a:custGeom>
              <a:avLst/>
              <a:gdLst>
                <a:gd name="T0" fmla="*/ 0 w 34"/>
                <a:gd name="T1" fmla="*/ 27 h 32"/>
                <a:gd name="T2" fmla="*/ 6 w 34"/>
                <a:gd name="T3" fmla="*/ 32 h 32"/>
                <a:gd name="T4" fmla="*/ 34 w 34"/>
                <a:gd name="T5" fmla="*/ 6 h 32"/>
                <a:gd name="T6" fmla="*/ 29 w 34"/>
                <a:gd name="T7" fmla="*/ 0 h 32"/>
                <a:gd name="T8" fmla="*/ 0 w 34"/>
                <a:gd name="T9" fmla="*/ 27 h 32"/>
              </a:gdLst>
              <a:ahLst/>
              <a:cxnLst>
                <a:cxn ang="0">
                  <a:pos x="T0" y="T1"/>
                </a:cxn>
                <a:cxn ang="0">
                  <a:pos x="T2" y="T3"/>
                </a:cxn>
                <a:cxn ang="0">
                  <a:pos x="T4" y="T5"/>
                </a:cxn>
                <a:cxn ang="0">
                  <a:pos x="T6" y="T7"/>
                </a:cxn>
                <a:cxn ang="0">
                  <a:pos x="T8" y="T9"/>
                </a:cxn>
              </a:cxnLst>
              <a:rect l="0" t="0" r="r" b="b"/>
              <a:pathLst>
                <a:path w="34" h="32">
                  <a:moveTo>
                    <a:pt x="0" y="27"/>
                  </a:moveTo>
                  <a:cubicBezTo>
                    <a:pt x="6" y="32"/>
                    <a:pt x="6" y="32"/>
                    <a:pt x="6" y="32"/>
                  </a:cubicBezTo>
                  <a:cubicBezTo>
                    <a:pt x="15" y="23"/>
                    <a:pt x="24" y="14"/>
                    <a:pt x="34" y="6"/>
                  </a:cubicBezTo>
                  <a:cubicBezTo>
                    <a:pt x="29" y="0"/>
                    <a:pt x="29" y="0"/>
                    <a:pt x="29" y="0"/>
                  </a:cubicBezTo>
                  <a:cubicBezTo>
                    <a:pt x="19" y="8"/>
                    <a:pt x="9" y="1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48" name="Freeform 12">
              <a:extLst>
                <a:ext uri="{FF2B5EF4-FFF2-40B4-BE49-F238E27FC236}">
                  <a16:creationId xmlns:a16="http://schemas.microsoft.com/office/drawing/2014/main" id="{F7E6C8D2-9BAD-49F0-8124-CD439040467C}"/>
                </a:ext>
              </a:extLst>
            </p:cNvPr>
            <p:cNvSpPr>
              <a:spLocks/>
            </p:cNvSpPr>
            <p:nvPr/>
          </p:nvSpPr>
          <p:spPr bwMode="auto">
            <a:xfrm>
              <a:off x="2260601" y="1704975"/>
              <a:ext cx="73025" cy="114300"/>
            </a:xfrm>
            <a:custGeom>
              <a:avLst/>
              <a:gdLst>
                <a:gd name="T0" fmla="*/ 0 w 24"/>
                <a:gd name="T1" fmla="*/ 34 h 38"/>
                <a:gd name="T2" fmla="*/ 7 w 24"/>
                <a:gd name="T3" fmla="*/ 38 h 38"/>
                <a:gd name="T4" fmla="*/ 24 w 24"/>
                <a:gd name="T5" fmla="*/ 4 h 38"/>
                <a:gd name="T6" fmla="*/ 17 w 24"/>
                <a:gd name="T7" fmla="*/ 0 h 38"/>
                <a:gd name="T8" fmla="*/ 0 w 24"/>
                <a:gd name="T9" fmla="*/ 34 h 38"/>
              </a:gdLst>
              <a:ahLst/>
              <a:cxnLst>
                <a:cxn ang="0">
                  <a:pos x="T0" y="T1"/>
                </a:cxn>
                <a:cxn ang="0">
                  <a:pos x="T2" y="T3"/>
                </a:cxn>
                <a:cxn ang="0">
                  <a:pos x="T4" y="T5"/>
                </a:cxn>
                <a:cxn ang="0">
                  <a:pos x="T6" y="T7"/>
                </a:cxn>
                <a:cxn ang="0">
                  <a:pos x="T8" y="T9"/>
                </a:cxn>
              </a:cxnLst>
              <a:rect l="0" t="0" r="r" b="b"/>
              <a:pathLst>
                <a:path w="24" h="38">
                  <a:moveTo>
                    <a:pt x="0" y="34"/>
                  </a:moveTo>
                  <a:cubicBezTo>
                    <a:pt x="7" y="38"/>
                    <a:pt x="7" y="38"/>
                    <a:pt x="7" y="38"/>
                  </a:cubicBezTo>
                  <a:cubicBezTo>
                    <a:pt x="12" y="27"/>
                    <a:pt x="18" y="15"/>
                    <a:pt x="24" y="4"/>
                  </a:cubicBezTo>
                  <a:cubicBezTo>
                    <a:pt x="17" y="0"/>
                    <a:pt x="17" y="0"/>
                    <a:pt x="17" y="0"/>
                  </a:cubicBezTo>
                  <a:cubicBezTo>
                    <a:pt x="11" y="12"/>
                    <a:pt x="5" y="24"/>
                    <a:pt x="0"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49" name="Freeform 17">
              <a:extLst>
                <a:ext uri="{FF2B5EF4-FFF2-40B4-BE49-F238E27FC236}">
                  <a16:creationId xmlns:a16="http://schemas.microsoft.com/office/drawing/2014/main" id="{C0499AC8-7E43-4345-8F7D-9B2A64F518EF}"/>
                </a:ext>
              </a:extLst>
            </p:cNvPr>
            <p:cNvSpPr>
              <a:spLocks/>
            </p:cNvSpPr>
            <p:nvPr/>
          </p:nvSpPr>
          <p:spPr bwMode="auto">
            <a:xfrm>
              <a:off x="1209676" y="2505075"/>
              <a:ext cx="117475" cy="23813"/>
            </a:xfrm>
            <a:custGeom>
              <a:avLst/>
              <a:gdLst>
                <a:gd name="T0" fmla="*/ 24 w 39"/>
                <a:gd name="T1" fmla="*/ 0 h 8"/>
                <a:gd name="T2" fmla="*/ 20 w 39"/>
                <a:gd name="T3" fmla="*/ 0 h 8"/>
                <a:gd name="T4" fmla="*/ 0 w 39"/>
                <a:gd name="T5" fmla="*/ 0 h 8"/>
                <a:gd name="T6" fmla="*/ 1 w 39"/>
                <a:gd name="T7" fmla="*/ 8 h 8"/>
                <a:gd name="T8" fmla="*/ 20 w 39"/>
                <a:gd name="T9" fmla="*/ 7 h 8"/>
                <a:gd name="T10" fmla="*/ 24 w 39"/>
                <a:gd name="T11" fmla="*/ 7 h 8"/>
                <a:gd name="T12" fmla="*/ 39 w 39"/>
                <a:gd name="T13" fmla="*/ 7 h 8"/>
                <a:gd name="T14" fmla="*/ 39 w 39"/>
                <a:gd name="T15" fmla="*/ 0 h 8"/>
                <a:gd name="T16" fmla="*/ 24 w 3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8">
                  <a:moveTo>
                    <a:pt x="24" y="0"/>
                  </a:moveTo>
                  <a:cubicBezTo>
                    <a:pt x="20" y="0"/>
                    <a:pt x="20" y="0"/>
                    <a:pt x="20" y="0"/>
                  </a:cubicBezTo>
                  <a:cubicBezTo>
                    <a:pt x="13" y="0"/>
                    <a:pt x="7" y="0"/>
                    <a:pt x="0" y="0"/>
                  </a:cubicBezTo>
                  <a:cubicBezTo>
                    <a:pt x="1" y="8"/>
                    <a:pt x="1" y="8"/>
                    <a:pt x="1" y="8"/>
                  </a:cubicBezTo>
                  <a:cubicBezTo>
                    <a:pt x="7" y="7"/>
                    <a:pt x="13" y="7"/>
                    <a:pt x="20" y="7"/>
                  </a:cubicBezTo>
                  <a:cubicBezTo>
                    <a:pt x="24" y="7"/>
                    <a:pt x="24" y="7"/>
                    <a:pt x="24" y="7"/>
                  </a:cubicBezTo>
                  <a:cubicBezTo>
                    <a:pt x="29" y="7"/>
                    <a:pt x="34" y="7"/>
                    <a:pt x="39" y="7"/>
                  </a:cubicBezTo>
                  <a:cubicBezTo>
                    <a:pt x="39" y="0"/>
                    <a:pt x="39" y="0"/>
                    <a:pt x="39" y="0"/>
                  </a:cubicBezTo>
                  <a:cubicBezTo>
                    <a:pt x="34" y="0"/>
                    <a:pt x="29"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0" name="Freeform 7">
              <a:extLst>
                <a:ext uri="{FF2B5EF4-FFF2-40B4-BE49-F238E27FC236}">
                  <a16:creationId xmlns:a16="http://schemas.microsoft.com/office/drawing/2014/main" id="{7AD0CEE3-56A3-4DEC-B40B-7D2C527D60E7}"/>
                </a:ext>
              </a:extLst>
            </p:cNvPr>
            <p:cNvSpPr>
              <a:spLocks/>
            </p:cNvSpPr>
            <p:nvPr/>
          </p:nvSpPr>
          <p:spPr bwMode="auto">
            <a:xfrm>
              <a:off x="2035176" y="2114550"/>
              <a:ext cx="84138" cy="107950"/>
            </a:xfrm>
            <a:custGeom>
              <a:avLst/>
              <a:gdLst>
                <a:gd name="T0" fmla="*/ 0 w 28"/>
                <a:gd name="T1" fmla="*/ 31 h 36"/>
                <a:gd name="T2" fmla="*/ 6 w 28"/>
                <a:gd name="T3" fmla="*/ 36 h 36"/>
                <a:gd name="T4" fmla="*/ 28 w 28"/>
                <a:gd name="T5" fmla="*/ 4 h 36"/>
                <a:gd name="T6" fmla="*/ 21 w 28"/>
                <a:gd name="T7" fmla="*/ 0 h 36"/>
                <a:gd name="T8" fmla="*/ 0 w 28"/>
                <a:gd name="T9" fmla="*/ 31 h 36"/>
              </a:gdLst>
              <a:ahLst/>
              <a:cxnLst>
                <a:cxn ang="0">
                  <a:pos x="T0" y="T1"/>
                </a:cxn>
                <a:cxn ang="0">
                  <a:pos x="T2" y="T3"/>
                </a:cxn>
                <a:cxn ang="0">
                  <a:pos x="T4" y="T5"/>
                </a:cxn>
                <a:cxn ang="0">
                  <a:pos x="T6" y="T7"/>
                </a:cxn>
                <a:cxn ang="0">
                  <a:pos x="T8" y="T9"/>
                </a:cxn>
              </a:cxnLst>
              <a:rect l="0" t="0" r="r" b="b"/>
              <a:pathLst>
                <a:path w="28" h="36">
                  <a:moveTo>
                    <a:pt x="0" y="31"/>
                  </a:moveTo>
                  <a:cubicBezTo>
                    <a:pt x="6" y="36"/>
                    <a:pt x="6" y="36"/>
                    <a:pt x="6" y="36"/>
                  </a:cubicBezTo>
                  <a:cubicBezTo>
                    <a:pt x="13" y="26"/>
                    <a:pt x="21" y="16"/>
                    <a:pt x="28" y="4"/>
                  </a:cubicBezTo>
                  <a:cubicBezTo>
                    <a:pt x="21" y="0"/>
                    <a:pt x="21" y="0"/>
                    <a:pt x="21" y="0"/>
                  </a:cubicBezTo>
                  <a:cubicBezTo>
                    <a:pt x="14" y="11"/>
                    <a:pt x="7" y="22"/>
                    <a:pt x="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1" name="Freeform 8">
              <a:extLst>
                <a:ext uri="{FF2B5EF4-FFF2-40B4-BE49-F238E27FC236}">
                  <a16:creationId xmlns:a16="http://schemas.microsoft.com/office/drawing/2014/main" id="{55FB3E68-7719-447F-A739-04171BAA3349}"/>
                </a:ext>
              </a:extLst>
            </p:cNvPr>
            <p:cNvSpPr>
              <a:spLocks/>
            </p:cNvSpPr>
            <p:nvPr/>
          </p:nvSpPr>
          <p:spPr bwMode="auto">
            <a:xfrm>
              <a:off x="1870076" y="2292350"/>
              <a:ext cx="106363" cy="90488"/>
            </a:xfrm>
            <a:custGeom>
              <a:avLst/>
              <a:gdLst>
                <a:gd name="T0" fmla="*/ 0 w 35"/>
                <a:gd name="T1" fmla="*/ 24 h 30"/>
                <a:gd name="T2" fmla="*/ 4 w 35"/>
                <a:gd name="T3" fmla="*/ 30 h 30"/>
                <a:gd name="T4" fmla="*/ 35 w 35"/>
                <a:gd name="T5" fmla="*/ 6 h 30"/>
                <a:gd name="T6" fmla="*/ 29 w 35"/>
                <a:gd name="T7" fmla="*/ 0 h 30"/>
                <a:gd name="T8" fmla="*/ 0 w 35"/>
                <a:gd name="T9" fmla="*/ 24 h 30"/>
              </a:gdLst>
              <a:ahLst/>
              <a:cxnLst>
                <a:cxn ang="0">
                  <a:pos x="T0" y="T1"/>
                </a:cxn>
                <a:cxn ang="0">
                  <a:pos x="T2" y="T3"/>
                </a:cxn>
                <a:cxn ang="0">
                  <a:pos x="T4" y="T5"/>
                </a:cxn>
                <a:cxn ang="0">
                  <a:pos x="T6" y="T7"/>
                </a:cxn>
                <a:cxn ang="0">
                  <a:pos x="T8" y="T9"/>
                </a:cxn>
              </a:cxnLst>
              <a:rect l="0" t="0" r="r" b="b"/>
              <a:pathLst>
                <a:path w="35" h="30">
                  <a:moveTo>
                    <a:pt x="0" y="24"/>
                  </a:moveTo>
                  <a:cubicBezTo>
                    <a:pt x="4" y="30"/>
                    <a:pt x="4" y="30"/>
                    <a:pt x="4" y="30"/>
                  </a:cubicBezTo>
                  <a:cubicBezTo>
                    <a:pt x="15" y="23"/>
                    <a:pt x="25" y="15"/>
                    <a:pt x="35" y="6"/>
                  </a:cubicBezTo>
                  <a:cubicBezTo>
                    <a:pt x="29" y="0"/>
                    <a:pt x="29" y="0"/>
                    <a:pt x="29" y="0"/>
                  </a:cubicBezTo>
                  <a:cubicBezTo>
                    <a:pt x="20" y="9"/>
                    <a:pt x="10" y="17"/>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2" name="Freeform 13">
              <a:extLst>
                <a:ext uri="{FF2B5EF4-FFF2-40B4-BE49-F238E27FC236}">
                  <a16:creationId xmlns:a16="http://schemas.microsoft.com/office/drawing/2014/main" id="{45C4DC66-534F-4CF5-B7E9-6B8C43118F65}"/>
                </a:ext>
              </a:extLst>
            </p:cNvPr>
            <p:cNvSpPr>
              <a:spLocks/>
            </p:cNvSpPr>
            <p:nvPr/>
          </p:nvSpPr>
          <p:spPr bwMode="auto">
            <a:xfrm>
              <a:off x="1666876" y="2417763"/>
              <a:ext cx="112713" cy="63500"/>
            </a:xfrm>
            <a:custGeom>
              <a:avLst/>
              <a:gdLst>
                <a:gd name="T0" fmla="*/ 0 w 38"/>
                <a:gd name="T1" fmla="*/ 13 h 21"/>
                <a:gd name="T2" fmla="*/ 2 w 38"/>
                <a:gd name="T3" fmla="*/ 21 h 21"/>
                <a:gd name="T4" fmla="*/ 38 w 38"/>
                <a:gd name="T5" fmla="*/ 7 h 21"/>
                <a:gd name="T6" fmla="*/ 35 w 38"/>
                <a:gd name="T7" fmla="*/ 0 h 21"/>
                <a:gd name="T8" fmla="*/ 0 w 38"/>
                <a:gd name="T9" fmla="*/ 13 h 21"/>
              </a:gdLst>
              <a:ahLst/>
              <a:cxnLst>
                <a:cxn ang="0">
                  <a:pos x="T0" y="T1"/>
                </a:cxn>
                <a:cxn ang="0">
                  <a:pos x="T2" y="T3"/>
                </a:cxn>
                <a:cxn ang="0">
                  <a:pos x="T4" y="T5"/>
                </a:cxn>
                <a:cxn ang="0">
                  <a:pos x="T6" y="T7"/>
                </a:cxn>
                <a:cxn ang="0">
                  <a:pos x="T8" y="T9"/>
                </a:cxn>
              </a:cxnLst>
              <a:rect l="0" t="0" r="r" b="b"/>
              <a:pathLst>
                <a:path w="38" h="21">
                  <a:moveTo>
                    <a:pt x="0" y="13"/>
                  </a:moveTo>
                  <a:cubicBezTo>
                    <a:pt x="2" y="21"/>
                    <a:pt x="2" y="21"/>
                    <a:pt x="2" y="21"/>
                  </a:cubicBezTo>
                  <a:cubicBezTo>
                    <a:pt x="15" y="17"/>
                    <a:pt x="27" y="12"/>
                    <a:pt x="38" y="7"/>
                  </a:cubicBezTo>
                  <a:cubicBezTo>
                    <a:pt x="35" y="0"/>
                    <a:pt x="35" y="0"/>
                    <a:pt x="35" y="0"/>
                  </a:cubicBezTo>
                  <a:cubicBezTo>
                    <a:pt x="24" y="5"/>
                    <a:pt x="12" y="9"/>
                    <a:pt x="0"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3" name="Freeform 18">
              <a:extLst>
                <a:ext uri="{FF2B5EF4-FFF2-40B4-BE49-F238E27FC236}">
                  <a16:creationId xmlns:a16="http://schemas.microsoft.com/office/drawing/2014/main" id="{22F0074A-1BA3-481B-8128-4C00D5D95F43}"/>
                </a:ext>
              </a:extLst>
            </p:cNvPr>
            <p:cNvSpPr>
              <a:spLocks/>
            </p:cNvSpPr>
            <p:nvPr/>
          </p:nvSpPr>
          <p:spPr bwMode="auto">
            <a:xfrm>
              <a:off x="1441451" y="2484438"/>
              <a:ext cx="115888" cy="36513"/>
            </a:xfrm>
            <a:custGeom>
              <a:avLst/>
              <a:gdLst>
                <a:gd name="T0" fmla="*/ 0 w 39"/>
                <a:gd name="T1" fmla="*/ 5 h 12"/>
                <a:gd name="T2" fmla="*/ 1 w 39"/>
                <a:gd name="T3" fmla="*/ 12 h 12"/>
                <a:gd name="T4" fmla="*/ 39 w 39"/>
                <a:gd name="T5" fmla="*/ 7 h 12"/>
                <a:gd name="T6" fmla="*/ 38 w 39"/>
                <a:gd name="T7" fmla="*/ 0 h 12"/>
                <a:gd name="T8" fmla="*/ 0 w 39"/>
                <a:gd name="T9" fmla="*/ 5 h 12"/>
              </a:gdLst>
              <a:ahLst/>
              <a:cxnLst>
                <a:cxn ang="0">
                  <a:pos x="T0" y="T1"/>
                </a:cxn>
                <a:cxn ang="0">
                  <a:pos x="T2" y="T3"/>
                </a:cxn>
                <a:cxn ang="0">
                  <a:pos x="T4" y="T5"/>
                </a:cxn>
                <a:cxn ang="0">
                  <a:pos x="T6" y="T7"/>
                </a:cxn>
                <a:cxn ang="0">
                  <a:pos x="T8" y="T9"/>
                </a:cxn>
              </a:cxnLst>
              <a:rect l="0" t="0" r="r" b="b"/>
              <a:pathLst>
                <a:path w="39" h="12">
                  <a:moveTo>
                    <a:pt x="0" y="5"/>
                  </a:moveTo>
                  <a:cubicBezTo>
                    <a:pt x="1" y="12"/>
                    <a:pt x="1" y="12"/>
                    <a:pt x="1" y="12"/>
                  </a:cubicBezTo>
                  <a:cubicBezTo>
                    <a:pt x="14" y="11"/>
                    <a:pt x="27" y="10"/>
                    <a:pt x="39" y="7"/>
                  </a:cubicBezTo>
                  <a:cubicBezTo>
                    <a:pt x="38" y="0"/>
                    <a:pt x="38" y="0"/>
                    <a:pt x="38" y="0"/>
                  </a:cubicBezTo>
                  <a:cubicBezTo>
                    <a:pt x="26" y="2"/>
                    <a:pt x="13"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4" name="Freeform 14">
              <a:extLst>
                <a:ext uri="{FF2B5EF4-FFF2-40B4-BE49-F238E27FC236}">
                  <a16:creationId xmlns:a16="http://schemas.microsoft.com/office/drawing/2014/main" id="{30B973F0-2A32-4411-BAA7-576F9817F93D}"/>
                </a:ext>
              </a:extLst>
            </p:cNvPr>
            <p:cNvSpPr>
              <a:spLocks/>
            </p:cNvSpPr>
            <p:nvPr/>
          </p:nvSpPr>
          <p:spPr bwMode="auto">
            <a:xfrm>
              <a:off x="569913" y="2679700"/>
              <a:ext cx="104775" cy="87313"/>
            </a:xfrm>
            <a:custGeom>
              <a:avLst/>
              <a:gdLst>
                <a:gd name="T0" fmla="*/ 0 w 35"/>
                <a:gd name="T1" fmla="*/ 23 h 29"/>
                <a:gd name="T2" fmla="*/ 4 w 35"/>
                <a:gd name="T3" fmla="*/ 29 h 29"/>
                <a:gd name="T4" fmla="*/ 35 w 35"/>
                <a:gd name="T5" fmla="*/ 6 h 29"/>
                <a:gd name="T6" fmla="*/ 31 w 35"/>
                <a:gd name="T7" fmla="*/ 0 h 29"/>
                <a:gd name="T8" fmla="*/ 0 w 35"/>
                <a:gd name="T9" fmla="*/ 23 h 29"/>
              </a:gdLst>
              <a:ahLst/>
              <a:cxnLst>
                <a:cxn ang="0">
                  <a:pos x="T0" y="T1"/>
                </a:cxn>
                <a:cxn ang="0">
                  <a:pos x="T2" y="T3"/>
                </a:cxn>
                <a:cxn ang="0">
                  <a:pos x="T4" y="T5"/>
                </a:cxn>
                <a:cxn ang="0">
                  <a:pos x="T6" y="T7"/>
                </a:cxn>
                <a:cxn ang="0">
                  <a:pos x="T8" y="T9"/>
                </a:cxn>
              </a:cxnLst>
              <a:rect l="0" t="0" r="r" b="b"/>
              <a:pathLst>
                <a:path w="35" h="29">
                  <a:moveTo>
                    <a:pt x="0" y="23"/>
                  </a:moveTo>
                  <a:cubicBezTo>
                    <a:pt x="4" y="29"/>
                    <a:pt x="4" y="29"/>
                    <a:pt x="4" y="29"/>
                  </a:cubicBezTo>
                  <a:cubicBezTo>
                    <a:pt x="14" y="21"/>
                    <a:pt x="25" y="13"/>
                    <a:pt x="35" y="6"/>
                  </a:cubicBezTo>
                  <a:cubicBezTo>
                    <a:pt x="31" y="0"/>
                    <a:pt x="31" y="0"/>
                    <a:pt x="31" y="0"/>
                  </a:cubicBezTo>
                  <a:cubicBezTo>
                    <a:pt x="20" y="7"/>
                    <a:pt x="10" y="15"/>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5" name="Freeform 15">
              <a:extLst>
                <a:ext uri="{FF2B5EF4-FFF2-40B4-BE49-F238E27FC236}">
                  <a16:creationId xmlns:a16="http://schemas.microsoft.com/office/drawing/2014/main" id="{F3E8C833-C1C6-4690-9F91-D65710F0BCF5}"/>
                </a:ext>
              </a:extLst>
            </p:cNvPr>
            <p:cNvSpPr>
              <a:spLocks/>
            </p:cNvSpPr>
            <p:nvPr/>
          </p:nvSpPr>
          <p:spPr bwMode="auto">
            <a:xfrm>
              <a:off x="404813" y="2827338"/>
              <a:ext cx="92075" cy="101600"/>
            </a:xfrm>
            <a:custGeom>
              <a:avLst/>
              <a:gdLst>
                <a:gd name="T0" fmla="*/ 0 w 31"/>
                <a:gd name="T1" fmla="*/ 29 h 34"/>
                <a:gd name="T2" fmla="*/ 6 w 31"/>
                <a:gd name="T3" fmla="*/ 34 h 34"/>
                <a:gd name="T4" fmla="*/ 31 w 31"/>
                <a:gd name="T5" fmla="*/ 5 h 34"/>
                <a:gd name="T6" fmla="*/ 26 w 31"/>
                <a:gd name="T7" fmla="*/ 0 h 34"/>
                <a:gd name="T8" fmla="*/ 0 w 31"/>
                <a:gd name="T9" fmla="*/ 29 h 34"/>
              </a:gdLst>
              <a:ahLst/>
              <a:cxnLst>
                <a:cxn ang="0">
                  <a:pos x="T0" y="T1"/>
                </a:cxn>
                <a:cxn ang="0">
                  <a:pos x="T2" y="T3"/>
                </a:cxn>
                <a:cxn ang="0">
                  <a:pos x="T4" y="T5"/>
                </a:cxn>
                <a:cxn ang="0">
                  <a:pos x="T6" y="T7"/>
                </a:cxn>
                <a:cxn ang="0">
                  <a:pos x="T8" y="T9"/>
                </a:cxn>
              </a:cxnLst>
              <a:rect l="0" t="0" r="r" b="b"/>
              <a:pathLst>
                <a:path w="31" h="34">
                  <a:moveTo>
                    <a:pt x="0" y="29"/>
                  </a:moveTo>
                  <a:cubicBezTo>
                    <a:pt x="6" y="34"/>
                    <a:pt x="6" y="34"/>
                    <a:pt x="6" y="34"/>
                  </a:cubicBezTo>
                  <a:cubicBezTo>
                    <a:pt x="14" y="24"/>
                    <a:pt x="23" y="14"/>
                    <a:pt x="31" y="5"/>
                  </a:cubicBezTo>
                  <a:cubicBezTo>
                    <a:pt x="26" y="0"/>
                    <a:pt x="26" y="0"/>
                    <a:pt x="26" y="0"/>
                  </a:cubicBezTo>
                  <a:cubicBezTo>
                    <a:pt x="17" y="9"/>
                    <a:pt x="8" y="19"/>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6" name="Freeform 16">
              <a:extLst>
                <a:ext uri="{FF2B5EF4-FFF2-40B4-BE49-F238E27FC236}">
                  <a16:creationId xmlns:a16="http://schemas.microsoft.com/office/drawing/2014/main" id="{17BCB4CE-054A-42B9-9BF8-E3E391CF575E}"/>
                </a:ext>
              </a:extLst>
            </p:cNvPr>
            <p:cNvSpPr>
              <a:spLocks/>
            </p:cNvSpPr>
            <p:nvPr/>
          </p:nvSpPr>
          <p:spPr bwMode="auto">
            <a:xfrm>
              <a:off x="274638" y="3008313"/>
              <a:ext cx="79375" cy="111125"/>
            </a:xfrm>
            <a:custGeom>
              <a:avLst/>
              <a:gdLst>
                <a:gd name="T0" fmla="*/ 2 w 26"/>
                <a:gd name="T1" fmla="*/ 30 h 37"/>
                <a:gd name="T2" fmla="*/ 0 w 26"/>
                <a:gd name="T3" fmla="*/ 33 h 37"/>
                <a:gd name="T4" fmla="*/ 6 w 26"/>
                <a:gd name="T5" fmla="*/ 37 h 37"/>
                <a:gd name="T6" fmla="*/ 8 w 26"/>
                <a:gd name="T7" fmla="*/ 33 h 37"/>
                <a:gd name="T8" fmla="*/ 26 w 26"/>
                <a:gd name="T9" fmla="*/ 4 h 37"/>
                <a:gd name="T10" fmla="*/ 20 w 26"/>
                <a:gd name="T11" fmla="*/ 0 h 37"/>
                <a:gd name="T12" fmla="*/ 2 w 26"/>
                <a:gd name="T13" fmla="*/ 30 h 37"/>
              </a:gdLst>
              <a:ahLst/>
              <a:cxnLst>
                <a:cxn ang="0">
                  <a:pos x="T0" y="T1"/>
                </a:cxn>
                <a:cxn ang="0">
                  <a:pos x="T2" y="T3"/>
                </a:cxn>
                <a:cxn ang="0">
                  <a:pos x="T4" y="T5"/>
                </a:cxn>
                <a:cxn ang="0">
                  <a:pos x="T6" y="T7"/>
                </a:cxn>
                <a:cxn ang="0">
                  <a:pos x="T8" y="T9"/>
                </a:cxn>
                <a:cxn ang="0">
                  <a:pos x="T10" y="T11"/>
                </a:cxn>
                <a:cxn ang="0">
                  <a:pos x="T12" y="T13"/>
                </a:cxn>
              </a:cxnLst>
              <a:rect l="0" t="0" r="r" b="b"/>
              <a:pathLst>
                <a:path w="26" h="37">
                  <a:moveTo>
                    <a:pt x="2" y="30"/>
                  </a:moveTo>
                  <a:cubicBezTo>
                    <a:pt x="0" y="33"/>
                    <a:pt x="0" y="33"/>
                    <a:pt x="0" y="33"/>
                  </a:cubicBezTo>
                  <a:cubicBezTo>
                    <a:pt x="6" y="37"/>
                    <a:pt x="6" y="37"/>
                    <a:pt x="6" y="37"/>
                  </a:cubicBezTo>
                  <a:cubicBezTo>
                    <a:pt x="8" y="33"/>
                    <a:pt x="8" y="33"/>
                    <a:pt x="8" y="33"/>
                  </a:cubicBezTo>
                  <a:cubicBezTo>
                    <a:pt x="14" y="23"/>
                    <a:pt x="20" y="14"/>
                    <a:pt x="26" y="4"/>
                  </a:cubicBezTo>
                  <a:cubicBezTo>
                    <a:pt x="20" y="0"/>
                    <a:pt x="20" y="0"/>
                    <a:pt x="20" y="0"/>
                  </a:cubicBezTo>
                  <a:cubicBezTo>
                    <a:pt x="14" y="9"/>
                    <a:pt x="7" y="19"/>
                    <a:pt x="2"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7" name="Freeform 19">
              <a:extLst>
                <a:ext uri="{FF2B5EF4-FFF2-40B4-BE49-F238E27FC236}">
                  <a16:creationId xmlns:a16="http://schemas.microsoft.com/office/drawing/2014/main" id="{7487BE82-35B0-41EF-A732-02AA101B3FD2}"/>
                </a:ext>
              </a:extLst>
            </p:cNvPr>
            <p:cNvSpPr>
              <a:spLocks/>
            </p:cNvSpPr>
            <p:nvPr/>
          </p:nvSpPr>
          <p:spPr bwMode="auto">
            <a:xfrm>
              <a:off x="762001" y="2574925"/>
              <a:ext cx="117475" cy="66675"/>
            </a:xfrm>
            <a:custGeom>
              <a:avLst/>
              <a:gdLst>
                <a:gd name="T0" fmla="*/ 0 w 39"/>
                <a:gd name="T1" fmla="*/ 15 h 22"/>
                <a:gd name="T2" fmla="*/ 4 w 39"/>
                <a:gd name="T3" fmla="*/ 22 h 22"/>
                <a:gd name="T4" fmla="*/ 39 w 39"/>
                <a:gd name="T5" fmla="*/ 7 h 22"/>
                <a:gd name="T6" fmla="*/ 36 w 39"/>
                <a:gd name="T7" fmla="*/ 0 h 22"/>
                <a:gd name="T8" fmla="*/ 0 w 39"/>
                <a:gd name="T9" fmla="*/ 15 h 22"/>
              </a:gdLst>
              <a:ahLst/>
              <a:cxnLst>
                <a:cxn ang="0">
                  <a:pos x="T0" y="T1"/>
                </a:cxn>
                <a:cxn ang="0">
                  <a:pos x="T2" y="T3"/>
                </a:cxn>
                <a:cxn ang="0">
                  <a:pos x="T4" y="T5"/>
                </a:cxn>
                <a:cxn ang="0">
                  <a:pos x="T6" y="T7"/>
                </a:cxn>
                <a:cxn ang="0">
                  <a:pos x="T8" y="T9"/>
                </a:cxn>
              </a:cxnLst>
              <a:rect l="0" t="0" r="r" b="b"/>
              <a:pathLst>
                <a:path w="39" h="22">
                  <a:moveTo>
                    <a:pt x="0" y="15"/>
                  </a:moveTo>
                  <a:cubicBezTo>
                    <a:pt x="4" y="22"/>
                    <a:pt x="4" y="22"/>
                    <a:pt x="4" y="22"/>
                  </a:cubicBezTo>
                  <a:cubicBezTo>
                    <a:pt x="15" y="16"/>
                    <a:pt x="27" y="11"/>
                    <a:pt x="39" y="7"/>
                  </a:cubicBezTo>
                  <a:cubicBezTo>
                    <a:pt x="36" y="0"/>
                    <a:pt x="36" y="0"/>
                    <a:pt x="36" y="0"/>
                  </a:cubicBezTo>
                  <a:cubicBezTo>
                    <a:pt x="24" y="4"/>
                    <a:pt x="12" y="9"/>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8" name="Freeform 20">
              <a:extLst>
                <a:ext uri="{FF2B5EF4-FFF2-40B4-BE49-F238E27FC236}">
                  <a16:creationId xmlns:a16="http://schemas.microsoft.com/office/drawing/2014/main" id="{9FB7FA4B-2A1C-429D-856E-B283A5A4EA1F}"/>
                </a:ext>
              </a:extLst>
            </p:cNvPr>
            <p:cNvSpPr>
              <a:spLocks/>
            </p:cNvSpPr>
            <p:nvPr/>
          </p:nvSpPr>
          <p:spPr bwMode="auto">
            <a:xfrm>
              <a:off x="981076" y="2517775"/>
              <a:ext cx="117475" cy="44450"/>
            </a:xfrm>
            <a:custGeom>
              <a:avLst/>
              <a:gdLst>
                <a:gd name="T0" fmla="*/ 0 w 39"/>
                <a:gd name="T1" fmla="*/ 7 h 15"/>
                <a:gd name="T2" fmla="*/ 2 w 39"/>
                <a:gd name="T3" fmla="*/ 15 h 15"/>
                <a:gd name="T4" fmla="*/ 39 w 39"/>
                <a:gd name="T5" fmla="*/ 7 h 15"/>
                <a:gd name="T6" fmla="*/ 38 w 39"/>
                <a:gd name="T7" fmla="*/ 0 h 15"/>
                <a:gd name="T8" fmla="*/ 0 w 39"/>
                <a:gd name="T9" fmla="*/ 7 h 15"/>
              </a:gdLst>
              <a:ahLst/>
              <a:cxnLst>
                <a:cxn ang="0">
                  <a:pos x="T0" y="T1"/>
                </a:cxn>
                <a:cxn ang="0">
                  <a:pos x="T2" y="T3"/>
                </a:cxn>
                <a:cxn ang="0">
                  <a:pos x="T4" y="T5"/>
                </a:cxn>
                <a:cxn ang="0">
                  <a:pos x="T6" y="T7"/>
                </a:cxn>
                <a:cxn ang="0">
                  <a:pos x="T8" y="T9"/>
                </a:cxn>
              </a:cxnLst>
              <a:rect l="0" t="0" r="r" b="b"/>
              <a:pathLst>
                <a:path w="39" h="15">
                  <a:moveTo>
                    <a:pt x="0" y="7"/>
                  </a:moveTo>
                  <a:cubicBezTo>
                    <a:pt x="2" y="15"/>
                    <a:pt x="2" y="15"/>
                    <a:pt x="2" y="15"/>
                  </a:cubicBezTo>
                  <a:cubicBezTo>
                    <a:pt x="14" y="12"/>
                    <a:pt x="26" y="9"/>
                    <a:pt x="39" y="7"/>
                  </a:cubicBezTo>
                  <a:cubicBezTo>
                    <a:pt x="38" y="0"/>
                    <a:pt x="38" y="0"/>
                    <a:pt x="38" y="0"/>
                  </a:cubicBezTo>
                  <a:cubicBezTo>
                    <a:pt x="25" y="1"/>
                    <a:pt x="12"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59" name="Freeform 21">
              <a:extLst>
                <a:ext uri="{FF2B5EF4-FFF2-40B4-BE49-F238E27FC236}">
                  <a16:creationId xmlns:a16="http://schemas.microsoft.com/office/drawing/2014/main" id="{206BAAF8-687F-42AF-8C19-750EEFD76E65}"/>
                </a:ext>
              </a:extLst>
            </p:cNvPr>
            <p:cNvSpPr>
              <a:spLocks/>
            </p:cNvSpPr>
            <p:nvPr/>
          </p:nvSpPr>
          <p:spPr bwMode="auto">
            <a:xfrm>
              <a:off x="4492626" y="406400"/>
              <a:ext cx="111125" cy="77788"/>
            </a:xfrm>
            <a:custGeom>
              <a:avLst/>
              <a:gdLst>
                <a:gd name="T0" fmla="*/ 0 w 37"/>
                <a:gd name="T1" fmla="*/ 20 h 26"/>
                <a:gd name="T2" fmla="*/ 4 w 37"/>
                <a:gd name="T3" fmla="*/ 26 h 26"/>
                <a:gd name="T4" fmla="*/ 37 w 37"/>
                <a:gd name="T5" fmla="*/ 7 h 26"/>
                <a:gd name="T6" fmla="*/ 34 w 37"/>
                <a:gd name="T7" fmla="*/ 0 h 26"/>
                <a:gd name="T8" fmla="*/ 0 w 37"/>
                <a:gd name="T9" fmla="*/ 20 h 26"/>
              </a:gdLst>
              <a:ahLst/>
              <a:cxnLst>
                <a:cxn ang="0">
                  <a:pos x="T0" y="T1"/>
                </a:cxn>
                <a:cxn ang="0">
                  <a:pos x="T2" y="T3"/>
                </a:cxn>
                <a:cxn ang="0">
                  <a:pos x="T4" y="T5"/>
                </a:cxn>
                <a:cxn ang="0">
                  <a:pos x="T6" y="T7"/>
                </a:cxn>
                <a:cxn ang="0">
                  <a:pos x="T8" y="T9"/>
                </a:cxn>
              </a:cxnLst>
              <a:rect l="0" t="0" r="r" b="b"/>
              <a:pathLst>
                <a:path w="37" h="26">
                  <a:moveTo>
                    <a:pt x="0" y="20"/>
                  </a:moveTo>
                  <a:cubicBezTo>
                    <a:pt x="4" y="26"/>
                    <a:pt x="4" y="26"/>
                    <a:pt x="4" y="26"/>
                  </a:cubicBezTo>
                  <a:cubicBezTo>
                    <a:pt x="15" y="19"/>
                    <a:pt x="26" y="13"/>
                    <a:pt x="37" y="7"/>
                  </a:cubicBezTo>
                  <a:cubicBezTo>
                    <a:pt x="34" y="0"/>
                    <a:pt x="34" y="0"/>
                    <a:pt x="34" y="0"/>
                  </a:cubicBezTo>
                  <a:cubicBezTo>
                    <a:pt x="22" y="6"/>
                    <a:pt x="11" y="13"/>
                    <a:pt x="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0" name="Freeform 22">
              <a:extLst>
                <a:ext uri="{FF2B5EF4-FFF2-40B4-BE49-F238E27FC236}">
                  <a16:creationId xmlns:a16="http://schemas.microsoft.com/office/drawing/2014/main" id="{A0AA6CF0-9F33-47C7-85CF-D97667977BF6}"/>
                </a:ext>
              </a:extLst>
            </p:cNvPr>
            <p:cNvSpPr>
              <a:spLocks/>
            </p:cNvSpPr>
            <p:nvPr/>
          </p:nvSpPr>
          <p:spPr bwMode="auto">
            <a:xfrm>
              <a:off x="4700588" y="325438"/>
              <a:ext cx="117475" cy="57150"/>
            </a:xfrm>
            <a:custGeom>
              <a:avLst/>
              <a:gdLst>
                <a:gd name="T0" fmla="*/ 0 w 39"/>
                <a:gd name="T1" fmla="*/ 12 h 19"/>
                <a:gd name="T2" fmla="*/ 3 w 39"/>
                <a:gd name="T3" fmla="*/ 19 h 19"/>
                <a:gd name="T4" fmla="*/ 39 w 39"/>
                <a:gd name="T5" fmla="*/ 7 h 19"/>
                <a:gd name="T6" fmla="*/ 37 w 39"/>
                <a:gd name="T7" fmla="*/ 0 h 19"/>
                <a:gd name="T8" fmla="*/ 0 w 39"/>
                <a:gd name="T9" fmla="*/ 12 h 19"/>
              </a:gdLst>
              <a:ahLst/>
              <a:cxnLst>
                <a:cxn ang="0">
                  <a:pos x="T0" y="T1"/>
                </a:cxn>
                <a:cxn ang="0">
                  <a:pos x="T2" y="T3"/>
                </a:cxn>
                <a:cxn ang="0">
                  <a:pos x="T4" y="T5"/>
                </a:cxn>
                <a:cxn ang="0">
                  <a:pos x="T6" y="T7"/>
                </a:cxn>
                <a:cxn ang="0">
                  <a:pos x="T8" y="T9"/>
                </a:cxn>
              </a:cxnLst>
              <a:rect l="0" t="0" r="r" b="b"/>
              <a:pathLst>
                <a:path w="39" h="19">
                  <a:moveTo>
                    <a:pt x="0" y="12"/>
                  </a:moveTo>
                  <a:cubicBezTo>
                    <a:pt x="3" y="19"/>
                    <a:pt x="3" y="19"/>
                    <a:pt x="3" y="19"/>
                  </a:cubicBezTo>
                  <a:cubicBezTo>
                    <a:pt x="14" y="15"/>
                    <a:pt x="26" y="11"/>
                    <a:pt x="39" y="7"/>
                  </a:cubicBezTo>
                  <a:cubicBezTo>
                    <a:pt x="37" y="0"/>
                    <a:pt x="37" y="0"/>
                    <a:pt x="37" y="0"/>
                  </a:cubicBezTo>
                  <a:cubicBezTo>
                    <a:pt x="24" y="3"/>
                    <a:pt x="12" y="7"/>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1" name="Freeform 23">
              <a:extLst>
                <a:ext uri="{FF2B5EF4-FFF2-40B4-BE49-F238E27FC236}">
                  <a16:creationId xmlns:a16="http://schemas.microsoft.com/office/drawing/2014/main" id="{6B554CEA-5E40-476C-9F29-F0CC138785CF}"/>
                </a:ext>
              </a:extLst>
            </p:cNvPr>
            <p:cNvSpPr>
              <a:spLocks/>
            </p:cNvSpPr>
            <p:nvPr/>
          </p:nvSpPr>
          <p:spPr bwMode="auto">
            <a:xfrm>
              <a:off x="4168776" y="703263"/>
              <a:ext cx="90488" cy="106363"/>
            </a:xfrm>
            <a:custGeom>
              <a:avLst/>
              <a:gdLst>
                <a:gd name="T0" fmla="*/ 11 w 30"/>
                <a:gd name="T1" fmla="*/ 17 h 35"/>
                <a:gd name="T2" fmla="*/ 0 w 30"/>
                <a:gd name="T3" fmla="*/ 30 h 35"/>
                <a:gd name="T4" fmla="*/ 6 w 30"/>
                <a:gd name="T5" fmla="*/ 35 h 35"/>
                <a:gd name="T6" fmla="*/ 17 w 30"/>
                <a:gd name="T7" fmla="*/ 22 h 35"/>
                <a:gd name="T8" fmla="*/ 30 w 30"/>
                <a:gd name="T9" fmla="*/ 5 h 35"/>
                <a:gd name="T10" fmla="*/ 24 w 30"/>
                <a:gd name="T11" fmla="*/ 0 h 35"/>
                <a:gd name="T12" fmla="*/ 11 w 30"/>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30" h="35">
                  <a:moveTo>
                    <a:pt x="11" y="17"/>
                  </a:moveTo>
                  <a:cubicBezTo>
                    <a:pt x="7" y="21"/>
                    <a:pt x="4" y="26"/>
                    <a:pt x="0" y="30"/>
                  </a:cubicBezTo>
                  <a:cubicBezTo>
                    <a:pt x="6" y="35"/>
                    <a:pt x="6" y="35"/>
                    <a:pt x="6" y="35"/>
                  </a:cubicBezTo>
                  <a:cubicBezTo>
                    <a:pt x="10" y="31"/>
                    <a:pt x="13" y="26"/>
                    <a:pt x="17" y="22"/>
                  </a:cubicBezTo>
                  <a:cubicBezTo>
                    <a:pt x="21" y="16"/>
                    <a:pt x="26" y="11"/>
                    <a:pt x="30" y="5"/>
                  </a:cubicBezTo>
                  <a:cubicBezTo>
                    <a:pt x="24" y="0"/>
                    <a:pt x="24" y="0"/>
                    <a:pt x="24" y="0"/>
                  </a:cubicBezTo>
                  <a:cubicBezTo>
                    <a:pt x="20" y="6"/>
                    <a:pt x="15" y="11"/>
                    <a:pt x="11"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2" name="Freeform 24">
              <a:extLst>
                <a:ext uri="{FF2B5EF4-FFF2-40B4-BE49-F238E27FC236}">
                  <a16:creationId xmlns:a16="http://schemas.microsoft.com/office/drawing/2014/main" id="{0D21428E-8226-4AA1-8FA3-3E013A351709}"/>
                </a:ext>
              </a:extLst>
            </p:cNvPr>
            <p:cNvSpPr>
              <a:spLocks/>
            </p:cNvSpPr>
            <p:nvPr/>
          </p:nvSpPr>
          <p:spPr bwMode="auto">
            <a:xfrm>
              <a:off x="4316413" y="534988"/>
              <a:ext cx="98425" cy="96838"/>
            </a:xfrm>
            <a:custGeom>
              <a:avLst/>
              <a:gdLst>
                <a:gd name="T0" fmla="*/ 0 w 33"/>
                <a:gd name="T1" fmla="*/ 27 h 32"/>
                <a:gd name="T2" fmla="*/ 6 w 33"/>
                <a:gd name="T3" fmla="*/ 32 h 32"/>
                <a:gd name="T4" fmla="*/ 33 w 33"/>
                <a:gd name="T5" fmla="*/ 6 h 32"/>
                <a:gd name="T6" fmla="*/ 28 w 33"/>
                <a:gd name="T7" fmla="*/ 0 h 32"/>
                <a:gd name="T8" fmla="*/ 0 w 33"/>
                <a:gd name="T9" fmla="*/ 27 h 32"/>
              </a:gdLst>
              <a:ahLst/>
              <a:cxnLst>
                <a:cxn ang="0">
                  <a:pos x="T0" y="T1"/>
                </a:cxn>
                <a:cxn ang="0">
                  <a:pos x="T2" y="T3"/>
                </a:cxn>
                <a:cxn ang="0">
                  <a:pos x="T4" y="T5"/>
                </a:cxn>
                <a:cxn ang="0">
                  <a:pos x="T6" y="T7"/>
                </a:cxn>
                <a:cxn ang="0">
                  <a:pos x="T8" y="T9"/>
                </a:cxn>
              </a:cxnLst>
              <a:rect l="0" t="0" r="r" b="b"/>
              <a:pathLst>
                <a:path w="33" h="32">
                  <a:moveTo>
                    <a:pt x="0" y="27"/>
                  </a:moveTo>
                  <a:cubicBezTo>
                    <a:pt x="6" y="32"/>
                    <a:pt x="6" y="32"/>
                    <a:pt x="6" y="32"/>
                  </a:cubicBezTo>
                  <a:cubicBezTo>
                    <a:pt x="15" y="22"/>
                    <a:pt x="24" y="14"/>
                    <a:pt x="33" y="6"/>
                  </a:cubicBezTo>
                  <a:cubicBezTo>
                    <a:pt x="28" y="0"/>
                    <a:pt x="28" y="0"/>
                    <a:pt x="28" y="0"/>
                  </a:cubicBezTo>
                  <a:cubicBezTo>
                    <a:pt x="19" y="8"/>
                    <a:pt x="10" y="1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3" name="Freeform 25">
              <a:extLst>
                <a:ext uri="{FF2B5EF4-FFF2-40B4-BE49-F238E27FC236}">
                  <a16:creationId xmlns:a16="http://schemas.microsoft.com/office/drawing/2014/main" id="{663CD1AB-5BC5-4E62-8ECE-0BB42AC9D61F}"/>
                </a:ext>
              </a:extLst>
            </p:cNvPr>
            <p:cNvSpPr>
              <a:spLocks/>
            </p:cNvSpPr>
            <p:nvPr/>
          </p:nvSpPr>
          <p:spPr bwMode="auto">
            <a:xfrm>
              <a:off x="5383213" y="247650"/>
              <a:ext cx="115888" cy="23813"/>
            </a:xfrm>
            <a:custGeom>
              <a:avLst/>
              <a:gdLst>
                <a:gd name="T0" fmla="*/ 39 w 39"/>
                <a:gd name="T1" fmla="*/ 0 h 8"/>
                <a:gd name="T2" fmla="*/ 0 w 39"/>
                <a:gd name="T3" fmla="*/ 0 h 8"/>
                <a:gd name="T4" fmla="*/ 1 w 39"/>
                <a:gd name="T5" fmla="*/ 8 h 8"/>
                <a:gd name="T6" fmla="*/ 39 w 39"/>
                <a:gd name="T7" fmla="*/ 7 h 8"/>
                <a:gd name="T8" fmla="*/ 39 w 39"/>
                <a:gd name="T9" fmla="*/ 0 h 8"/>
              </a:gdLst>
              <a:ahLst/>
              <a:cxnLst>
                <a:cxn ang="0">
                  <a:pos x="T0" y="T1"/>
                </a:cxn>
                <a:cxn ang="0">
                  <a:pos x="T2" y="T3"/>
                </a:cxn>
                <a:cxn ang="0">
                  <a:pos x="T4" y="T5"/>
                </a:cxn>
                <a:cxn ang="0">
                  <a:pos x="T6" y="T7"/>
                </a:cxn>
                <a:cxn ang="0">
                  <a:pos x="T8" y="T9"/>
                </a:cxn>
              </a:cxnLst>
              <a:rect l="0" t="0" r="r" b="b"/>
              <a:pathLst>
                <a:path w="39" h="8">
                  <a:moveTo>
                    <a:pt x="39" y="0"/>
                  </a:moveTo>
                  <a:cubicBezTo>
                    <a:pt x="26" y="0"/>
                    <a:pt x="13" y="0"/>
                    <a:pt x="0" y="0"/>
                  </a:cubicBezTo>
                  <a:cubicBezTo>
                    <a:pt x="1" y="8"/>
                    <a:pt x="1" y="8"/>
                    <a:pt x="1" y="8"/>
                  </a:cubicBezTo>
                  <a:cubicBezTo>
                    <a:pt x="13" y="8"/>
                    <a:pt x="26" y="7"/>
                    <a:pt x="39" y="7"/>
                  </a:cubicBez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4" name="Freeform 26">
              <a:extLst>
                <a:ext uri="{FF2B5EF4-FFF2-40B4-BE49-F238E27FC236}">
                  <a16:creationId xmlns:a16="http://schemas.microsoft.com/office/drawing/2014/main" id="{401C10C1-3C35-42A0-8A25-14D9A0E671B0}"/>
                </a:ext>
              </a:extLst>
            </p:cNvPr>
            <p:cNvSpPr>
              <a:spLocks/>
            </p:cNvSpPr>
            <p:nvPr/>
          </p:nvSpPr>
          <p:spPr bwMode="auto">
            <a:xfrm>
              <a:off x="2687638" y="1216025"/>
              <a:ext cx="111125" cy="74613"/>
            </a:xfrm>
            <a:custGeom>
              <a:avLst/>
              <a:gdLst>
                <a:gd name="T0" fmla="*/ 0 w 37"/>
                <a:gd name="T1" fmla="*/ 18 h 25"/>
                <a:gd name="T2" fmla="*/ 4 w 37"/>
                <a:gd name="T3" fmla="*/ 25 h 25"/>
                <a:gd name="T4" fmla="*/ 37 w 37"/>
                <a:gd name="T5" fmla="*/ 7 h 25"/>
                <a:gd name="T6" fmla="*/ 34 w 37"/>
                <a:gd name="T7" fmla="*/ 0 h 25"/>
                <a:gd name="T8" fmla="*/ 0 w 37"/>
                <a:gd name="T9" fmla="*/ 18 h 25"/>
              </a:gdLst>
              <a:ahLst/>
              <a:cxnLst>
                <a:cxn ang="0">
                  <a:pos x="T0" y="T1"/>
                </a:cxn>
                <a:cxn ang="0">
                  <a:pos x="T2" y="T3"/>
                </a:cxn>
                <a:cxn ang="0">
                  <a:pos x="T4" y="T5"/>
                </a:cxn>
                <a:cxn ang="0">
                  <a:pos x="T6" y="T7"/>
                </a:cxn>
                <a:cxn ang="0">
                  <a:pos x="T8" y="T9"/>
                </a:cxn>
              </a:cxnLst>
              <a:rect l="0" t="0" r="r" b="b"/>
              <a:pathLst>
                <a:path w="37" h="25">
                  <a:moveTo>
                    <a:pt x="0" y="18"/>
                  </a:moveTo>
                  <a:cubicBezTo>
                    <a:pt x="4" y="25"/>
                    <a:pt x="4" y="25"/>
                    <a:pt x="4" y="25"/>
                  </a:cubicBezTo>
                  <a:cubicBezTo>
                    <a:pt x="14" y="18"/>
                    <a:pt x="25" y="12"/>
                    <a:pt x="37" y="7"/>
                  </a:cubicBezTo>
                  <a:cubicBezTo>
                    <a:pt x="34" y="0"/>
                    <a:pt x="34" y="0"/>
                    <a:pt x="34" y="0"/>
                  </a:cubicBezTo>
                  <a:cubicBezTo>
                    <a:pt x="22" y="6"/>
                    <a:pt x="10" y="12"/>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5" name="Freeform 27">
              <a:extLst>
                <a:ext uri="{FF2B5EF4-FFF2-40B4-BE49-F238E27FC236}">
                  <a16:creationId xmlns:a16="http://schemas.microsoft.com/office/drawing/2014/main" id="{0D9996B4-3EA4-42DF-BC17-5B115F33CB18}"/>
                </a:ext>
              </a:extLst>
            </p:cNvPr>
            <p:cNvSpPr>
              <a:spLocks/>
            </p:cNvSpPr>
            <p:nvPr/>
          </p:nvSpPr>
          <p:spPr bwMode="auto">
            <a:xfrm>
              <a:off x="5154613" y="252413"/>
              <a:ext cx="114300" cy="33338"/>
            </a:xfrm>
            <a:custGeom>
              <a:avLst/>
              <a:gdLst>
                <a:gd name="T0" fmla="*/ 0 w 38"/>
                <a:gd name="T1" fmla="*/ 3 h 11"/>
                <a:gd name="T2" fmla="*/ 0 w 38"/>
                <a:gd name="T3" fmla="*/ 11 h 11"/>
                <a:gd name="T4" fmla="*/ 38 w 38"/>
                <a:gd name="T5" fmla="*/ 8 h 11"/>
                <a:gd name="T6" fmla="*/ 38 w 38"/>
                <a:gd name="T7" fmla="*/ 0 h 11"/>
                <a:gd name="T8" fmla="*/ 0 w 38"/>
                <a:gd name="T9" fmla="*/ 3 h 11"/>
              </a:gdLst>
              <a:ahLst/>
              <a:cxnLst>
                <a:cxn ang="0">
                  <a:pos x="T0" y="T1"/>
                </a:cxn>
                <a:cxn ang="0">
                  <a:pos x="T2" y="T3"/>
                </a:cxn>
                <a:cxn ang="0">
                  <a:pos x="T4" y="T5"/>
                </a:cxn>
                <a:cxn ang="0">
                  <a:pos x="T6" y="T7"/>
                </a:cxn>
                <a:cxn ang="0">
                  <a:pos x="T8" y="T9"/>
                </a:cxn>
              </a:cxnLst>
              <a:rect l="0" t="0" r="r" b="b"/>
              <a:pathLst>
                <a:path w="38" h="11">
                  <a:moveTo>
                    <a:pt x="0" y="3"/>
                  </a:moveTo>
                  <a:cubicBezTo>
                    <a:pt x="0" y="11"/>
                    <a:pt x="0" y="11"/>
                    <a:pt x="0" y="11"/>
                  </a:cubicBezTo>
                  <a:cubicBezTo>
                    <a:pt x="13" y="9"/>
                    <a:pt x="25" y="8"/>
                    <a:pt x="38" y="8"/>
                  </a:cubicBezTo>
                  <a:cubicBezTo>
                    <a:pt x="38" y="0"/>
                    <a:pt x="38" y="0"/>
                    <a:pt x="38" y="0"/>
                  </a:cubicBezTo>
                  <a:cubicBezTo>
                    <a:pt x="25" y="1"/>
                    <a:pt x="12"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6" name="Freeform 28">
              <a:extLst>
                <a:ext uri="{FF2B5EF4-FFF2-40B4-BE49-F238E27FC236}">
                  <a16:creationId xmlns:a16="http://schemas.microsoft.com/office/drawing/2014/main" id="{5A345123-DE98-4591-AAC7-4F72A770E334}"/>
                </a:ext>
              </a:extLst>
            </p:cNvPr>
            <p:cNvSpPr>
              <a:spLocks/>
            </p:cNvSpPr>
            <p:nvPr/>
          </p:nvSpPr>
          <p:spPr bwMode="auto">
            <a:xfrm>
              <a:off x="4922838" y="276225"/>
              <a:ext cx="117475" cy="42863"/>
            </a:xfrm>
            <a:custGeom>
              <a:avLst/>
              <a:gdLst>
                <a:gd name="T0" fmla="*/ 0 w 39"/>
                <a:gd name="T1" fmla="*/ 7 h 14"/>
                <a:gd name="T2" fmla="*/ 2 w 39"/>
                <a:gd name="T3" fmla="*/ 14 h 14"/>
                <a:gd name="T4" fmla="*/ 39 w 39"/>
                <a:gd name="T5" fmla="*/ 7 h 14"/>
                <a:gd name="T6" fmla="*/ 38 w 39"/>
                <a:gd name="T7" fmla="*/ 0 h 14"/>
                <a:gd name="T8" fmla="*/ 0 w 39"/>
                <a:gd name="T9" fmla="*/ 7 h 14"/>
              </a:gdLst>
              <a:ahLst/>
              <a:cxnLst>
                <a:cxn ang="0">
                  <a:pos x="T0" y="T1"/>
                </a:cxn>
                <a:cxn ang="0">
                  <a:pos x="T2" y="T3"/>
                </a:cxn>
                <a:cxn ang="0">
                  <a:pos x="T4" y="T5"/>
                </a:cxn>
                <a:cxn ang="0">
                  <a:pos x="T6" y="T7"/>
                </a:cxn>
                <a:cxn ang="0">
                  <a:pos x="T8" y="T9"/>
                </a:cxn>
              </a:cxnLst>
              <a:rect l="0" t="0" r="r" b="b"/>
              <a:pathLst>
                <a:path w="39" h="14">
                  <a:moveTo>
                    <a:pt x="0" y="7"/>
                  </a:moveTo>
                  <a:cubicBezTo>
                    <a:pt x="2" y="14"/>
                    <a:pt x="2" y="14"/>
                    <a:pt x="2" y="14"/>
                  </a:cubicBezTo>
                  <a:cubicBezTo>
                    <a:pt x="14" y="12"/>
                    <a:pt x="27" y="9"/>
                    <a:pt x="39" y="7"/>
                  </a:cubicBezTo>
                  <a:cubicBezTo>
                    <a:pt x="38" y="0"/>
                    <a:pt x="38" y="0"/>
                    <a:pt x="38" y="0"/>
                  </a:cubicBezTo>
                  <a:cubicBezTo>
                    <a:pt x="25" y="2"/>
                    <a:pt x="13"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7" name="Freeform 29">
              <a:extLst>
                <a:ext uri="{FF2B5EF4-FFF2-40B4-BE49-F238E27FC236}">
                  <a16:creationId xmlns:a16="http://schemas.microsoft.com/office/drawing/2014/main" id="{664F4EBE-98CA-46B0-8E1D-799A08D73AE1}"/>
                </a:ext>
              </a:extLst>
            </p:cNvPr>
            <p:cNvSpPr>
              <a:spLocks/>
            </p:cNvSpPr>
            <p:nvPr/>
          </p:nvSpPr>
          <p:spPr bwMode="auto">
            <a:xfrm>
              <a:off x="3122613" y="1109663"/>
              <a:ext cx="117475" cy="33338"/>
            </a:xfrm>
            <a:custGeom>
              <a:avLst/>
              <a:gdLst>
                <a:gd name="T0" fmla="*/ 0 w 39"/>
                <a:gd name="T1" fmla="*/ 3 h 11"/>
                <a:gd name="T2" fmla="*/ 1 w 39"/>
                <a:gd name="T3" fmla="*/ 11 h 11"/>
                <a:gd name="T4" fmla="*/ 39 w 39"/>
                <a:gd name="T5" fmla="*/ 7 h 11"/>
                <a:gd name="T6" fmla="*/ 39 w 39"/>
                <a:gd name="T7" fmla="*/ 0 h 11"/>
                <a:gd name="T8" fmla="*/ 0 w 39"/>
                <a:gd name="T9" fmla="*/ 3 h 11"/>
              </a:gdLst>
              <a:ahLst/>
              <a:cxnLst>
                <a:cxn ang="0">
                  <a:pos x="T0" y="T1"/>
                </a:cxn>
                <a:cxn ang="0">
                  <a:pos x="T2" y="T3"/>
                </a:cxn>
                <a:cxn ang="0">
                  <a:pos x="T4" y="T5"/>
                </a:cxn>
                <a:cxn ang="0">
                  <a:pos x="T6" y="T7"/>
                </a:cxn>
                <a:cxn ang="0">
                  <a:pos x="T8" y="T9"/>
                </a:cxn>
              </a:cxnLst>
              <a:rect l="0" t="0" r="r" b="b"/>
              <a:pathLst>
                <a:path w="39" h="11">
                  <a:moveTo>
                    <a:pt x="0" y="3"/>
                  </a:moveTo>
                  <a:cubicBezTo>
                    <a:pt x="1" y="11"/>
                    <a:pt x="1" y="11"/>
                    <a:pt x="1" y="11"/>
                  </a:cubicBezTo>
                  <a:cubicBezTo>
                    <a:pt x="13" y="9"/>
                    <a:pt x="26" y="8"/>
                    <a:pt x="39" y="7"/>
                  </a:cubicBezTo>
                  <a:cubicBezTo>
                    <a:pt x="39" y="0"/>
                    <a:pt x="39" y="0"/>
                    <a:pt x="39" y="0"/>
                  </a:cubicBezTo>
                  <a:cubicBezTo>
                    <a:pt x="25" y="0"/>
                    <a:pt x="12"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8" name="Freeform 30">
              <a:extLst>
                <a:ext uri="{FF2B5EF4-FFF2-40B4-BE49-F238E27FC236}">
                  <a16:creationId xmlns:a16="http://schemas.microsoft.com/office/drawing/2014/main" id="{05437454-EC1D-40F8-BE8C-AD4020AED276}"/>
                </a:ext>
              </a:extLst>
            </p:cNvPr>
            <p:cNvSpPr>
              <a:spLocks/>
            </p:cNvSpPr>
            <p:nvPr/>
          </p:nvSpPr>
          <p:spPr bwMode="auto">
            <a:xfrm>
              <a:off x="2897188" y="1139825"/>
              <a:ext cx="117475" cy="53975"/>
            </a:xfrm>
            <a:custGeom>
              <a:avLst/>
              <a:gdLst>
                <a:gd name="T0" fmla="*/ 17 w 39"/>
                <a:gd name="T1" fmla="*/ 5 h 18"/>
                <a:gd name="T2" fmla="*/ 0 w 39"/>
                <a:gd name="T3" fmla="*/ 11 h 18"/>
                <a:gd name="T4" fmla="*/ 3 w 39"/>
                <a:gd name="T5" fmla="*/ 18 h 18"/>
                <a:gd name="T6" fmla="*/ 20 w 39"/>
                <a:gd name="T7" fmla="*/ 13 h 18"/>
                <a:gd name="T8" fmla="*/ 39 w 39"/>
                <a:gd name="T9" fmla="*/ 7 h 18"/>
                <a:gd name="T10" fmla="*/ 37 w 39"/>
                <a:gd name="T11" fmla="*/ 0 h 18"/>
                <a:gd name="T12" fmla="*/ 17 w 3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39" h="18">
                  <a:moveTo>
                    <a:pt x="17" y="5"/>
                  </a:moveTo>
                  <a:cubicBezTo>
                    <a:pt x="11" y="7"/>
                    <a:pt x="6" y="9"/>
                    <a:pt x="0" y="11"/>
                  </a:cubicBezTo>
                  <a:cubicBezTo>
                    <a:pt x="3" y="18"/>
                    <a:pt x="3" y="18"/>
                    <a:pt x="3" y="18"/>
                  </a:cubicBezTo>
                  <a:cubicBezTo>
                    <a:pt x="8" y="16"/>
                    <a:pt x="14" y="14"/>
                    <a:pt x="20" y="13"/>
                  </a:cubicBezTo>
                  <a:cubicBezTo>
                    <a:pt x="26" y="11"/>
                    <a:pt x="32" y="9"/>
                    <a:pt x="39" y="7"/>
                  </a:cubicBezTo>
                  <a:cubicBezTo>
                    <a:pt x="37" y="0"/>
                    <a:pt x="37" y="0"/>
                    <a:pt x="37" y="0"/>
                  </a:cubicBezTo>
                  <a:cubicBezTo>
                    <a:pt x="30" y="1"/>
                    <a:pt x="24" y="3"/>
                    <a:pt x="1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69" name="Freeform 31">
              <a:extLst>
                <a:ext uri="{FF2B5EF4-FFF2-40B4-BE49-F238E27FC236}">
                  <a16:creationId xmlns:a16="http://schemas.microsoft.com/office/drawing/2014/main" id="{63961EB8-92BF-40EC-B43A-C42C79889D05}"/>
                </a:ext>
              </a:extLst>
            </p:cNvPr>
            <p:cNvSpPr>
              <a:spLocks/>
            </p:cNvSpPr>
            <p:nvPr/>
          </p:nvSpPr>
          <p:spPr bwMode="auto">
            <a:xfrm>
              <a:off x="4010026" y="881063"/>
              <a:ext cx="101600" cy="96838"/>
            </a:xfrm>
            <a:custGeom>
              <a:avLst/>
              <a:gdLst>
                <a:gd name="T0" fmla="*/ 19 w 34"/>
                <a:gd name="T1" fmla="*/ 10 h 32"/>
                <a:gd name="T2" fmla="*/ 0 w 34"/>
                <a:gd name="T3" fmla="*/ 26 h 32"/>
                <a:gd name="T4" fmla="*/ 5 w 34"/>
                <a:gd name="T5" fmla="*/ 32 h 32"/>
                <a:gd name="T6" fmla="*/ 24 w 34"/>
                <a:gd name="T7" fmla="*/ 15 h 32"/>
                <a:gd name="T8" fmla="*/ 34 w 34"/>
                <a:gd name="T9" fmla="*/ 5 h 32"/>
                <a:gd name="T10" fmla="*/ 28 w 34"/>
                <a:gd name="T11" fmla="*/ 0 h 32"/>
                <a:gd name="T12" fmla="*/ 19 w 34"/>
                <a:gd name="T13" fmla="*/ 10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19" y="10"/>
                  </a:moveTo>
                  <a:cubicBezTo>
                    <a:pt x="13" y="15"/>
                    <a:pt x="7" y="21"/>
                    <a:pt x="0" y="26"/>
                  </a:cubicBezTo>
                  <a:cubicBezTo>
                    <a:pt x="5" y="32"/>
                    <a:pt x="5" y="32"/>
                    <a:pt x="5" y="32"/>
                  </a:cubicBezTo>
                  <a:cubicBezTo>
                    <a:pt x="12" y="27"/>
                    <a:pt x="18" y="21"/>
                    <a:pt x="24" y="15"/>
                  </a:cubicBezTo>
                  <a:cubicBezTo>
                    <a:pt x="27" y="12"/>
                    <a:pt x="31" y="9"/>
                    <a:pt x="34" y="5"/>
                  </a:cubicBezTo>
                  <a:cubicBezTo>
                    <a:pt x="28" y="0"/>
                    <a:pt x="28" y="0"/>
                    <a:pt x="28" y="0"/>
                  </a:cubicBezTo>
                  <a:cubicBezTo>
                    <a:pt x="25" y="4"/>
                    <a:pt x="22" y="7"/>
                    <a:pt x="1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74" name="Freeform 32">
              <a:extLst>
                <a:ext uri="{FF2B5EF4-FFF2-40B4-BE49-F238E27FC236}">
                  <a16:creationId xmlns:a16="http://schemas.microsoft.com/office/drawing/2014/main" id="{798BD46C-E7B2-4E6A-BEFA-878523BBB5CF}"/>
                </a:ext>
              </a:extLst>
            </p:cNvPr>
            <p:cNvSpPr>
              <a:spLocks/>
            </p:cNvSpPr>
            <p:nvPr/>
          </p:nvSpPr>
          <p:spPr bwMode="auto">
            <a:xfrm>
              <a:off x="3354388" y="1101725"/>
              <a:ext cx="117475" cy="26988"/>
            </a:xfrm>
            <a:custGeom>
              <a:avLst/>
              <a:gdLst>
                <a:gd name="T0" fmla="*/ 18 w 39"/>
                <a:gd name="T1" fmla="*/ 1 h 9"/>
                <a:gd name="T2" fmla="*/ 0 w 39"/>
                <a:gd name="T3" fmla="*/ 1 h 9"/>
                <a:gd name="T4" fmla="*/ 1 w 39"/>
                <a:gd name="T5" fmla="*/ 9 h 9"/>
                <a:gd name="T6" fmla="*/ 18 w 39"/>
                <a:gd name="T7" fmla="*/ 9 h 9"/>
                <a:gd name="T8" fmla="*/ 39 w 39"/>
                <a:gd name="T9" fmla="*/ 8 h 9"/>
                <a:gd name="T10" fmla="*/ 39 w 39"/>
                <a:gd name="T11" fmla="*/ 0 h 9"/>
                <a:gd name="T12" fmla="*/ 18 w 3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39" h="9">
                  <a:moveTo>
                    <a:pt x="18" y="1"/>
                  </a:moveTo>
                  <a:cubicBezTo>
                    <a:pt x="12" y="1"/>
                    <a:pt x="6" y="1"/>
                    <a:pt x="0" y="1"/>
                  </a:cubicBezTo>
                  <a:cubicBezTo>
                    <a:pt x="1" y="9"/>
                    <a:pt x="1" y="9"/>
                    <a:pt x="1" y="9"/>
                  </a:cubicBezTo>
                  <a:cubicBezTo>
                    <a:pt x="6" y="9"/>
                    <a:pt x="12" y="9"/>
                    <a:pt x="18" y="9"/>
                  </a:cubicBezTo>
                  <a:cubicBezTo>
                    <a:pt x="25" y="8"/>
                    <a:pt x="32" y="8"/>
                    <a:pt x="39" y="8"/>
                  </a:cubicBezTo>
                  <a:cubicBezTo>
                    <a:pt x="39" y="0"/>
                    <a:pt x="39" y="0"/>
                    <a:pt x="39" y="0"/>
                  </a:cubicBezTo>
                  <a:cubicBezTo>
                    <a:pt x="32" y="1"/>
                    <a:pt x="25" y="1"/>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76" name="Freeform 33">
              <a:extLst>
                <a:ext uri="{FF2B5EF4-FFF2-40B4-BE49-F238E27FC236}">
                  <a16:creationId xmlns:a16="http://schemas.microsoft.com/office/drawing/2014/main" id="{5B3A3ED4-B1E1-4ECD-A599-1A2030C61B7A}"/>
                </a:ext>
              </a:extLst>
            </p:cNvPr>
            <p:cNvSpPr>
              <a:spLocks/>
            </p:cNvSpPr>
            <p:nvPr/>
          </p:nvSpPr>
          <p:spPr bwMode="auto">
            <a:xfrm>
              <a:off x="3811588" y="1019175"/>
              <a:ext cx="114300" cy="63500"/>
            </a:xfrm>
            <a:custGeom>
              <a:avLst/>
              <a:gdLst>
                <a:gd name="T0" fmla="*/ 0 w 38"/>
                <a:gd name="T1" fmla="*/ 14 h 21"/>
                <a:gd name="T2" fmla="*/ 2 w 38"/>
                <a:gd name="T3" fmla="*/ 21 h 21"/>
                <a:gd name="T4" fmla="*/ 38 w 38"/>
                <a:gd name="T5" fmla="*/ 6 h 21"/>
                <a:gd name="T6" fmla="*/ 35 w 38"/>
                <a:gd name="T7" fmla="*/ 0 h 21"/>
                <a:gd name="T8" fmla="*/ 0 w 38"/>
                <a:gd name="T9" fmla="*/ 14 h 21"/>
              </a:gdLst>
              <a:ahLst/>
              <a:cxnLst>
                <a:cxn ang="0">
                  <a:pos x="T0" y="T1"/>
                </a:cxn>
                <a:cxn ang="0">
                  <a:pos x="T2" y="T3"/>
                </a:cxn>
                <a:cxn ang="0">
                  <a:pos x="T4" y="T5"/>
                </a:cxn>
                <a:cxn ang="0">
                  <a:pos x="T6" y="T7"/>
                </a:cxn>
                <a:cxn ang="0">
                  <a:pos x="T8" y="T9"/>
                </a:cxn>
              </a:cxnLst>
              <a:rect l="0" t="0" r="r" b="b"/>
              <a:pathLst>
                <a:path w="38" h="21">
                  <a:moveTo>
                    <a:pt x="0" y="14"/>
                  </a:moveTo>
                  <a:cubicBezTo>
                    <a:pt x="2" y="21"/>
                    <a:pt x="2" y="21"/>
                    <a:pt x="2" y="21"/>
                  </a:cubicBezTo>
                  <a:cubicBezTo>
                    <a:pt x="15" y="17"/>
                    <a:pt x="27" y="12"/>
                    <a:pt x="38" y="6"/>
                  </a:cubicBezTo>
                  <a:cubicBezTo>
                    <a:pt x="35" y="0"/>
                    <a:pt x="35" y="0"/>
                    <a:pt x="35" y="0"/>
                  </a:cubicBezTo>
                  <a:cubicBezTo>
                    <a:pt x="24" y="5"/>
                    <a:pt x="12" y="10"/>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sp>
          <p:nvSpPr>
            <p:cNvPr id="77" name="Freeform 34">
              <a:extLst>
                <a:ext uri="{FF2B5EF4-FFF2-40B4-BE49-F238E27FC236}">
                  <a16:creationId xmlns:a16="http://schemas.microsoft.com/office/drawing/2014/main" id="{F3B38CBA-7E62-4927-8C44-D3A3E83C5DE8}"/>
                </a:ext>
              </a:extLst>
            </p:cNvPr>
            <p:cNvSpPr>
              <a:spLocks/>
            </p:cNvSpPr>
            <p:nvPr/>
          </p:nvSpPr>
          <p:spPr bwMode="auto">
            <a:xfrm>
              <a:off x="3586163" y="1085850"/>
              <a:ext cx="117475" cy="36513"/>
            </a:xfrm>
            <a:custGeom>
              <a:avLst/>
              <a:gdLst>
                <a:gd name="T0" fmla="*/ 0 w 39"/>
                <a:gd name="T1" fmla="*/ 4 h 12"/>
                <a:gd name="T2" fmla="*/ 1 w 39"/>
                <a:gd name="T3" fmla="*/ 12 h 12"/>
                <a:gd name="T4" fmla="*/ 39 w 39"/>
                <a:gd name="T5" fmla="*/ 7 h 12"/>
                <a:gd name="T6" fmla="*/ 38 w 39"/>
                <a:gd name="T7" fmla="*/ 0 h 12"/>
                <a:gd name="T8" fmla="*/ 0 w 39"/>
                <a:gd name="T9" fmla="*/ 4 h 12"/>
              </a:gdLst>
              <a:ahLst/>
              <a:cxnLst>
                <a:cxn ang="0">
                  <a:pos x="T0" y="T1"/>
                </a:cxn>
                <a:cxn ang="0">
                  <a:pos x="T2" y="T3"/>
                </a:cxn>
                <a:cxn ang="0">
                  <a:pos x="T4" y="T5"/>
                </a:cxn>
                <a:cxn ang="0">
                  <a:pos x="T6" y="T7"/>
                </a:cxn>
                <a:cxn ang="0">
                  <a:pos x="T8" y="T9"/>
                </a:cxn>
              </a:cxnLst>
              <a:rect l="0" t="0" r="r" b="b"/>
              <a:pathLst>
                <a:path w="39" h="12">
                  <a:moveTo>
                    <a:pt x="0" y="4"/>
                  </a:moveTo>
                  <a:cubicBezTo>
                    <a:pt x="1" y="12"/>
                    <a:pt x="1" y="12"/>
                    <a:pt x="1" y="12"/>
                  </a:cubicBezTo>
                  <a:cubicBezTo>
                    <a:pt x="15" y="11"/>
                    <a:pt x="27" y="9"/>
                    <a:pt x="39" y="7"/>
                  </a:cubicBezTo>
                  <a:cubicBezTo>
                    <a:pt x="38" y="0"/>
                    <a:pt x="38" y="0"/>
                    <a:pt x="38" y="0"/>
                  </a:cubicBezTo>
                  <a:cubicBezTo>
                    <a:pt x="26" y="2"/>
                    <a:pt x="14" y="3"/>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404D67"/>
                </a:solidFill>
                <a:effectLst/>
                <a:uLnTx/>
                <a:uFillTx/>
                <a:latin typeface="Nunito Sans"/>
                <a:ea typeface="+mn-ea"/>
                <a:cs typeface="+mn-cs"/>
              </a:endParaRPr>
            </a:p>
          </p:txBody>
        </p:sp>
      </p:grpSp>
      <p:sp>
        <p:nvSpPr>
          <p:cNvPr id="78" name="TextBox 77">
            <a:extLst>
              <a:ext uri="{FF2B5EF4-FFF2-40B4-BE49-F238E27FC236}">
                <a16:creationId xmlns:a16="http://schemas.microsoft.com/office/drawing/2014/main" id="{9A46E41C-5C49-4D00-AF05-F19DEE897ED7}"/>
              </a:ext>
            </a:extLst>
          </p:cNvPr>
          <p:cNvSpPr txBox="1"/>
          <p:nvPr/>
        </p:nvSpPr>
        <p:spPr>
          <a:xfrm>
            <a:off x="6327926" y="5782400"/>
            <a:ext cx="1798925" cy="711733"/>
          </a:xfrm>
          <a:prstGeom prst="rect">
            <a:avLst/>
          </a:prstGeom>
          <a:noFill/>
        </p:spPr>
        <p:txBody>
          <a:bodyPr wrap="square" rtlCol="0">
            <a:spAutoFit/>
          </a:bodyPr>
          <a:lstStyle/>
          <a:p>
            <a:pPr>
              <a:lnSpc>
                <a:spcPct val="150000"/>
              </a:lnSpc>
            </a:pPr>
            <a:r>
              <a:rPr lang="en-US" sz="1400" spc="110" dirty="0">
                <a:solidFill>
                  <a:schemeClr val="accent3"/>
                </a:solidFill>
                <a:latin typeface="Nunito Sans Black" panose="00000A00000000000000" pitchFamily="2" charset="0"/>
                <a:cs typeface="Poppins SemiBold" panose="00000700000000000000" pitchFamily="2" charset="0"/>
              </a:rPr>
              <a:t>ONBOARDING</a:t>
            </a:r>
            <a:endParaRPr lang="en-US" sz="1400" dirty="0">
              <a:solidFill>
                <a:schemeClr val="accent3"/>
              </a:solidFill>
              <a:cs typeface="Poppins" panose="00000500000000000000" pitchFamily="2" charset="0"/>
            </a:endParaRPr>
          </a:p>
          <a:p>
            <a:pPr>
              <a:lnSpc>
                <a:spcPct val="150000"/>
              </a:lnSpc>
            </a:pPr>
            <a:r>
              <a:rPr lang="en-US" sz="1400" dirty="0">
                <a:solidFill>
                  <a:schemeClr val="accent3"/>
                </a:solidFill>
                <a:cs typeface="Poppins" panose="00000500000000000000" pitchFamily="2" charset="0"/>
              </a:rPr>
              <a:t>Releasing Q3, 2022</a:t>
            </a:r>
          </a:p>
        </p:txBody>
      </p:sp>
      <p:sp>
        <p:nvSpPr>
          <p:cNvPr id="79" name="TextBox 78">
            <a:extLst>
              <a:ext uri="{FF2B5EF4-FFF2-40B4-BE49-F238E27FC236}">
                <a16:creationId xmlns:a16="http://schemas.microsoft.com/office/drawing/2014/main" id="{83E9FEA7-5D3E-450E-AC05-D06156DB47B4}"/>
              </a:ext>
            </a:extLst>
          </p:cNvPr>
          <p:cNvSpPr txBox="1"/>
          <p:nvPr/>
        </p:nvSpPr>
        <p:spPr>
          <a:xfrm>
            <a:off x="7556986" y="3747037"/>
            <a:ext cx="1798925" cy="711733"/>
          </a:xfrm>
          <a:prstGeom prst="rect">
            <a:avLst/>
          </a:prstGeom>
          <a:noFill/>
        </p:spPr>
        <p:txBody>
          <a:bodyPr wrap="square" rtlCol="0">
            <a:spAutoFit/>
          </a:bodyPr>
          <a:lstStyle/>
          <a:p>
            <a:pPr>
              <a:lnSpc>
                <a:spcPct val="150000"/>
              </a:lnSpc>
            </a:pPr>
            <a:r>
              <a:rPr lang="en-US" sz="1400" spc="110" dirty="0">
                <a:solidFill>
                  <a:schemeClr val="accent3"/>
                </a:solidFill>
                <a:latin typeface="Nunito Sans Black" panose="00000A00000000000000" pitchFamily="2" charset="0"/>
                <a:cs typeface="Poppins SemiBold" panose="00000700000000000000" pitchFamily="2" charset="0"/>
              </a:rPr>
              <a:t>TIME</a:t>
            </a:r>
            <a:endParaRPr lang="en-US" sz="1400" dirty="0">
              <a:solidFill>
                <a:schemeClr val="accent3"/>
              </a:solidFill>
              <a:cs typeface="Poppins" panose="00000500000000000000" pitchFamily="2" charset="0"/>
            </a:endParaRPr>
          </a:p>
          <a:p>
            <a:pPr>
              <a:lnSpc>
                <a:spcPct val="150000"/>
              </a:lnSpc>
            </a:pPr>
            <a:r>
              <a:rPr lang="en-US" sz="1400" dirty="0">
                <a:solidFill>
                  <a:schemeClr val="accent3"/>
                </a:solidFill>
                <a:cs typeface="Poppins" panose="00000500000000000000" pitchFamily="2" charset="0"/>
              </a:rPr>
              <a:t>Releasing Q4, 2022</a:t>
            </a:r>
          </a:p>
        </p:txBody>
      </p:sp>
      <p:sp>
        <p:nvSpPr>
          <p:cNvPr id="80" name="TextBox 79">
            <a:extLst>
              <a:ext uri="{FF2B5EF4-FFF2-40B4-BE49-F238E27FC236}">
                <a16:creationId xmlns:a16="http://schemas.microsoft.com/office/drawing/2014/main" id="{A44DF659-9D60-42E8-B6D0-2E1670B6C33E}"/>
              </a:ext>
            </a:extLst>
          </p:cNvPr>
          <p:cNvSpPr txBox="1"/>
          <p:nvPr/>
        </p:nvSpPr>
        <p:spPr>
          <a:xfrm>
            <a:off x="6521459" y="577292"/>
            <a:ext cx="1798925" cy="711733"/>
          </a:xfrm>
          <a:prstGeom prst="rect">
            <a:avLst/>
          </a:prstGeom>
          <a:noFill/>
        </p:spPr>
        <p:txBody>
          <a:bodyPr wrap="square" rtlCol="0">
            <a:spAutoFit/>
          </a:bodyPr>
          <a:lstStyle/>
          <a:p>
            <a:pPr>
              <a:lnSpc>
                <a:spcPct val="150000"/>
              </a:lnSpc>
            </a:pPr>
            <a:r>
              <a:rPr lang="en-US" sz="1400" spc="110" dirty="0">
                <a:solidFill>
                  <a:schemeClr val="accent3"/>
                </a:solidFill>
                <a:latin typeface="Nunito Sans Black" panose="00000A00000000000000" pitchFamily="2" charset="0"/>
                <a:cs typeface="Poppins SemiBold" panose="00000700000000000000" pitchFamily="2" charset="0"/>
              </a:rPr>
              <a:t>ENGAGEMENT</a:t>
            </a:r>
            <a:endParaRPr lang="en-US" sz="1400" dirty="0">
              <a:solidFill>
                <a:schemeClr val="accent3"/>
              </a:solidFill>
              <a:cs typeface="Poppins" panose="00000500000000000000" pitchFamily="2" charset="0"/>
            </a:endParaRPr>
          </a:p>
          <a:p>
            <a:pPr>
              <a:lnSpc>
                <a:spcPct val="150000"/>
              </a:lnSpc>
            </a:pPr>
            <a:r>
              <a:rPr lang="en-US" sz="1400" dirty="0">
                <a:solidFill>
                  <a:schemeClr val="accent3"/>
                </a:solidFill>
                <a:cs typeface="Poppins" panose="00000500000000000000" pitchFamily="2" charset="0"/>
              </a:rPr>
              <a:t>Releasing Q4, 2022</a:t>
            </a:r>
          </a:p>
        </p:txBody>
      </p:sp>
      <p:sp>
        <p:nvSpPr>
          <p:cNvPr id="81" name="TextBox 80">
            <a:extLst>
              <a:ext uri="{FF2B5EF4-FFF2-40B4-BE49-F238E27FC236}">
                <a16:creationId xmlns:a16="http://schemas.microsoft.com/office/drawing/2014/main" id="{8A558B75-F11C-4397-A1E5-8422469F9EF6}"/>
              </a:ext>
            </a:extLst>
          </p:cNvPr>
          <p:cNvSpPr txBox="1"/>
          <p:nvPr/>
        </p:nvSpPr>
        <p:spPr>
          <a:xfrm>
            <a:off x="9718179" y="3337348"/>
            <a:ext cx="1798925" cy="711733"/>
          </a:xfrm>
          <a:prstGeom prst="rect">
            <a:avLst/>
          </a:prstGeom>
          <a:noFill/>
        </p:spPr>
        <p:txBody>
          <a:bodyPr wrap="square" rtlCol="0">
            <a:spAutoFit/>
          </a:bodyPr>
          <a:lstStyle/>
          <a:p>
            <a:pPr>
              <a:lnSpc>
                <a:spcPct val="150000"/>
              </a:lnSpc>
            </a:pPr>
            <a:r>
              <a:rPr lang="en-US" sz="1400" spc="110" dirty="0">
                <a:solidFill>
                  <a:schemeClr val="accent3"/>
                </a:solidFill>
                <a:latin typeface="Nunito Sans Black" panose="00000A00000000000000" pitchFamily="2" charset="0"/>
                <a:cs typeface="Poppins SemiBold" panose="00000700000000000000" pitchFamily="2" charset="0"/>
              </a:rPr>
              <a:t>REFERRALS</a:t>
            </a:r>
            <a:endParaRPr lang="en-US" sz="1400" dirty="0">
              <a:solidFill>
                <a:schemeClr val="accent3"/>
              </a:solidFill>
              <a:cs typeface="Poppins" panose="00000500000000000000" pitchFamily="2" charset="0"/>
            </a:endParaRPr>
          </a:p>
          <a:p>
            <a:pPr>
              <a:lnSpc>
                <a:spcPct val="150000"/>
              </a:lnSpc>
            </a:pPr>
            <a:r>
              <a:rPr lang="en-US" sz="1400" dirty="0">
                <a:solidFill>
                  <a:schemeClr val="accent3"/>
                </a:solidFill>
                <a:cs typeface="Poppins" panose="00000500000000000000" pitchFamily="2" charset="0"/>
              </a:rPr>
              <a:t>Releasing 2023</a:t>
            </a:r>
          </a:p>
        </p:txBody>
      </p:sp>
      <p:sp>
        <p:nvSpPr>
          <p:cNvPr id="2" name="Text Placeholder 1">
            <a:extLst>
              <a:ext uri="{FF2B5EF4-FFF2-40B4-BE49-F238E27FC236}">
                <a16:creationId xmlns:a16="http://schemas.microsoft.com/office/drawing/2014/main" id="{64C5BA78-D3E3-499E-BDFD-5AFCE42EEBDE}"/>
              </a:ext>
            </a:extLst>
          </p:cNvPr>
          <p:cNvSpPr>
            <a:spLocks noGrp="1"/>
          </p:cNvSpPr>
          <p:nvPr>
            <p:ph type="body" sz="quarter" idx="11"/>
          </p:nvPr>
        </p:nvSpPr>
        <p:spPr>
          <a:xfrm>
            <a:off x="708667" y="1086685"/>
            <a:ext cx="4677410" cy="938934"/>
          </a:xfrm>
        </p:spPr>
        <p:txBody>
          <a:bodyPr>
            <a:noAutofit/>
          </a:bodyPr>
          <a:lstStyle/>
          <a:p>
            <a:pPr>
              <a:lnSpc>
                <a:spcPct val="100000"/>
              </a:lnSpc>
              <a:spcBef>
                <a:spcPts val="600"/>
              </a:spcBef>
            </a:pPr>
            <a:r>
              <a:rPr lang="en-US" sz="4400" dirty="0"/>
              <a:t>AVIONTÉ 24/7 </a:t>
            </a:r>
            <a:br>
              <a:rPr lang="en-US" sz="4400" dirty="0"/>
            </a:br>
            <a:r>
              <a:rPr lang="en-US" sz="4400" dirty="0"/>
              <a:t>ROADMAP</a:t>
            </a:r>
          </a:p>
        </p:txBody>
      </p:sp>
      <p:sp>
        <p:nvSpPr>
          <p:cNvPr id="70" name="TextBox 69">
            <a:extLst>
              <a:ext uri="{FF2B5EF4-FFF2-40B4-BE49-F238E27FC236}">
                <a16:creationId xmlns:a16="http://schemas.microsoft.com/office/drawing/2014/main" id="{73E0B22B-C415-4C82-8863-5263FAC71FC8}"/>
              </a:ext>
            </a:extLst>
          </p:cNvPr>
          <p:cNvSpPr txBox="1"/>
          <p:nvPr/>
        </p:nvSpPr>
        <p:spPr>
          <a:xfrm>
            <a:off x="1079005" y="2867601"/>
            <a:ext cx="2921495" cy="2004395"/>
          </a:xfrm>
          <a:prstGeom prst="rect">
            <a:avLst/>
          </a:prstGeom>
          <a:noFill/>
        </p:spPr>
        <p:txBody>
          <a:bodyPr wrap="square" lIns="91440" tIns="45720" rIns="91440" bIns="45720" rtlCol="0" anchor="t">
            <a:spAutoFit/>
          </a:bodyPr>
          <a:lstStyle/>
          <a:p>
            <a:pPr>
              <a:lnSpc>
                <a:spcPct val="150000"/>
              </a:lnSpc>
            </a:pPr>
            <a:r>
              <a:rPr lang="en-US" sz="1400" spc="110" dirty="0">
                <a:solidFill>
                  <a:schemeClr val="accent3"/>
                </a:solidFill>
                <a:latin typeface="Nunito Sans Black"/>
                <a:cs typeface="Poppins SemiBold"/>
              </a:rPr>
              <a:t>CHANGE</a:t>
            </a:r>
            <a:endParaRPr lang="en-US" sz="1400" dirty="0">
              <a:solidFill>
                <a:schemeClr val="accent3"/>
              </a:solidFill>
              <a:latin typeface="Nunito Sans Black"/>
              <a:cs typeface="Poppins SemiBold"/>
            </a:endParaRPr>
          </a:p>
          <a:p>
            <a:pPr>
              <a:lnSpc>
                <a:spcPct val="150000"/>
              </a:lnSpc>
            </a:pPr>
            <a:r>
              <a:rPr lang="en-US" sz="1400" dirty="0">
                <a:solidFill>
                  <a:schemeClr val="accent3"/>
                </a:solidFill>
                <a:highlight>
                  <a:srgbClr val="FFFF00"/>
                </a:highlight>
                <a:cs typeface="Poppins"/>
              </a:rPr>
              <a:t>Releasing Q3 2022</a:t>
            </a:r>
          </a:p>
          <a:p>
            <a:pPr marL="285750" indent="-285750">
              <a:lnSpc>
                <a:spcPct val="150000"/>
              </a:lnSpc>
              <a:buFont typeface="Arial" panose="020B0604020202020204" pitchFamily="34" charset="0"/>
              <a:buChar char="•"/>
            </a:pPr>
            <a:r>
              <a:rPr lang="en-US" sz="1400" dirty="0">
                <a:solidFill>
                  <a:schemeClr val="accent3"/>
                </a:solidFill>
                <a:cs typeface="Poppins"/>
              </a:rPr>
              <a:t>Virtual card</a:t>
            </a:r>
          </a:p>
          <a:p>
            <a:pPr marL="285750" indent="-285750">
              <a:lnSpc>
                <a:spcPct val="150000"/>
              </a:lnSpc>
              <a:buFont typeface="Arial" panose="020B0604020202020204" pitchFamily="34" charset="0"/>
              <a:buChar char="•"/>
            </a:pPr>
            <a:r>
              <a:rPr lang="en-US" sz="1400" dirty="0">
                <a:solidFill>
                  <a:schemeClr val="accent3"/>
                </a:solidFill>
                <a:cs typeface="Poppins"/>
              </a:rPr>
              <a:t>Talent portal</a:t>
            </a:r>
          </a:p>
          <a:p>
            <a:pPr marL="285750" indent="-285750">
              <a:lnSpc>
                <a:spcPct val="150000"/>
              </a:lnSpc>
              <a:buFont typeface="Arial" panose="020B0604020202020204" pitchFamily="34" charset="0"/>
              <a:buChar char="•"/>
            </a:pPr>
            <a:r>
              <a:rPr lang="en-US" sz="1400" dirty="0">
                <a:solidFill>
                  <a:schemeClr val="accent3"/>
                </a:solidFill>
                <a:cs typeface="Poppins"/>
              </a:rPr>
              <a:t>Admin portal</a:t>
            </a:r>
          </a:p>
          <a:p>
            <a:pPr marL="285750" indent="-285750">
              <a:lnSpc>
                <a:spcPct val="150000"/>
              </a:lnSpc>
              <a:buFont typeface="Arial" panose="020B0604020202020204" pitchFamily="34" charset="0"/>
              <a:buChar char="•"/>
            </a:pPr>
            <a:r>
              <a:rPr lang="en-US" sz="1400" dirty="0">
                <a:solidFill>
                  <a:schemeClr val="accent3"/>
                </a:solidFill>
                <a:cs typeface="Poppins"/>
              </a:rPr>
              <a:t>CHANGE Disbursements</a:t>
            </a:r>
          </a:p>
        </p:txBody>
      </p:sp>
      <p:grpSp>
        <p:nvGrpSpPr>
          <p:cNvPr id="3" name="Group 2">
            <a:extLst>
              <a:ext uri="{FF2B5EF4-FFF2-40B4-BE49-F238E27FC236}">
                <a16:creationId xmlns:a16="http://schemas.microsoft.com/office/drawing/2014/main" id="{4FF9BCD9-0EA2-4FB5-8F90-7D2061DA9AB6}"/>
              </a:ext>
            </a:extLst>
          </p:cNvPr>
          <p:cNvGrpSpPr/>
          <p:nvPr/>
        </p:nvGrpSpPr>
        <p:grpSpPr>
          <a:xfrm>
            <a:off x="3451356" y="3682817"/>
            <a:ext cx="803480" cy="803481"/>
            <a:chOff x="1087962" y="5394111"/>
            <a:chExt cx="587388" cy="587389"/>
          </a:xfrm>
        </p:grpSpPr>
        <p:sp>
          <p:nvSpPr>
            <p:cNvPr id="82" name="Oval 81">
              <a:extLst>
                <a:ext uri="{FF2B5EF4-FFF2-40B4-BE49-F238E27FC236}">
                  <a16:creationId xmlns:a16="http://schemas.microsoft.com/office/drawing/2014/main" id="{B5D88B7C-3086-40C0-858D-CA2139C397C3}"/>
                </a:ext>
              </a:extLst>
            </p:cNvPr>
            <p:cNvSpPr/>
            <p:nvPr/>
          </p:nvSpPr>
          <p:spPr>
            <a:xfrm>
              <a:off x="1087962" y="5394111"/>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Graphic 82" descr="Wallet outline">
              <a:extLst>
                <a:ext uri="{FF2B5EF4-FFF2-40B4-BE49-F238E27FC236}">
                  <a16:creationId xmlns:a16="http://schemas.microsoft.com/office/drawing/2014/main" id="{2CD0A6D1-4A9A-4555-B57B-4AE41FB647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58647" y="5464796"/>
              <a:ext cx="446018" cy="446018"/>
            </a:xfrm>
            <a:prstGeom prst="rect">
              <a:avLst/>
            </a:prstGeom>
          </p:spPr>
        </p:pic>
      </p:grpSp>
      <p:grpSp>
        <p:nvGrpSpPr>
          <p:cNvPr id="84" name="Group 83">
            <a:extLst>
              <a:ext uri="{FF2B5EF4-FFF2-40B4-BE49-F238E27FC236}">
                <a16:creationId xmlns:a16="http://schemas.microsoft.com/office/drawing/2014/main" id="{A69DDE7A-85AE-4D06-834B-CD252F8440BB}"/>
              </a:ext>
            </a:extLst>
          </p:cNvPr>
          <p:cNvGrpSpPr/>
          <p:nvPr/>
        </p:nvGrpSpPr>
        <p:grpSpPr>
          <a:xfrm>
            <a:off x="5429666" y="5764569"/>
            <a:ext cx="803480" cy="803481"/>
            <a:chOff x="1087962" y="5394111"/>
            <a:chExt cx="587388" cy="587389"/>
          </a:xfrm>
        </p:grpSpPr>
        <p:sp>
          <p:nvSpPr>
            <p:cNvPr id="85" name="Oval 84">
              <a:extLst>
                <a:ext uri="{FF2B5EF4-FFF2-40B4-BE49-F238E27FC236}">
                  <a16:creationId xmlns:a16="http://schemas.microsoft.com/office/drawing/2014/main" id="{A25CC791-6517-4170-B86D-D9F10B194A87}"/>
                </a:ext>
              </a:extLst>
            </p:cNvPr>
            <p:cNvSpPr/>
            <p:nvPr/>
          </p:nvSpPr>
          <p:spPr>
            <a:xfrm>
              <a:off x="1087962" y="5394111"/>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Graphic 85" descr="Follow outline">
              <a:extLst>
                <a:ext uri="{FF2B5EF4-FFF2-40B4-BE49-F238E27FC236}">
                  <a16:creationId xmlns:a16="http://schemas.microsoft.com/office/drawing/2014/main" id="{F30E93BD-185E-4FD6-9CD3-DC9CDA562B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58647" y="5464796"/>
              <a:ext cx="446018" cy="446018"/>
            </a:xfrm>
            <a:prstGeom prst="rect">
              <a:avLst/>
            </a:prstGeom>
          </p:spPr>
        </p:pic>
      </p:grpSp>
      <p:grpSp>
        <p:nvGrpSpPr>
          <p:cNvPr id="87" name="Group 86">
            <a:extLst>
              <a:ext uri="{FF2B5EF4-FFF2-40B4-BE49-F238E27FC236}">
                <a16:creationId xmlns:a16="http://schemas.microsoft.com/office/drawing/2014/main" id="{9C186F08-1F13-40C5-8086-A1F35B2C6E7E}"/>
              </a:ext>
            </a:extLst>
          </p:cNvPr>
          <p:cNvGrpSpPr/>
          <p:nvPr/>
        </p:nvGrpSpPr>
        <p:grpSpPr>
          <a:xfrm>
            <a:off x="6632926" y="3701162"/>
            <a:ext cx="803480" cy="803481"/>
            <a:chOff x="1087962" y="5394111"/>
            <a:chExt cx="587388" cy="587389"/>
          </a:xfrm>
        </p:grpSpPr>
        <p:sp>
          <p:nvSpPr>
            <p:cNvPr id="88" name="Oval 87">
              <a:extLst>
                <a:ext uri="{FF2B5EF4-FFF2-40B4-BE49-F238E27FC236}">
                  <a16:creationId xmlns:a16="http://schemas.microsoft.com/office/drawing/2014/main" id="{F59D07EC-C94A-4F03-9753-BEA52C8ABCEA}"/>
                </a:ext>
              </a:extLst>
            </p:cNvPr>
            <p:cNvSpPr/>
            <p:nvPr/>
          </p:nvSpPr>
          <p:spPr>
            <a:xfrm>
              <a:off x="1087962" y="5394111"/>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Graphic 88" descr="Stopwatch 25% outline">
              <a:extLst>
                <a:ext uri="{FF2B5EF4-FFF2-40B4-BE49-F238E27FC236}">
                  <a16:creationId xmlns:a16="http://schemas.microsoft.com/office/drawing/2014/main" id="{4A04EBA3-2715-46B6-B279-ECFBDECDA7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58647" y="5464796"/>
              <a:ext cx="446018" cy="446018"/>
            </a:xfrm>
            <a:prstGeom prst="rect">
              <a:avLst/>
            </a:prstGeom>
          </p:spPr>
        </p:pic>
      </p:grpSp>
      <p:grpSp>
        <p:nvGrpSpPr>
          <p:cNvPr id="90" name="Group 89">
            <a:extLst>
              <a:ext uri="{FF2B5EF4-FFF2-40B4-BE49-F238E27FC236}">
                <a16:creationId xmlns:a16="http://schemas.microsoft.com/office/drawing/2014/main" id="{5E84FC99-79E7-4347-A1E2-AB56B9B11D24}"/>
              </a:ext>
            </a:extLst>
          </p:cNvPr>
          <p:cNvGrpSpPr/>
          <p:nvPr/>
        </p:nvGrpSpPr>
        <p:grpSpPr>
          <a:xfrm>
            <a:off x="6589864" y="1370167"/>
            <a:ext cx="803480" cy="803481"/>
            <a:chOff x="1087962" y="5394111"/>
            <a:chExt cx="587388" cy="587389"/>
          </a:xfrm>
        </p:grpSpPr>
        <p:sp>
          <p:nvSpPr>
            <p:cNvPr id="91" name="Oval 90">
              <a:extLst>
                <a:ext uri="{FF2B5EF4-FFF2-40B4-BE49-F238E27FC236}">
                  <a16:creationId xmlns:a16="http://schemas.microsoft.com/office/drawing/2014/main" id="{540CED35-A2AE-421B-A3B7-F0DC2192A110}"/>
                </a:ext>
              </a:extLst>
            </p:cNvPr>
            <p:cNvSpPr/>
            <p:nvPr/>
          </p:nvSpPr>
          <p:spPr>
            <a:xfrm>
              <a:off x="1087962" y="5394111"/>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Graphic 91" descr="Chat outline">
              <a:extLst>
                <a:ext uri="{FF2B5EF4-FFF2-40B4-BE49-F238E27FC236}">
                  <a16:creationId xmlns:a16="http://schemas.microsoft.com/office/drawing/2014/main" id="{190A8778-3B22-4023-AD07-7D3A1B64A9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58647" y="5464796"/>
              <a:ext cx="446018" cy="446018"/>
            </a:xfrm>
            <a:prstGeom prst="rect">
              <a:avLst/>
            </a:prstGeom>
          </p:spPr>
        </p:pic>
      </p:grpSp>
      <p:grpSp>
        <p:nvGrpSpPr>
          <p:cNvPr id="93" name="Group 92">
            <a:extLst>
              <a:ext uri="{FF2B5EF4-FFF2-40B4-BE49-F238E27FC236}">
                <a16:creationId xmlns:a16="http://schemas.microsoft.com/office/drawing/2014/main" id="{05BD4218-7A95-4CB0-9F19-E47DE11928CF}"/>
              </a:ext>
            </a:extLst>
          </p:cNvPr>
          <p:cNvGrpSpPr/>
          <p:nvPr/>
        </p:nvGrpSpPr>
        <p:grpSpPr>
          <a:xfrm>
            <a:off x="9808724" y="2418829"/>
            <a:ext cx="803480" cy="803481"/>
            <a:chOff x="1087962" y="5394111"/>
            <a:chExt cx="587388" cy="587389"/>
          </a:xfrm>
        </p:grpSpPr>
        <p:sp>
          <p:nvSpPr>
            <p:cNvPr id="94" name="Oval 93">
              <a:extLst>
                <a:ext uri="{FF2B5EF4-FFF2-40B4-BE49-F238E27FC236}">
                  <a16:creationId xmlns:a16="http://schemas.microsoft.com/office/drawing/2014/main" id="{AC15427A-3303-4022-BB65-D4CE8A779567}"/>
                </a:ext>
              </a:extLst>
            </p:cNvPr>
            <p:cNvSpPr/>
            <p:nvPr/>
          </p:nvSpPr>
          <p:spPr>
            <a:xfrm>
              <a:off x="1087962" y="5394111"/>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5" name="Graphic 94" descr="Badge Follow outline">
              <a:extLst>
                <a:ext uri="{FF2B5EF4-FFF2-40B4-BE49-F238E27FC236}">
                  <a16:creationId xmlns:a16="http://schemas.microsoft.com/office/drawing/2014/main" id="{8C69956C-39EF-4311-9549-A937A2BD2F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158647" y="5464796"/>
              <a:ext cx="446018" cy="446018"/>
            </a:xfrm>
            <a:prstGeom prst="rect">
              <a:avLst/>
            </a:prstGeom>
          </p:spPr>
        </p:pic>
      </p:grpSp>
      <p:cxnSp>
        <p:nvCxnSpPr>
          <p:cNvPr id="96" name="Straight Connector 95">
            <a:extLst>
              <a:ext uri="{FF2B5EF4-FFF2-40B4-BE49-F238E27FC236}">
                <a16:creationId xmlns:a16="http://schemas.microsoft.com/office/drawing/2014/main" id="{3A3F9AB3-58CA-4AA0-97BB-C13FE963D95A}"/>
              </a:ext>
            </a:extLst>
          </p:cNvPr>
          <p:cNvCxnSpPr>
            <a:cxnSpLocks/>
            <a:stCxn id="97" idx="1"/>
            <a:endCxn id="82" idx="5"/>
          </p:cNvCxnSpPr>
          <p:nvPr/>
        </p:nvCxnSpPr>
        <p:spPr>
          <a:xfrm flipH="1" flipV="1">
            <a:off x="4137169" y="4368631"/>
            <a:ext cx="527193" cy="722614"/>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59384C9A-CA66-40EE-B423-AACDA3553FB7}"/>
              </a:ext>
            </a:extLst>
          </p:cNvPr>
          <p:cNvSpPr/>
          <p:nvPr/>
        </p:nvSpPr>
        <p:spPr>
          <a:xfrm>
            <a:off x="4626700" y="5053583"/>
            <a:ext cx="257175" cy="257175"/>
          </a:xfrm>
          <a:prstGeom prst="ellipse">
            <a:avLst/>
          </a:prstGeom>
          <a:solidFill>
            <a:schemeClr val="accent4"/>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D0B28BFC-A2B7-4815-A570-44259CDBA67D}"/>
              </a:ext>
            </a:extLst>
          </p:cNvPr>
          <p:cNvCxnSpPr>
            <a:cxnSpLocks/>
            <a:stCxn id="99" idx="6"/>
            <a:endCxn id="85" idx="2"/>
          </p:cNvCxnSpPr>
          <p:nvPr/>
        </p:nvCxnSpPr>
        <p:spPr>
          <a:xfrm>
            <a:off x="2642636" y="5878043"/>
            <a:ext cx="2787030" cy="288267"/>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A76BEEB4-95E3-4471-9204-67B876C1EFCD}"/>
              </a:ext>
            </a:extLst>
          </p:cNvPr>
          <p:cNvSpPr/>
          <p:nvPr/>
        </p:nvSpPr>
        <p:spPr>
          <a:xfrm>
            <a:off x="2385461" y="5749455"/>
            <a:ext cx="257175" cy="257175"/>
          </a:xfrm>
          <a:prstGeom prst="ellipse">
            <a:avLst/>
          </a:prstGeom>
          <a:solidFill>
            <a:schemeClr val="accent4"/>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a:extLst>
              <a:ext uri="{FF2B5EF4-FFF2-40B4-BE49-F238E27FC236}">
                <a16:creationId xmlns:a16="http://schemas.microsoft.com/office/drawing/2014/main" id="{2CE8809D-4C3A-4C37-B1DB-5F583DA62938}"/>
              </a:ext>
            </a:extLst>
          </p:cNvPr>
          <p:cNvCxnSpPr>
            <a:cxnSpLocks/>
            <a:stCxn id="101" idx="6"/>
            <a:endCxn id="88" idx="2"/>
          </p:cNvCxnSpPr>
          <p:nvPr/>
        </p:nvCxnSpPr>
        <p:spPr>
          <a:xfrm>
            <a:off x="5638999" y="3926766"/>
            <a:ext cx="993927" cy="176137"/>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EE1F89A1-68B6-4D9B-9A7A-391C2CCDA2F5}"/>
              </a:ext>
            </a:extLst>
          </p:cNvPr>
          <p:cNvSpPr/>
          <p:nvPr/>
        </p:nvSpPr>
        <p:spPr>
          <a:xfrm>
            <a:off x="5381824" y="3798178"/>
            <a:ext cx="257175" cy="257175"/>
          </a:xfrm>
          <a:prstGeom prst="ellipse">
            <a:avLst/>
          </a:prstGeom>
          <a:solidFill>
            <a:schemeClr val="accent4"/>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a:extLst>
              <a:ext uri="{FF2B5EF4-FFF2-40B4-BE49-F238E27FC236}">
                <a16:creationId xmlns:a16="http://schemas.microsoft.com/office/drawing/2014/main" id="{1908ABBE-F6E4-410A-8E18-B740A087563B}"/>
              </a:ext>
            </a:extLst>
          </p:cNvPr>
          <p:cNvCxnSpPr>
            <a:cxnSpLocks/>
            <a:stCxn id="104" idx="1"/>
            <a:endCxn id="91" idx="5"/>
          </p:cNvCxnSpPr>
          <p:nvPr/>
        </p:nvCxnSpPr>
        <p:spPr>
          <a:xfrm flipH="1" flipV="1">
            <a:off x="7275677" y="2055981"/>
            <a:ext cx="622484" cy="686292"/>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1864769D-97A2-4B71-A864-C377D49C95AF}"/>
              </a:ext>
            </a:extLst>
          </p:cNvPr>
          <p:cNvSpPr/>
          <p:nvPr/>
        </p:nvSpPr>
        <p:spPr>
          <a:xfrm>
            <a:off x="7860499" y="2704611"/>
            <a:ext cx="257175" cy="257175"/>
          </a:xfrm>
          <a:prstGeom prst="ellipse">
            <a:avLst/>
          </a:prstGeom>
          <a:solidFill>
            <a:schemeClr val="accent4"/>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F0B426CC-9EBD-4CFF-8D93-773F184EC303}"/>
              </a:ext>
            </a:extLst>
          </p:cNvPr>
          <p:cNvSpPr/>
          <p:nvPr/>
        </p:nvSpPr>
        <p:spPr>
          <a:xfrm>
            <a:off x="10196133" y="1177799"/>
            <a:ext cx="257175" cy="257175"/>
          </a:xfrm>
          <a:prstGeom prst="ellipse">
            <a:avLst/>
          </a:prstGeom>
          <a:solidFill>
            <a:schemeClr val="accent4"/>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a:extLst>
              <a:ext uri="{FF2B5EF4-FFF2-40B4-BE49-F238E27FC236}">
                <a16:creationId xmlns:a16="http://schemas.microsoft.com/office/drawing/2014/main" id="{A37278ED-9C5D-4D32-BF6A-4E9769245BA9}"/>
              </a:ext>
            </a:extLst>
          </p:cNvPr>
          <p:cNvCxnSpPr>
            <a:cxnSpLocks/>
            <a:stCxn id="94" idx="0"/>
            <a:endCxn id="108" idx="4"/>
          </p:cNvCxnSpPr>
          <p:nvPr/>
        </p:nvCxnSpPr>
        <p:spPr>
          <a:xfrm flipV="1">
            <a:off x="10210464" y="1434974"/>
            <a:ext cx="114257" cy="983855"/>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5338A2E-2663-4F1C-B1E2-407EE026D4A7}"/>
              </a:ext>
            </a:extLst>
          </p:cNvPr>
          <p:cNvSpPr txBox="1"/>
          <p:nvPr/>
        </p:nvSpPr>
        <p:spPr>
          <a:xfrm>
            <a:off x="9136711" y="721433"/>
            <a:ext cx="2183869" cy="553998"/>
          </a:xfrm>
          <a:prstGeom prst="rect">
            <a:avLst/>
          </a:prstGeom>
          <a:solidFill>
            <a:srgbClr val="FFDA27"/>
          </a:solidFill>
        </p:spPr>
        <p:txBody>
          <a:bodyPr wrap="square">
            <a:spAutoFit/>
          </a:bodyPr>
          <a:lstStyle/>
          <a:p>
            <a:pPr algn="ctr"/>
            <a:r>
              <a:rPr lang="en-US" sz="3000" b="1" dirty="0"/>
              <a:t>UPDATE</a:t>
            </a:r>
          </a:p>
        </p:txBody>
      </p:sp>
    </p:spTree>
    <p:extLst>
      <p:ext uri="{BB962C8B-B14F-4D97-AF65-F5344CB8AC3E}">
        <p14:creationId xmlns:p14="http://schemas.microsoft.com/office/powerpoint/2010/main" val="19696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61C2A4-CA20-40C6-A7D0-B3D93D50F058}"/>
              </a:ext>
            </a:extLst>
          </p:cNvPr>
          <p:cNvSpPr>
            <a:spLocks noGrp="1"/>
          </p:cNvSpPr>
          <p:nvPr>
            <p:ph type="body" sz="quarter" idx="11"/>
          </p:nvPr>
        </p:nvSpPr>
        <p:spPr/>
        <p:txBody>
          <a:bodyPr/>
          <a:lstStyle/>
          <a:p>
            <a:r>
              <a:rPr lang="en-US" dirty="0"/>
              <a:t>24/7 Rollout – It’s easy!</a:t>
            </a:r>
          </a:p>
        </p:txBody>
      </p:sp>
      <p:sp>
        <p:nvSpPr>
          <p:cNvPr id="5" name="Content Placeholder 4">
            <a:extLst>
              <a:ext uri="{FF2B5EF4-FFF2-40B4-BE49-F238E27FC236}">
                <a16:creationId xmlns:a16="http://schemas.microsoft.com/office/drawing/2014/main" id="{978895E7-9793-4F70-8D11-25DECF780803}"/>
              </a:ext>
            </a:extLst>
          </p:cNvPr>
          <p:cNvSpPr>
            <a:spLocks noGrp="1"/>
          </p:cNvSpPr>
          <p:nvPr>
            <p:ph sz="quarter" idx="10"/>
          </p:nvPr>
        </p:nvSpPr>
        <p:spPr/>
        <p:txBody>
          <a:bodyPr>
            <a:normAutofit fontScale="70000" lnSpcReduction="20000"/>
          </a:bodyPr>
          <a:lstStyle/>
          <a:p>
            <a:r>
              <a:rPr lang="en-US" dirty="0"/>
              <a:t>CM works with the respective customer to complete the Order Form for 24/7 Pay</a:t>
            </a:r>
          </a:p>
          <a:p>
            <a:r>
              <a:rPr lang="en-US" dirty="0"/>
              <a:t>CM creates and submits a Zendesk ticket to initiate the implementation process</a:t>
            </a:r>
          </a:p>
          <a:p>
            <a:r>
              <a:rPr lang="en-US" dirty="0"/>
              <a:t>Within X-days (up to 1-week due to WorkN set-up requirements to demo within the client’s environment) Client will receive a link to schedule the Kickoff meeting, includes</a:t>
            </a:r>
          </a:p>
          <a:p>
            <a:pPr lvl="1"/>
            <a:r>
              <a:rPr lang="en-US" dirty="0"/>
              <a:t>Short demo of the app</a:t>
            </a:r>
          </a:p>
          <a:p>
            <a:pPr lvl="1"/>
            <a:r>
              <a:rPr lang="en-US" dirty="0"/>
              <a:t>Process for data extraction to generate SmartLink</a:t>
            </a:r>
          </a:p>
          <a:p>
            <a:pPr lvl="1"/>
            <a:r>
              <a:rPr lang="en-US" dirty="0"/>
              <a:t>Plan and timeline for going forward and go-live date</a:t>
            </a:r>
          </a:p>
          <a:p>
            <a:pPr lvl="1"/>
            <a:r>
              <a:rPr lang="en-US" dirty="0"/>
              <a:t>Training, communication and change management options</a:t>
            </a:r>
          </a:p>
          <a:p>
            <a:r>
              <a:rPr lang="en-US" dirty="0"/>
              <a:t>Customer has the responsibility to communicate with their talent regarding the app, how to use the link, and drive adoption.  Avionte will provide content and resources to support this, but the customer will execute this themselves.</a:t>
            </a:r>
          </a:p>
          <a:p>
            <a:r>
              <a:rPr lang="en-US" dirty="0"/>
              <a:t>Monitoring and enabling talent engagement --  number of downloads </a:t>
            </a:r>
          </a:p>
          <a:p>
            <a:pPr lvl="1"/>
            <a:r>
              <a:rPr lang="en-US" dirty="0"/>
              <a:t>WorkN provides download reports</a:t>
            </a:r>
          </a:p>
          <a:p>
            <a:pPr lvl="1"/>
            <a:r>
              <a:rPr lang="en-US" dirty="0"/>
              <a:t>Who is responsible for this – CM, WorkN or Ops???? B2C, follow-up plan</a:t>
            </a:r>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37D174F7-8767-453F-A1D5-DB9EB8BBFADF}"/>
              </a:ext>
            </a:extLst>
          </p:cNvPr>
          <p:cNvPicPr>
            <a:picLocks noChangeAspect="1"/>
          </p:cNvPicPr>
          <p:nvPr/>
        </p:nvPicPr>
        <p:blipFill>
          <a:blip r:embed="rId3"/>
          <a:stretch>
            <a:fillRect/>
          </a:stretch>
        </p:blipFill>
        <p:spPr>
          <a:xfrm>
            <a:off x="10443504" y="6358114"/>
            <a:ext cx="1475360" cy="359695"/>
          </a:xfrm>
          <a:prstGeom prst="rect">
            <a:avLst/>
          </a:prstGeom>
        </p:spPr>
      </p:pic>
    </p:spTree>
    <p:extLst>
      <p:ext uri="{BB962C8B-B14F-4D97-AF65-F5344CB8AC3E}">
        <p14:creationId xmlns:p14="http://schemas.microsoft.com/office/powerpoint/2010/main" val="3098065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90C7F16-8533-4A40-AE65-2846B5CA3E43}"/>
              </a:ext>
            </a:extLst>
          </p:cNvPr>
          <p:cNvGrpSpPr/>
          <p:nvPr/>
        </p:nvGrpSpPr>
        <p:grpSpPr>
          <a:xfrm>
            <a:off x="937157" y="741648"/>
            <a:ext cx="10317687" cy="5454914"/>
            <a:chOff x="175158" y="727009"/>
            <a:chExt cx="11841683" cy="6260644"/>
          </a:xfrm>
        </p:grpSpPr>
        <p:grpSp>
          <p:nvGrpSpPr>
            <p:cNvPr id="8" name="Group 7">
              <a:extLst>
                <a:ext uri="{FF2B5EF4-FFF2-40B4-BE49-F238E27FC236}">
                  <a16:creationId xmlns:a16="http://schemas.microsoft.com/office/drawing/2014/main" id="{B02E058B-B71A-415B-88E4-9A65D5CEA5F9}"/>
                </a:ext>
              </a:extLst>
            </p:cNvPr>
            <p:cNvGrpSpPr/>
            <p:nvPr/>
          </p:nvGrpSpPr>
          <p:grpSpPr>
            <a:xfrm>
              <a:off x="175158" y="727009"/>
              <a:ext cx="11841683" cy="5403981"/>
              <a:chOff x="175158" y="989937"/>
              <a:chExt cx="11841683" cy="5403981"/>
            </a:xfrm>
          </p:grpSpPr>
          <p:sp>
            <p:nvSpPr>
              <p:cNvPr id="17" name="Rectangle 16">
                <a:extLst>
                  <a:ext uri="{FF2B5EF4-FFF2-40B4-BE49-F238E27FC236}">
                    <a16:creationId xmlns:a16="http://schemas.microsoft.com/office/drawing/2014/main" id="{F4192F3D-2192-4E17-8F1E-75C2B142820C}"/>
                  </a:ext>
                </a:extLst>
              </p:cNvPr>
              <p:cNvSpPr/>
              <p:nvPr/>
            </p:nvSpPr>
            <p:spPr>
              <a:xfrm>
                <a:off x="175158" y="989937"/>
                <a:ext cx="2850062" cy="4871433"/>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 name="Group 2">
                <a:extLst>
                  <a:ext uri="{FF2B5EF4-FFF2-40B4-BE49-F238E27FC236}">
                    <a16:creationId xmlns:a16="http://schemas.microsoft.com/office/drawing/2014/main" id="{083F0BE3-0A4D-44FB-938D-052ED6A2C994}"/>
                  </a:ext>
                </a:extLst>
              </p:cNvPr>
              <p:cNvGrpSpPr/>
              <p:nvPr/>
            </p:nvGrpSpPr>
            <p:grpSpPr>
              <a:xfrm>
                <a:off x="404158" y="1455694"/>
                <a:ext cx="2392062" cy="2569896"/>
                <a:chOff x="347008" y="1152420"/>
                <a:chExt cx="2392062" cy="2569896"/>
              </a:xfrm>
            </p:grpSpPr>
            <p:sp>
              <p:nvSpPr>
                <p:cNvPr id="34" name="TextBox 33">
                  <a:extLst>
                    <a:ext uri="{FF2B5EF4-FFF2-40B4-BE49-F238E27FC236}">
                      <a16:creationId xmlns:a16="http://schemas.microsoft.com/office/drawing/2014/main" id="{42BCB666-759E-421A-AF34-9F6D16317769}"/>
                    </a:ext>
                  </a:extLst>
                </p:cNvPr>
                <p:cNvSpPr txBox="1"/>
                <p:nvPr/>
              </p:nvSpPr>
              <p:spPr>
                <a:xfrm>
                  <a:off x="347008" y="1894312"/>
                  <a:ext cx="2392062" cy="1828004"/>
                </a:xfrm>
                <a:prstGeom prst="rect">
                  <a:avLst/>
                </a:prstGeom>
                <a:noFill/>
              </p:spPr>
              <p:txBody>
                <a:bodyPr wrap="square" lIns="0" rIns="0" rtlCol="0">
                  <a:spAutoFit/>
                </a:bodyPr>
                <a:lstStyle/>
                <a:p>
                  <a:pPr algn="ctr">
                    <a:lnSpc>
                      <a:spcPct val="150000"/>
                    </a:lnSpc>
                  </a:pPr>
                  <a:r>
                    <a:rPr lang="en-US" b="1" spc="300" dirty="0">
                      <a:latin typeface="+mj-lt"/>
                    </a:rPr>
                    <a:t>SIGN</a:t>
                  </a:r>
                </a:p>
                <a:p>
                  <a:pPr algn="ctr">
                    <a:lnSpc>
                      <a:spcPct val="150000"/>
                    </a:lnSpc>
                  </a:pPr>
                  <a:r>
                    <a:rPr lang="en-US" sz="1200" dirty="0"/>
                    <a:t>Sign the order form for Avionté 24/7 PAY with your Avionté representative and schedule Kick-Off.</a:t>
                  </a:r>
                  <a:endParaRPr lang="en-US" sz="1400" dirty="0"/>
                </a:p>
              </p:txBody>
            </p:sp>
            <p:pic>
              <p:nvPicPr>
                <p:cNvPr id="35" name="Graphic 34" descr="Badge 1 outline">
                  <a:extLst>
                    <a:ext uri="{FF2B5EF4-FFF2-40B4-BE49-F238E27FC236}">
                      <a16:creationId xmlns:a16="http://schemas.microsoft.com/office/drawing/2014/main" id="{33C5FBD6-F47C-4068-8C51-4335B9A0AD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427" y="1152420"/>
                  <a:ext cx="741658" cy="741658"/>
                </a:xfrm>
                <a:prstGeom prst="rect">
                  <a:avLst/>
                </a:prstGeom>
              </p:spPr>
            </p:pic>
          </p:grpSp>
          <p:sp>
            <p:nvSpPr>
              <p:cNvPr id="36" name="Rectangle 35">
                <a:extLst>
                  <a:ext uri="{FF2B5EF4-FFF2-40B4-BE49-F238E27FC236}">
                    <a16:creationId xmlns:a16="http://schemas.microsoft.com/office/drawing/2014/main" id="{141AAD80-9DE2-407B-B345-C266E0137EFA}"/>
                  </a:ext>
                </a:extLst>
              </p:cNvPr>
              <p:cNvSpPr/>
              <p:nvPr/>
            </p:nvSpPr>
            <p:spPr>
              <a:xfrm>
                <a:off x="3172365" y="996630"/>
                <a:ext cx="2850062" cy="4871433"/>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6DDAE95E-712E-48B8-B419-EAC879E0EAD8}"/>
                  </a:ext>
                </a:extLst>
              </p:cNvPr>
              <p:cNvSpPr/>
              <p:nvPr/>
            </p:nvSpPr>
            <p:spPr>
              <a:xfrm>
                <a:off x="6169572" y="993284"/>
                <a:ext cx="2850062" cy="4871433"/>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Rectangle 37">
                <a:extLst>
                  <a:ext uri="{FF2B5EF4-FFF2-40B4-BE49-F238E27FC236}">
                    <a16:creationId xmlns:a16="http://schemas.microsoft.com/office/drawing/2014/main" id="{FB60B7B1-9A31-4429-8EF7-02724758F547}"/>
                  </a:ext>
                </a:extLst>
              </p:cNvPr>
              <p:cNvSpPr/>
              <p:nvPr/>
            </p:nvSpPr>
            <p:spPr>
              <a:xfrm>
                <a:off x="9166779" y="989937"/>
                <a:ext cx="2850062" cy="4871433"/>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BC5E4A1F-5541-4A89-87C5-0A08604DF3B1}"/>
                  </a:ext>
                </a:extLst>
              </p:cNvPr>
              <p:cNvSpPr/>
              <p:nvPr/>
            </p:nvSpPr>
            <p:spPr>
              <a:xfrm>
                <a:off x="175158" y="6009423"/>
                <a:ext cx="2850062" cy="384495"/>
              </a:xfrm>
              <a:prstGeom prst="rect">
                <a:avLst/>
              </a:prstGeom>
              <a:solidFill>
                <a:srgbClr val="F5B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latin typeface="+mj-lt"/>
                  </a:rPr>
                  <a:t>1 DAY</a:t>
                </a:r>
              </a:p>
            </p:txBody>
          </p:sp>
          <p:sp>
            <p:nvSpPr>
              <p:cNvPr id="39" name="Rectangle 38">
                <a:extLst>
                  <a:ext uri="{FF2B5EF4-FFF2-40B4-BE49-F238E27FC236}">
                    <a16:creationId xmlns:a16="http://schemas.microsoft.com/office/drawing/2014/main" id="{B0936891-E74F-44E0-9656-7F735BC52BF1}"/>
                  </a:ext>
                </a:extLst>
              </p:cNvPr>
              <p:cNvSpPr/>
              <p:nvPr/>
            </p:nvSpPr>
            <p:spPr>
              <a:xfrm>
                <a:off x="3172365" y="6009423"/>
                <a:ext cx="2850062" cy="384495"/>
              </a:xfrm>
              <a:prstGeom prst="rect">
                <a:avLst/>
              </a:prstGeom>
              <a:solidFill>
                <a:srgbClr val="F5B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4 DAYS</a:t>
                </a:r>
              </a:p>
            </p:txBody>
          </p:sp>
          <p:sp>
            <p:nvSpPr>
              <p:cNvPr id="40" name="Rectangle 39">
                <a:extLst>
                  <a:ext uri="{FF2B5EF4-FFF2-40B4-BE49-F238E27FC236}">
                    <a16:creationId xmlns:a16="http://schemas.microsoft.com/office/drawing/2014/main" id="{FE0A8B22-97FB-4D1E-BE6C-B8F094E46B8F}"/>
                  </a:ext>
                </a:extLst>
              </p:cNvPr>
              <p:cNvSpPr/>
              <p:nvPr/>
            </p:nvSpPr>
            <p:spPr>
              <a:xfrm>
                <a:off x="6169572" y="6009422"/>
                <a:ext cx="2850062" cy="384495"/>
              </a:xfrm>
              <a:prstGeom prst="rect">
                <a:avLst/>
              </a:prstGeom>
              <a:solidFill>
                <a:srgbClr val="F5B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5 DAYS</a:t>
                </a:r>
              </a:p>
            </p:txBody>
          </p:sp>
          <p:sp>
            <p:nvSpPr>
              <p:cNvPr id="41" name="Rectangle 40">
                <a:extLst>
                  <a:ext uri="{FF2B5EF4-FFF2-40B4-BE49-F238E27FC236}">
                    <a16:creationId xmlns:a16="http://schemas.microsoft.com/office/drawing/2014/main" id="{A245C627-CE2B-4209-A1A8-7F21D13D06FF}"/>
                  </a:ext>
                </a:extLst>
              </p:cNvPr>
              <p:cNvSpPr/>
              <p:nvPr/>
            </p:nvSpPr>
            <p:spPr>
              <a:xfrm>
                <a:off x="9166779" y="6009421"/>
                <a:ext cx="2850062" cy="384495"/>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ONGOING</a:t>
                </a:r>
              </a:p>
            </p:txBody>
          </p:sp>
          <p:grpSp>
            <p:nvGrpSpPr>
              <p:cNvPr id="42" name="Group 41">
                <a:extLst>
                  <a:ext uri="{FF2B5EF4-FFF2-40B4-BE49-F238E27FC236}">
                    <a16:creationId xmlns:a16="http://schemas.microsoft.com/office/drawing/2014/main" id="{3CA3B7E1-DAAA-458C-847C-6FBB7997E920}"/>
                  </a:ext>
                </a:extLst>
              </p:cNvPr>
              <p:cNvGrpSpPr/>
              <p:nvPr/>
            </p:nvGrpSpPr>
            <p:grpSpPr>
              <a:xfrm>
                <a:off x="3401365" y="1459039"/>
                <a:ext cx="2392062" cy="4110893"/>
                <a:chOff x="347008" y="1152420"/>
                <a:chExt cx="2392062" cy="4110893"/>
              </a:xfrm>
            </p:grpSpPr>
            <p:sp>
              <p:nvSpPr>
                <p:cNvPr id="43" name="TextBox 42">
                  <a:extLst>
                    <a:ext uri="{FF2B5EF4-FFF2-40B4-BE49-F238E27FC236}">
                      <a16:creationId xmlns:a16="http://schemas.microsoft.com/office/drawing/2014/main" id="{C92C0C9A-1087-472D-A778-2F39DB3E28AC}"/>
                    </a:ext>
                  </a:extLst>
                </p:cNvPr>
                <p:cNvSpPr txBox="1"/>
                <p:nvPr/>
              </p:nvSpPr>
              <p:spPr>
                <a:xfrm>
                  <a:off x="347008" y="1894311"/>
                  <a:ext cx="2392062" cy="3369002"/>
                </a:xfrm>
                <a:prstGeom prst="rect">
                  <a:avLst/>
                </a:prstGeom>
                <a:noFill/>
              </p:spPr>
              <p:txBody>
                <a:bodyPr wrap="square" lIns="0" rIns="0" rtlCol="0">
                  <a:spAutoFit/>
                </a:bodyPr>
                <a:lstStyle/>
                <a:p>
                  <a:pPr algn="ctr">
                    <a:lnSpc>
                      <a:spcPct val="150000"/>
                    </a:lnSpc>
                  </a:pPr>
                  <a:r>
                    <a:rPr lang="en-US" b="1" spc="300" dirty="0">
                      <a:latin typeface="+mj-lt"/>
                    </a:rPr>
                    <a:t>START</a:t>
                  </a:r>
                </a:p>
                <a:p>
                  <a:pPr algn="ctr">
                    <a:lnSpc>
                      <a:spcPct val="150000"/>
                    </a:lnSpc>
                  </a:pPr>
                  <a:r>
                    <a:rPr lang="en-US" sz="1200" dirty="0"/>
                    <a:t>Major stakeholders get together for Kick-Off meetings which include:</a:t>
                  </a:r>
                </a:p>
                <a:p>
                  <a:pPr marL="171450" indent="-171450">
                    <a:lnSpc>
                      <a:spcPct val="150000"/>
                    </a:lnSpc>
                    <a:buFont typeface="Arial" panose="020B0604020202020204" pitchFamily="34" charset="0"/>
                    <a:buChar char="•"/>
                  </a:pPr>
                  <a:endParaRPr lang="en-US" sz="1000" dirty="0"/>
                </a:p>
                <a:p>
                  <a:pPr marL="171450" indent="-171450">
                    <a:lnSpc>
                      <a:spcPct val="150000"/>
                    </a:lnSpc>
                    <a:buFont typeface="Arial" panose="020B0604020202020204" pitchFamily="34" charset="0"/>
                    <a:buChar char="•"/>
                  </a:pPr>
                  <a:r>
                    <a:rPr lang="en-US" sz="1000" dirty="0"/>
                    <a:t>Short demo of the app</a:t>
                  </a:r>
                </a:p>
                <a:p>
                  <a:pPr marL="171450" indent="-171450">
                    <a:lnSpc>
                      <a:spcPct val="150000"/>
                    </a:lnSpc>
                    <a:buFont typeface="Arial" panose="020B0604020202020204" pitchFamily="34" charset="0"/>
                    <a:buChar char="•"/>
                  </a:pPr>
                  <a:r>
                    <a:rPr lang="en-US" sz="1000" dirty="0"/>
                    <a:t>Process for data extraction to generate SmartLink</a:t>
                  </a:r>
                </a:p>
                <a:p>
                  <a:pPr marL="171450" indent="-171450">
                    <a:lnSpc>
                      <a:spcPct val="150000"/>
                    </a:lnSpc>
                    <a:buFont typeface="Arial" panose="020B0604020202020204" pitchFamily="34" charset="0"/>
                    <a:buChar char="•"/>
                  </a:pPr>
                  <a:r>
                    <a:rPr lang="en-US" sz="1000" dirty="0"/>
                    <a:t>Plan and timeline</a:t>
                  </a:r>
                </a:p>
                <a:p>
                  <a:pPr marL="171450" indent="-171450">
                    <a:lnSpc>
                      <a:spcPct val="150000"/>
                    </a:lnSpc>
                    <a:buFont typeface="Arial" panose="020B0604020202020204" pitchFamily="34" charset="0"/>
                    <a:buChar char="•"/>
                  </a:pPr>
                  <a:r>
                    <a:rPr lang="en-US" sz="1000" dirty="0"/>
                    <a:t>Training, communication and change management options</a:t>
                  </a:r>
                </a:p>
              </p:txBody>
            </p:sp>
            <p:pic>
              <p:nvPicPr>
                <p:cNvPr id="44" name="Graphic 43" descr="Badge outline">
                  <a:extLst>
                    <a:ext uri="{FF2B5EF4-FFF2-40B4-BE49-F238E27FC236}">
                      <a16:creationId xmlns:a16="http://schemas.microsoft.com/office/drawing/2014/main" id="{022C4A4D-1ED6-4D81-B12A-FC4E720989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62427" y="1152420"/>
                  <a:ext cx="741658" cy="741658"/>
                </a:xfrm>
                <a:prstGeom prst="rect">
                  <a:avLst/>
                </a:prstGeom>
              </p:spPr>
            </p:pic>
          </p:grpSp>
          <p:grpSp>
            <p:nvGrpSpPr>
              <p:cNvPr id="45" name="Group 44">
                <a:extLst>
                  <a:ext uri="{FF2B5EF4-FFF2-40B4-BE49-F238E27FC236}">
                    <a16:creationId xmlns:a16="http://schemas.microsoft.com/office/drawing/2014/main" id="{85B8AE87-0057-4409-91D4-74E8351AADF3}"/>
                  </a:ext>
                </a:extLst>
              </p:cNvPr>
              <p:cNvGrpSpPr/>
              <p:nvPr/>
            </p:nvGrpSpPr>
            <p:grpSpPr>
              <a:xfrm>
                <a:off x="6398572" y="1459039"/>
                <a:ext cx="2392062" cy="3523635"/>
                <a:chOff x="347008" y="1152420"/>
                <a:chExt cx="2392062" cy="3523635"/>
              </a:xfrm>
            </p:grpSpPr>
            <p:sp>
              <p:nvSpPr>
                <p:cNvPr id="46" name="TextBox 45">
                  <a:extLst>
                    <a:ext uri="{FF2B5EF4-FFF2-40B4-BE49-F238E27FC236}">
                      <a16:creationId xmlns:a16="http://schemas.microsoft.com/office/drawing/2014/main" id="{845E97F4-6E94-428B-89C9-64358A9EB306}"/>
                    </a:ext>
                  </a:extLst>
                </p:cNvPr>
                <p:cNvSpPr txBox="1"/>
                <p:nvPr/>
              </p:nvSpPr>
              <p:spPr>
                <a:xfrm>
                  <a:off x="347008" y="1894311"/>
                  <a:ext cx="2392062" cy="2781744"/>
                </a:xfrm>
                <a:prstGeom prst="rect">
                  <a:avLst/>
                </a:prstGeom>
                <a:noFill/>
              </p:spPr>
              <p:txBody>
                <a:bodyPr wrap="square" lIns="0" rIns="0" rtlCol="0">
                  <a:spAutoFit/>
                </a:bodyPr>
                <a:lstStyle/>
                <a:p>
                  <a:pPr algn="ctr">
                    <a:lnSpc>
                      <a:spcPct val="150000"/>
                    </a:lnSpc>
                  </a:pPr>
                  <a:r>
                    <a:rPr lang="en-US" b="1" spc="300" dirty="0">
                      <a:latin typeface="+mj-lt"/>
                    </a:rPr>
                    <a:t>GO-LIVE</a:t>
                  </a:r>
                </a:p>
                <a:p>
                  <a:pPr algn="ctr">
                    <a:lnSpc>
                      <a:spcPct val="150000"/>
                    </a:lnSpc>
                  </a:pPr>
                  <a:r>
                    <a:rPr lang="en-US" sz="1200" dirty="0"/>
                    <a:t>Instructor-led education. Validation, testing and rollout of best-practice workflows.</a:t>
                  </a:r>
                </a:p>
                <a:p>
                  <a:pPr algn="ctr">
                    <a:lnSpc>
                      <a:spcPct val="150000"/>
                    </a:lnSpc>
                  </a:pPr>
                  <a:endParaRPr lang="en-US" sz="1200" dirty="0"/>
                </a:p>
                <a:p>
                  <a:pPr algn="ctr">
                    <a:lnSpc>
                      <a:spcPct val="150000"/>
                    </a:lnSpc>
                  </a:pPr>
                  <a:r>
                    <a:rPr lang="en-US" sz="1200" dirty="0"/>
                    <a:t>All normal day-to-day activities are running. You’re officially live!</a:t>
                  </a:r>
                </a:p>
              </p:txBody>
            </p:sp>
            <p:pic>
              <p:nvPicPr>
                <p:cNvPr id="47" name="Graphic 46" descr="Badge 3 outline">
                  <a:extLst>
                    <a:ext uri="{FF2B5EF4-FFF2-40B4-BE49-F238E27FC236}">
                      <a16:creationId xmlns:a16="http://schemas.microsoft.com/office/drawing/2014/main" id="{A1DDE3DB-2A79-486A-B490-0A4B1792AA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62427" y="1152420"/>
                  <a:ext cx="741658" cy="741658"/>
                </a:xfrm>
                <a:prstGeom prst="rect">
                  <a:avLst/>
                </a:prstGeom>
              </p:spPr>
            </p:pic>
          </p:grpSp>
          <p:grpSp>
            <p:nvGrpSpPr>
              <p:cNvPr id="48" name="Group 47">
                <a:extLst>
                  <a:ext uri="{FF2B5EF4-FFF2-40B4-BE49-F238E27FC236}">
                    <a16:creationId xmlns:a16="http://schemas.microsoft.com/office/drawing/2014/main" id="{C231D104-C5C3-4C41-B559-CE25F48C7A28}"/>
                  </a:ext>
                </a:extLst>
              </p:cNvPr>
              <p:cNvGrpSpPr/>
              <p:nvPr/>
            </p:nvGrpSpPr>
            <p:grpSpPr>
              <a:xfrm>
                <a:off x="9395780" y="1452346"/>
                <a:ext cx="2392062" cy="2569896"/>
                <a:chOff x="347008" y="1152420"/>
                <a:chExt cx="2392062" cy="2569896"/>
              </a:xfrm>
            </p:grpSpPr>
            <p:sp>
              <p:nvSpPr>
                <p:cNvPr id="49" name="TextBox 48">
                  <a:extLst>
                    <a:ext uri="{FF2B5EF4-FFF2-40B4-BE49-F238E27FC236}">
                      <a16:creationId xmlns:a16="http://schemas.microsoft.com/office/drawing/2014/main" id="{C73919B0-18C3-4BD0-AB8D-E6999AFF1EC3}"/>
                    </a:ext>
                  </a:extLst>
                </p:cNvPr>
                <p:cNvSpPr txBox="1"/>
                <p:nvPr/>
              </p:nvSpPr>
              <p:spPr>
                <a:xfrm>
                  <a:off x="347008" y="1894312"/>
                  <a:ext cx="2392062" cy="1828004"/>
                </a:xfrm>
                <a:prstGeom prst="rect">
                  <a:avLst/>
                </a:prstGeom>
                <a:noFill/>
              </p:spPr>
              <p:txBody>
                <a:bodyPr wrap="square" lIns="0" rIns="0" rtlCol="0">
                  <a:spAutoFit/>
                </a:bodyPr>
                <a:lstStyle/>
                <a:p>
                  <a:pPr algn="ctr">
                    <a:lnSpc>
                      <a:spcPct val="150000"/>
                    </a:lnSpc>
                  </a:pPr>
                  <a:r>
                    <a:rPr lang="en-US" b="1" spc="300" dirty="0">
                      <a:latin typeface="+mj-lt"/>
                    </a:rPr>
                    <a:t>MONITOR</a:t>
                  </a:r>
                </a:p>
                <a:p>
                  <a:pPr algn="ctr">
                    <a:lnSpc>
                      <a:spcPct val="150000"/>
                    </a:lnSpc>
                  </a:pPr>
                  <a:r>
                    <a:rPr lang="en-US" sz="1200" dirty="0"/>
                    <a:t>Monitor key performance indicators as well as app adoption to track improvements and ROI.</a:t>
                  </a:r>
                </a:p>
              </p:txBody>
            </p:sp>
            <p:pic>
              <p:nvPicPr>
                <p:cNvPr id="50" name="Graphic 49" descr="Badge 4 outline">
                  <a:extLst>
                    <a:ext uri="{FF2B5EF4-FFF2-40B4-BE49-F238E27FC236}">
                      <a16:creationId xmlns:a16="http://schemas.microsoft.com/office/drawing/2014/main" id="{28D78370-1739-4FAF-AFAB-D0AE2F076B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62427" y="1152420"/>
                  <a:ext cx="741658" cy="741658"/>
                </a:xfrm>
                <a:prstGeom prst="rect">
                  <a:avLst/>
                </a:prstGeom>
              </p:spPr>
            </p:pic>
          </p:grpSp>
        </p:grpSp>
        <p:sp>
          <p:nvSpPr>
            <p:cNvPr id="10" name="TextBox 9">
              <a:extLst>
                <a:ext uri="{FF2B5EF4-FFF2-40B4-BE49-F238E27FC236}">
                  <a16:creationId xmlns:a16="http://schemas.microsoft.com/office/drawing/2014/main" id="{0EF51C29-444D-4503-9269-A255FA05923C}"/>
                </a:ext>
              </a:extLst>
            </p:cNvPr>
            <p:cNvSpPr txBox="1"/>
            <p:nvPr/>
          </p:nvSpPr>
          <p:spPr>
            <a:xfrm>
              <a:off x="175158" y="6272347"/>
              <a:ext cx="10777699" cy="715306"/>
            </a:xfrm>
            <a:prstGeom prst="rect">
              <a:avLst/>
            </a:prstGeom>
            <a:noFill/>
          </p:spPr>
          <p:txBody>
            <a:bodyPr wrap="square" rtlCol="0">
              <a:spAutoFit/>
            </a:bodyPr>
            <a:lstStyle/>
            <a:p>
              <a:pPr>
                <a:lnSpc>
                  <a:spcPct val="150000"/>
                </a:lnSpc>
              </a:pPr>
              <a:r>
                <a:rPr lang="en-US" sz="1200" dirty="0">
                  <a:latin typeface="Nunito Sans Black" panose="00000A00000000000000" pitchFamily="2" charset="0"/>
                </a:rPr>
                <a:t>NOTE:</a:t>
              </a:r>
              <a:r>
                <a:rPr lang="en-US" sz="1200" dirty="0"/>
                <a:t> All dates provided above are estimates based on benchmark data from past implementations for projects similar in scope. Your implementation could go faster or slower depending on the team’s responsiveness and willingness to learn.</a:t>
              </a:r>
            </a:p>
          </p:txBody>
        </p:sp>
      </p:grpSp>
      <p:sp>
        <p:nvSpPr>
          <p:cNvPr id="25" name="TextBox 24">
            <a:extLst>
              <a:ext uri="{FF2B5EF4-FFF2-40B4-BE49-F238E27FC236}">
                <a16:creationId xmlns:a16="http://schemas.microsoft.com/office/drawing/2014/main" id="{2724D926-0F94-4900-A561-86A14EA06EAF}"/>
              </a:ext>
            </a:extLst>
          </p:cNvPr>
          <p:cNvSpPr txBox="1"/>
          <p:nvPr/>
        </p:nvSpPr>
        <p:spPr>
          <a:xfrm rot="16200000">
            <a:off x="-450420" y="3313583"/>
            <a:ext cx="1739580"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IMPLEMENTATION</a:t>
            </a:r>
          </a:p>
        </p:txBody>
      </p:sp>
    </p:spTree>
    <p:extLst>
      <p:ext uri="{BB962C8B-B14F-4D97-AF65-F5344CB8AC3E}">
        <p14:creationId xmlns:p14="http://schemas.microsoft.com/office/powerpoint/2010/main" val="2171634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3E04-94C7-4D5B-9DA2-4C7E2DE7C3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1941" y="399326"/>
            <a:ext cx="3348117" cy="6059348"/>
          </a:xfrm>
          <a:prstGeom prst="rect">
            <a:avLst/>
          </a:prstGeom>
        </p:spPr>
      </p:pic>
      <p:cxnSp>
        <p:nvCxnSpPr>
          <p:cNvPr id="18" name="Straight Connector 17">
            <a:extLst>
              <a:ext uri="{FF2B5EF4-FFF2-40B4-BE49-F238E27FC236}">
                <a16:creationId xmlns:a16="http://schemas.microsoft.com/office/drawing/2014/main" id="{877A08FA-2B92-4D13-B392-ECED046E08FB}"/>
              </a:ext>
            </a:extLst>
          </p:cNvPr>
          <p:cNvCxnSpPr>
            <a:cxnSpLocks/>
            <a:endCxn id="23" idx="3"/>
          </p:cNvCxnSpPr>
          <p:nvPr/>
        </p:nvCxnSpPr>
        <p:spPr>
          <a:xfrm flipH="1">
            <a:off x="4243468" y="2428875"/>
            <a:ext cx="95718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AAC24E1-B567-4B4F-9E71-C27CB1AEFF39}"/>
              </a:ext>
            </a:extLst>
          </p:cNvPr>
          <p:cNvSpPr/>
          <p:nvPr/>
        </p:nvSpPr>
        <p:spPr>
          <a:xfrm>
            <a:off x="5105400" y="2305050"/>
            <a:ext cx="257175" cy="257175"/>
          </a:xfrm>
          <a:prstGeom prst="ellipse">
            <a:avLst/>
          </a:prstGeom>
          <a:solidFill>
            <a:schemeClr val="accent4"/>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unito Sans"/>
              <a:ea typeface="+mn-ea"/>
              <a:cs typeface="+mn-cs"/>
            </a:endParaRPr>
          </a:p>
        </p:txBody>
      </p:sp>
      <p:sp>
        <p:nvSpPr>
          <p:cNvPr id="23" name="TextBox 22">
            <a:extLst>
              <a:ext uri="{FF2B5EF4-FFF2-40B4-BE49-F238E27FC236}">
                <a16:creationId xmlns:a16="http://schemas.microsoft.com/office/drawing/2014/main" id="{F1F0153A-2EFE-4860-971C-A97C1A50CFB7}"/>
              </a:ext>
            </a:extLst>
          </p:cNvPr>
          <p:cNvSpPr txBox="1"/>
          <p:nvPr/>
        </p:nvSpPr>
        <p:spPr>
          <a:xfrm>
            <a:off x="895350" y="1776773"/>
            <a:ext cx="3348118" cy="13042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300" normalizeH="0" baseline="0" noProof="0" dirty="0">
                <a:ln>
                  <a:noFill/>
                </a:ln>
                <a:solidFill>
                  <a:srgbClr val="404D67"/>
                </a:solidFill>
                <a:effectLst/>
                <a:uLnTx/>
                <a:uFillTx/>
                <a:latin typeface="Avenir Next LT Pro"/>
                <a:ea typeface="+mn-ea"/>
                <a:cs typeface="+mn-cs"/>
              </a:rPr>
              <a:t>AVIONTÉ 24/7 WORK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D67"/>
                </a:solidFill>
                <a:effectLst/>
                <a:uLnTx/>
                <a:uFillTx/>
                <a:latin typeface="Nunito Sans"/>
                <a:ea typeface="+mn-ea"/>
                <a:cs typeface="+mn-cs"/>
              </a:rPr>
              <a:t>Match talent with jobs that fit their skills and schedule.</a:t>
            </a:r>
          </a:p>
        </p:txBody>
      </p:sp>
      <p:sp>
        <p:nvSpPr>
          <p:cNvPr id="27" name="TextBox 13">
            <a:extLst>
              <a:ext uri="{FF2B5EF4-FFF2-40B4-BE49-F238E27FC236}">
                <a16:creationId xmlns:a16="http://schemas.microsoft.com/office/drawing/2014/main" id="{FEE85453-0E26-49DF-A113-FB73EF615F0F}"/>
              </a:ext>
            </a:extLst>
          </p:cNvPr>
          <p:cNvSpPr txBox="1"/>
          <p:nvPr/>
        </p:nvSpPr>
        <p:spPr>
          <a:xfrm>
            <a:off x="895350" y="3080976"/>
            <a:ext cx="3348118" cy="2469907"/>
          </a:xfrm>
          <a:prstGeom prst="rect">
            <a:avLst/>
          </a:prstGeom>
        </p:spPr>
        <p:txBody>
          <a:bodyPr wrap="square" lIns="0" tIns="0" rIns="0" bIns="0" rtlCol="0" anchor="t">
            <a:spAutoFit/>
          </a:bodyPr>
          <a:lstStyle/>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endParaRPr kumimoji="0" lang="en-US" sz="1200" b="0" i="0" u="none" strike="noStrike" kern="1200" cap="none" spc="0" normalizeH="0" baseline="0" noProof="0" dirty="0">
              <a:ln>
                <a:noFill/>
              </a:ln>
              <a:solidFill>
                <a:srgbClr val="404D67"/>
              </a:solidFill>
              <a:effectLst/>
              <a:uLnTx/>
              <a:uFillTx/>
              <a:latin typeface="Nunito Sans"/>
              <a:ea typeface="+mn-ea"/>
              <a:cs typeface="+mn-cs"/>
            </a:endParaRP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Quick and easy talent enrollment</a:t>
            </a: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Algorithmic distribution of jobs</a:t>
            </a: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Real-time scheduling and activities</a:t>
            </a: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Robust data and analytics</a:t>
            </a: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Deep integrations with best-in-class talent enablement solutions</a:t>
            </a: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Integrated with AviontéBOLD</a:t>
            </a:r>
          </a:p>
          <a:p>
            <a:pPr marL="259093" marR="0" lvl="1" indent="-129546" algn="l" defTabSz="914400" rtl="0" eaLnBrk="1" fontAlgn="auto" latinLnBrk="0" hangingPunct="1">
              <a:lnSpc>
                <a:spcPct val="15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404D67"/>
                </a:solidFill>
                <a:effectLst/>
                <a:uLnTx/>
                <a:uFillTx/>
                <a:latin typeface="Nunito Sans"/>
                <a:ea typeface="+mn-ea"/>
                <a:cs typeface="+mn-cs"/>
              </a:rPr>
              <a:t>Custom white-label solution available</a:t>
            </a:r>
            <a:endParaRPr kumimoji="0" lang="en-US" sz="1200" b="0" i="0" u="none" strike="noStrike" kern="1200" cap="none" spc="0" normalizeH="0" baseline="0" noProof="0" dirty="0">
              <a:ln>
                <a:noFill/>
              </a:ln>
              <a:solidFill>
                <a:srgbClr val="404D67"/>
              </a:solidFill>
              <a:effectLst/>
              <a:uLnTx/>
              <a:uFillTx/>
              <a:latin typeface="Nunito Sans Regular"/>
              <a:ea typeface="+mn-ea"/>
              <a:cs typeface="+mn-cs"/>
            </a:endParaRPr>
          </a:p>
        </p:txBody>
      </p:sp>
      <p:pic>
        <p:nvPicPr>
          <p:cNvPr id="29" name="Picture 28" descr="Calendar&#10;&#10;Description automatically generated">
            <a:extLst>
              <a:ext uri="{FF2B5EF4-FFF2-40B4-BE49-F238E27FC236}">
                <a16:creationId xmlns:a16="http://schemas.microsoft.com/office/drawing/2014/main" id="{D9B982E2-8D55-4D98-8255-FC44B3ABADBD}"/>
              </a:ext>
            </a:extLst>
          </p:cNvPr>
          <p:cNvPicPr>
            <a:picLocks noChangeAspect="1"/>
          </p:cNvPicPr>
          <p:nvPr/>
        </p:nvPicPr>
        <p:blipFill rotWithShape="1">
          <a:blip r:embed="rId4">
            <a:extLst>
              <a:ext uri="{28A0092B-C50C-407E-A947-70E740481C1C}">
                <a14:useLocalDpi xmlns:a14="http://schemas.microsoft.com/office/drawing/2010/main" val="0"/>
              </a:ext>
            </a:extLst>
          </a:blip>
          <a:srcRect t="5081"/>
          <a:stretch/>
        </p:blipFill>
        <p:spPr>
          <a:xfrm>
            <a:off x="7770059" y="0"/>
            <a:ext cx="1932476" cy="3971857"/>
          </a:xfrm>
          <a:prstGeom prst="rect">
            <a:avLst/>
          </a:prstGeom>
          <a:effectLst>
            <a:outerShdw blurRad="50800" dist="38100" dir="5400000" algn="t" rotWithShape="0">
              <a:schemeClr val="tx1">
                <a:alpha val="20000"/>
              </a:schemeClr>
            </a:outerShdw>
          </a:effectLst>
        </p:spPr>
      </p:pic>
      <p:pic>
        <p:nvPicPr>
          <p:cNvPr id="31" name="Picture 30" descr="Map&#10;&#10;Description automatically generated">
            <a:extLst>
              <a:ext uri="{FF2B5EF4-FFF2-40B4-BE49-F238E27FC236}">
                <a16:creationId xmlns:a16="http://schemas.microsoft.com/office/drawing/2014/main" id="{B107124C-0378-4F50-AF9D-70BD02CCC352}"/>
              </a:ext>
            </a:extLst>
          </p:cNvPr>
          <p:cNvPicPr>
            <a:picLocks noChangeAspect="1"/>
          </p:cNvPicPr>
          <p:nvPr/>
        </p:nvPicPr>
        <p:blipFill rotWithShape="1">
          <a:blip r:embed="rId5">
            <a:extLst>
              <a:ext uri="{28A0092B-C50C-407E-A947-70E740481C1C}">
                <a14:useLocalDpi xmlns:a14="http://schemas.microsoft.com/office/drawing/2010/main" val="0"/>
              </a:ext>
            </a:extLst>
          </a:blip>
          <a:srcRect l="46" t="3088" r="-46" b="17564"/>
          <a:stretch/>
        </p:blipFill>
        <p:spPr>
          <a:xfrm>
            <a:off x="9925049" y="0"/>
            <a:ext cx="1933575" cy="3409474"/>
          </a:xfrm>
          <a:prstGeom prst="rect">
            <a:avLst/>
          </a:prstGeom>
          <a:effectLst>
            <a:outerShdw blurRad="50800" dist="38100" dir="5400000" algn="t" rotWithShape="0">
              <a:schemeClr val="tx1">
                <a:alpha val="20000"/>
              </a:schemeClr>
            </a:outerShdw>
          </a:effectLst>
        </p:spPr>
      </p:pic>
      <p:pic>
        <p:nvPicPr>
          <p:cNvPr id="33" name="Picture 32" descr="Graphical user interface, text, application&#10;&#10;Description automatically generated">
            <a:extLst>
              <a:ext uri="{FF2B5EF4-FFF2-40B4-BE49-F238E27FC236}">
                <a16:creationId xmlns:a16="http://schemas.microsoft.com/office/drawing/2014/main" id="{4A71BB52-1A65-45E7-9642-60B906C197DB}"/>
              </a:ext>
            </a:extLst>
          </p:cNvPr>
          <p:cNvPicPr>
            <a:picLocks noChangeAspect="1"/>
          </p:cNvPicPr>
          <p:nvPr/>
        </p:nvPicPr>
        <p:blipFill rotWithShape="1">
          <a:blip r:embed="rId6">
            <a:extLst>
              <a:ext uri="{28A0092B-C50C-407E-A947-70E740481C1C}">
                <a14:useLocalDpi xmlns:a14="http://schemas.microsoft.com/office/drawing/2010/main" val="0"/>
              </a:ext>
            </a:extLst>
          </a:blip>
          <a:srcRect t="5080" b="31461"/>
          <a:stretch/>
        </p:blipFill>
        <p:spPr>
          <a:xfrm>
            <a:off x="7769950" y="4202616"/>
            <a:ext cx="1932695" cy="2655384"/>
          </a:xfrm>
          <a:prstGeom prst="rect">
            <a:avLst/>
          </a:prstGeom>
          <a:effectLst>
            <a:outerShdw blurRad="50800" dist="38100" dir="5400000" algn="t" rotWithShape="0">
              <a:schemeClr val="tx1">
                <a:alpha val="20000"/>
              </a:schemeClr>
            </a:outerShdw>
          </a:effectLst>
        </p:spPr>
      </p:pic>
      <p:pic>
        <p:nvPicPr>
          <p:cNvPr id="35" name="Picture 34" descr="Graphical user interface, application&#10;&#10;Description automatically generated">
            <a:extLst>
              <a:ext uri="{FF2B5EF4-FFF2-40B4-BE49-F238E27FC236}">
                <a16:creationId xmlns:a16="http://schemas.microsoft.com/office/drawing/2014/main" id="{D8B4122A-E684-4926-B564-E6ED4A1D8A4C}"/>
              </a:ext>
            </a:extLst>
          </p:cNvPr>
          <p:cNvPicPr>
            <a:picLocks noChangeAspect="1"/>
          </p:cNvPicPr>
          <p:nvPr/>
        </p:nvPicPr>
        <p:blipFill rotWithShape="1">
          <a:blip r:embed="rId7">
            <a:extLst>
              <a:ext uri="{28A0092B-C50C-407E-A947-70E740481C1C}">
                <a14:useLocalDpi xmlns:a14="http://schemas.microsoft.com/office/drawing/2010/main" val="0"/>
              </a:ext>
            </a:extLst>
          </a:blip>
          <a:srcRect t="5220" b="16931"/>
          <a:stretch/>
        </p:blipFill>
        <p:spPr>
          <a:xfrm>
            <a:off x="9925048" y="3600450"/>
            <a:ext cx="1933575" cy="3257550"/>
          </a:xfrm>
          <a:prstGeom prst="rect">
            <a:avLst/>
          </a:prstGeom>
          <a:effectLst>
            <a:outerShdw blurRad="50800" dist="38100" dir="5400000" algn="t" rotWithShape="0">
              <a:schemeClr val="tx1">
                <a:alpha val="20000"/>
              </a:schemeClr>
            </a:outerShdw>
          </a:effectLst>
        </p:spPr>
      </p:pic>
      <p:sp>
        <p:nvSpPr>
          <p:cNvPr id="36" name="Rectangle 35">
            <a:extLst>
              <a:ext uri="{FF2B5EF4-FFF2-40B4-BE49-F238E27FC236}">
                <a16:creationId xmlns:a16="http://schemas.microsoft.com/office/drawing/2014/main" id="{5CC52850-C1D6-485F-81A6-C467B153088F}"/>
              </a:ext>
            </a:extLst>
          </p:cNvPr>
          <p:cNvSpPr/>
          <p:nvPr/>
        </p:nvSpPr>
        <p:spPr>
          <a:xfrm>
            <a:off x="895350" y="1152412"/>
            <a:ext cx="1562099" cy="3094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Nunito Sans Black" panose="00000A00000000000000" pitchFamily="2" charset="0"/>
                <a:ea typeface="Montserrat" charset="0"/>
                <a:cs typeface="Montserrat" charset="0"/>
              </a:rPr>
              <a:t>AVAILABLE NOW</a:t>
            </a:r>
          </a:p>
        </p:txBody>
      </p:sp>
      <p:sp>
        <p:nvSpPr>
          <p:cNvPr id="12" name="TextBox 11">
            <a:extLst>
              <a:ext uri="{FF2B5EF4-FFF2-40B4-BE49-F238E27FC236}">
                <a16:creationId xmlns:a16="http://schemas.microsoft.com/office/drawing/2014/main" id="{7B0130EB-41E1-4C65-8ED4-DB916D89455D}"/>
              </a:ext>
            </a:extLst>
          </p:cNvPr>
          <p:cNvSpPr txBox="1"/>
          <p:nvPr/>
        </p:nvSpPr>
        <p:spPr>
          <a:xfrm rot="16200000">
            <a:off x="-578655" y="3313583"/>
            <a:ext cx="1996060"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EFEFEF">
                    <a:lumMod val="75000"/>
                  </a:srgbClr>
                </a:solidFill>
                <a:effectLst/>
                <a:uLnTx/>
                <a:uFillTx/>
                <a:latin typeface="Avenir Next LT Pro"/>
                <a:ea typeface="+mn-ea"/>
                <a:cs typeface="Poppins Medium" panose="00000600000000000000" pitchFamily="2" charset="0"/>
              </a:rPr>
              <a:t>AVIONTÉ 24/7 WORK</a:t>
            </a:r>
          </a:p>
        </p:txBody>
      </p:sp>
    </p:spTree>
    <p:extLst>
      <p:ext uri="{BB962C8B-B14F-4D97-AF65-F5344CB8AC3E}">
        <p14:creationId xmlns:p14="http://schemas.microsoft.com/office/powerpoint/2010/main" val="299688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49AC3-3A80-4808-89DB-B4A3EBB3C2DB}"/>
              </a:ext>
            </a:extLst>
          </p:cNvPr>
          <p:cNvSpPr/>
          <p:nvPr/>
        </p:nvSpPr>
        <p:spPr>
          <a:xfrm>
            <a:off x="1097260" y="942109"/>
            <a:ext cx="9997479" cy="497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 name="TextBox 3">
            <a:extLst>
              <a:ext uri="{FF2B5EF4-FFF2-40B4-BE49-F238E27FC236}">
                <a16:creationId xmlns:a16="http://schemas.microsoft.com/office/drawing/2014/main" id="{97367683-8FB4-439E-B892-CBF2DEC121B3}"/>
              </a:ext>
            </a:extLst>
          </p:cNvPr>
          <p:cNvSpPr txBox="1"/>
          <p:nvPr/>
        </p:nvSpPr>
        <p:spPr>
          <a:xfrm>
            <a:off x="2253673" y="2393170"/>
            <a:ext cx="7684654" cy="227652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800" b="1" i="0" u="none" strike="noStrike" kern="1200" cap="none" spc="300" normalizeH="0" baseline="0" noProof="0" dirty="0">
                <a:ln>
                  <a:noFill/>
                </a:ln>
                <a:effectLst/>
                <a:uLnTx/>
                <a:uFillTx/>
                <a:latin typeface="+mj-lt"/>
                <a:ea typeface="+mj-ea"/>
                <a:cs typeface="+mj-cs"/>
              </a:rPr>
              <a:t>WHY PAY?</a:t>
            </a:r>
            <a:endParaRPr lang="en-US" sz="4800" b="1" spc="300" dirty="0">
              <a:latin typeface="+mj-lt"/>
              <a:ea typeface="+mj-ea"/>
              <a:cs typeface="+mj-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lang="en-US" sz="1600" b="0" i="0" u="none" strike="noStrike" dirty="0">
                <a:solidFill>
                  <a:srgbClr val="404D67"/>
                </a:solidFill>
                <a:effectLst/>
              </a:rPr>
              <a:t>Pay is the most important and sensitive transaction associated with employment. </a:t>
            </a:r>
            <a:r>
              <a:rPr lang="en-US" sz="1600" dirty="0">
                <a:solidFill>
                  <a:srgbClr val="404D67"/>
                </a:solidFill>
              </a:rPr>
              <a:t>Get</a:t>
            </a:r>
            <a:r>
              <a:rPr lang="en-US" sz="1600" b="0" i="0" u="none" strike="noStrike" dirty="0">
                <a:solidFill>
                  <a:srgbClr val="404D67"/>
                </a:solidFill>
                <a:effectLst/>
              </a:rPr>
              <a:t> it right, and you can build trust and long-term loyalty with your talent. Get it wrong, and you could destroy the relationship along with your reputation.</a:t>
            </a:r>
            <a:endParaRPr kumimoji="0" lang="en-US" sz="2000" b="0" i="0" u="none" strike="noStrike" kern="1200" cap="none" spc="0" normalizeH="0" baseline="0" noProof="0" dirty="0">
              <a:ln>
                <a:noFill/>
              </a:ln>
              <a:effectLst/>
              <a:uLnTx/>
              <a:uFillTx/>
              <a:latin typeface="Avenir Next LT Pro"/>
              <a:ea typeface="+mj-ea"/>
              <a:cs typeface="+mj-cs"/>
            </a:endParaRPr>
          </a:p>
        </p:txBody>
      </p:sp>
      <p:pic>
        <p:nvPicPr>
          <p:cNvPr id="7" name="Graphic 6" descr="Money outline">
            <a:extLst>
              <a:ext uri="{FF2B5EF4-FFF2-40B4-BE49-F238E27FC236}">
                <a16:creationId xmlns:a16="http://schemas.microsoft.com/office/drawing/2014/main" id="{4686434F-FC66-4D9B-A8B6-5F7B9056DD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38799" y="1478770"/>
            <a:ext cx="914400" cy="914400"/>
          </a:xfrm>
          <a:prstGeom prst="rect">
            <a:avLst/>
          </a:prstGeom>
        </p:spPr>
      </p:pic>
      <p:cxnSp>
        <p:nvCxnSpPr>
          <p:cNvPr id="9" name="Straight Connector 8">
            <a:extLst>
              <a:ext uri="{FF2B5EF4-FFF2-40B4-BE49-F238E27FC236}">
                <a16:creationId xmlns:a16="http://schemas.microsoft.com/office/drawing/2014/main" id="{5D8A9F6C-1712-440B-A77E-F1FB5C762CE8}"/>
              </a:ext>
            </a:extLst>
          </p:cNvPr>
          <p:cNvCxnSpPr>
            <a:cxnSpLocks/>
          </p:cNvCxnSpPr>
          <p:nvPr/>
        </p:nvCxnSpPr>
        <p:spPr>
          <a:xfrm>
            <a:off x="5674163" y="4926492"/>
            <a:ext cx="84367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A1E4E5-9735-458C-A0AC-5551A52D882A}"/>
              </a:ext>
            </a:extLst>
          </p:cNvPr>
          <p:cNvSpPr txBox="1"/>
          <p:nvPr/>
        </p:nvSpPr>
        <p:spPr>
          <a:xfrm rot="16200000">
            <a:off x="-557832" y="3313583"/>
            <a:ext cx="1954382"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PRODUCT</a:t>
            </a:r>
            <a:r>
              <a:rPr lang="en-US" sz="900" b="0" spc="300" dirty="0">
                <a:solidFill>
                  <a:schemeClr val="accent5">
                    <a:lumMod val="75000"/>
                  </a:schemeClr>
                </a:solidFill>
                <a:latin typeface="+mj-lt"/>
                <a:cs typeface="Poppins Medium" panose="00000600000000000000" pitchFamily="2" charset="0"/>
              </a:rPr>
              <a:t> STRATEGY</a:t>
            </a:r>
          </a:p>
        </p:txBody>
      </p:sp>
    </p:spTree>
    <p:extLst>
      <p:ext uri="{BB962C8B-B14F-4D97-AF65-F5344CB8AC3E}">
        <p14:creationId xmlns:p14="http://schemas.microsoft.com/office/powerpoint/2010/main" val="408604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BE921-ECF5-4FF9-AC40-61729C98E85A}"/>
              </a:ext>
            </a:extLst>
          </p:cNvPr>
          <p:cNvSpPr/>
          <p:nvPr/>
        </p:nvSpPr>
        <p:spPr>
          <a:xfrm>
            <a:off x="4581682" y="1874498"/>
            <a:ext cx="3022496" cy="333481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D149D0A-2DF4-4A23-BE31-AE29A6B7B8A2}"/>
              </a:ext>
            </a:extLst>
          </p:cNvPr>
          <p:cNvSpPr/>
          <p:nvPr/>
        </p:nvSpPr>
        <p:spPr>
          <a:xfrm>
            <a:off x="1346409" y="1874498"/>
            <a:ext cx="3022496" cy="333481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85DB23E4-0249-47B8-A9D2-B497072D1989}"/>
              </a:ext>
            </a:extLst>
          </p:cNvPr>
          <p:cNvSpPr>
            <a:spLocks noGrp="1"/>
          </p:cNvSpPr>
          <p:nvPr>
            <p:ph type="body" sz="quarter" idx="11"/>
          </p:nvPr>
        </p:nvSpPr>
        <p:spPr/>
        <p:txBody>
          <a:bodyPr/>
          <a:lstStyle/>
          <a:p>
            <a:r>
              <a:rPr lang="en-US" dirty="0"/>
              <a:t>WANT TO BE COMPETITIVE?</a:t>
            </a:r>
          </a:p>
        </p:txBody>
      </p:sp>
      <p:sp>
        <p:nvSpPr>
          <p:cNvPr id="6" name="Rectangle 5">
            <a:extLst>
              <a:ext uri="{FF2B5EF4-FFF2-40B4-BE49-F238E27FC236}">
                <a16:creationId xmlns:a16="http://schemas.microsoft.com/office/drawing/2014/main" id="{E4DF269D-E65C-49D5-8F2D-EEEE60AF776A}"/>
              </a:ext>
            </a:extLst>
          </p:cNvPr>
          <p:cNvSpPr/>
          <p:nvPr/>
        </p:nvSpPr>
        <p:spPr>
          <a:xfrm>
            <a:off x="7816955" y="1874498"/>
            <a:ext cx="3022496" cy="333481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566ED96-4543-4DBC-8496-3E3D65B97729}"/>
              </a:ext>
            </a:extLst>
          </p:cNvPr>
          <p:cNvSpPr/>
          <p:nvPr/>
        </p:nvSpPr>
        <p:spPr>
          <a:xfrm>
            <a:off x="1352550" y="5458691"/>
            <a:ext cx="9493250" cy="63413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bg1"/>
                </a:solidFill>
                <a:latin typeface="+mj-lt"/>
              </a:rPr>
              <a:t>PAY CAN HELP INCREASE RETENTION AND REFERRALS</a:t>
            </a:r>
          </a:p>
        </p:txBody>
      </p:sp>
      <p:grpSp>
        <p:nvGrpSpPr>
          <p:cNvPr id="16" name="Group 15">
            <a:extLst>
              <a:ext uri="{FF2B5EF4-FFF2-40B4-BE49-F238E27FC236}">
                <a16:creationId xmlns:a16="http://schemas.microsoft.com/office/drawing/2014/main" id="{AB8F5E15-1299-48F6-8F98-AB8EF09A757E}"/>
              </a:ext>
            </a:extLst>
          </p:cNvPr>
          <p:cNvGrpSpPr/>
          <p:nvPr/>
        </p:nvGrpSpPr>
        <p:grpSpPr>
          <a:xfrm>
            <a:off x="4838662" y="2431265"/>
            <a:ext cx="2508535" cy="2318632"/>
            <a:chOff x="4838662" y="2514598"/>
            <a:chExt cx="2508535" cy="2318632"/>
          </a:xfrm>
        </p:grpSpPr>
        <p:sp>
          <p:nvSpPr>
            <p:cNvPr id="10" name="Rectangle 9">
              <a:extLst>
                <a:ext uri="{FF2B5EF4-FFF2-40B4-BE49-F238E27FC236}">
                  <a16:creationId xmlns:a16="http://schemas.microsoft.com/office/drawing/2014/main" id="{37599564-07F1-4C19-B906-54FB8FC8F2DD}"/>
                </a:ext>
              </a:extLst>
            </p:cNvPr>
            <p:cNvSpPr/>
            <p:nvPr/>
          </p:nvSpPr>
          <p:spPr>
            <a:xfrm>
              <a:off x="4838662" y="3428999"/>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cs typeface="Poppins SemiBold" panose="00000700000000000000" pitchFamily="2" charset="0"/>
                </a:rPr>
                <a:t>EMPOWER TALENT</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Deliver self-service with mobile access to pay and tax information.</a:t>
              </a:r>
            </a:p>
          </p:txBody>
        </p:sp>
        <p:pic>
          <p:nvPicPr>
            <p:cNvPr id="12" name="Graphic 11" descr="Smart Phone outline">
              <a:extLst>
                <a:ext uri="{FF2B5EF4-FFF2-40B4-BE49-F238E27FC236}">
                  <a16:creationId xmlns:a16="http://schemas.microsoft.com/office/drawing/2014/main" id="{8676CC17-EAB6-43C6-8C8F-41762C347C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635730" y="2514598"/>
              <a:ext cx="914400" cy="914400"/>
            </a:xfrm>
            <a:prstGeom prst="rect">
              <a:avLst/>
            </a:prstGeom>
          </p:spPr>
        </p:pic>
      </p:grpSp>
      <p:grpSp>
        <p:nvGrpSpPr>
          <p:cNvPr id="15" name="Group 14">
            <a:extLst>
              <a:ext uri="{FF2B5EF4-FFF2-40B4-BE49-F238E27FC236}">
                <a16:creationId xmlns:a16="http://schemas.microsoft.com/office/drawing/2014/main" id="{C3C5C605-24F9-4295-8C84-926D35EE0E5E}"/>
              </a:ext>
            </a:extLst>
          </p:cNvPr>
          <p:cNvGrpSpPr/>
          <p:nvPr/>
        </p:nvGrpSpPr>
        <p:grpSpPr>
          <a:xfrm>
            <a:off x="1609530" y="2431264"/>
            <a:ext cx="2508535" cy="2318633"/>
            <a:chOff x="1603389" y="2340800"/>
            <a:chExt cx="2508535" cy="2318633"/>
          </a:xfrm>
        </p:grpSpPr>
        <p:sp>
          <p:nvSpPr>
            <p:cNvPr id="9" name="Rectangle 8">
              <a:extLst>
                <a:ext uri="{FF2B5EF4-FFF2-40B4-BE49-F238E27FC236}">
                  <a16:creationId xmlns:a16="http://schemas.microsoft.com/office/drawing/2014/main" id="{ACDD76F5-8934-427B-8C20-B72626C27F5E}"/>
                </a:ext>
              </a:extLst>
            </p:cNvPr>
            <p:cNvSpPr/>
            <p:nvPr/>
          </p:nvSpPr>
          <p:spPr>
            <a:xfrm>
              <a:off x="1603389" y="3255202"/>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cs typeface="Poppins SemiBold" panose="00000700000000000000" pitchFamily="2" charset="0"/>
                </a:rPr>
                <a:t>SIMPLIFY PAY</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Provide a simple, streamlined payment process for talent that improves efficiency.</a:t>
              </a:r>
            </a:p>
          </p:txBody>
        </p:sp>
        <p:pic>
          <p:nvPicPr>
            <p:cNvPr id="13" name="Graphic 12" descr="Credit card outline">
              <a:extLst>
                <a:ext uri="{FF2B5EF4-FFF2-40B4-BE49-F238E27FC236}">
                  <a16:creationId xmlns:a16="http://schemas.microsoft.com/office/drawing/2014/main" id="{CBAE6E73-D7EF-4C07-A374-0A67A55766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00456" y="2340800"/>
              <a:ext cx="914400" cy="914400"/>
            </a:xfrm>
            <a:prstGeom prst="rect">
              <a:avLst/>
            </a:prstGeom>
          </p:spPr>
        </p:pic>
      </p:grpSp>
      <p:grpSp>
        <p:nvGrpSpPr>
          <p:cNvPr id="17" name="Group 16">
            <a:extLst>
              <a:ext uri="{FF2B5EF4-FFF2-40B4-BE49-F238E27FC236}">
                <a16:creationId xmlns:a16="http://schemas.microsoft.com/office/drawing/2014/main" id="{10B91E3D-A5AF-474C-A169-220E90B42F18}"/>
              </a:ext>
            </a:extLst>
          </p:cNvPr>
          <p:cNvGrpSpPr/>
          <p:nvPr/>
        </p:nvGrpSpPr>
        <p:grpSpPr>
          <a:xfrm>
            <a:off x="8073935" y="2431267"/>
            <a:ext cx="2508535" cy="2318631"/>
            <a:chOff x="8073935" y="2514598"/>
            <a:chExt cx="2508535" cy="2318631"/>
          </a:xfrm>
        </p:grpSpPr>
        <p:sp>
          <p:nvSpPr>
            <p:cNvPr id="11" name="Rectangle 10">
              <a:extLst>
                <a:ext uri="{FF2B5EF4-FFF2-40B4-BE49-F238E27FC236}">
                  <a16:creationId xmlns:a16="http://schemas.microsoft.com/office/drawing/2014/main" id="{AF41FDBF-C712-4A51-936A-6244D1DC56E8}"/>
                </a:ext>
              </a:extLst>
            </p:cNvPr>
            <p:cNvSpPr/>
            <p:nvPr/>
          </p:nvSpPr>
          <p:spPr>
            <a:xfrm>
              <a:off x="8073935" y="3428998"/>
              <a:ext cx="2508535" cy="1404231"/>
            </a:xfrm>
            <a:prstGeom prst="rect">
              <a:avLst/>
            </a:prstGeom>
          </p:spPr>
          <p:txBody>
            <a:bodyPr wrap="square">
              <a:spAutoFit/>
            </a:bodyPr>
            <a:lstStyle/>
            <a:p>
              <a:pPr algn="ctr">
                <a:lnSpc>
                  <a:spcPct val="150000"/>
                </a:lnSpc>
              </a:pPr>
              <a:r>
                <a:rPr lang="en-US" sz="1600" dirty="0">
                  <a:solidFill>
                    <a:schemeClr val="accent3"/>
                  </a:solidFill>
                  <a:latin typeface="Nunito Sans Black" panose="00000A00000000000000" pitchFamily="2" charset="0"/>
                  <a:ea typeface="Open Sans" panose="020B0606030504020204" pitchFamily="34" charset="0"/>
                  <a:cs typeface="Poppins SemiBold" panose="00000700000000000000" pitchFamily="2" charset="0"/>
                </a:rPr>
                <a:t>REFOCUS RESOURCES</a:t>
              </a:r>
              <a:endParaRPr lang="en-US" sz="1400" dirty="0">
                <a:solidFill>
                  <a:schemeClr val="accent3"/>
                </a:solidFill>
                <a:ea typeface="Open Sans" panose="020B0606030504020204" pitchFamily="34" charset="0"/>
                <a:cs typeface="Poppins" panose="00000500000000000000" pitchFamily="2" charset="0"/>
              </a:endParaRPr>
            </a:p>
            <a:p>
              <a:pPr algn="ctr">
                <a:lnSpc>
                  <a:spcPct val="150000"/>
                </a:lnSpc>
              </a:pPr>
              <a:r>
                <a:rPr lang="en-US" sz="1400" dirty="0">
                  <a:solidFill>
                    <a:schemeClr val="accent3"/>
                  </a:solidFill>
                  <a:ea typeface="Open Sans" panose="020B0606030504020204" pitchFamily="34" charset="0"/>
                  <a:cs typeface="Poppins" panose="00000500000000000000" pitchFamily="2" charset="0"/>
                </a:rPr>
                <a:t>Reduced administrative burden allows recruiters to focus on value-add activities.</a:t>
              </a:r>
            </a:p>
          </p:txBody>
        </p:sp>
        <p:pic>
          <p:nvPicPr>
            <p:cNvPr id="14" name="Graphic 13" descr="Social network outline">
              <a:extLst>
                <a:ext uri="{FF2B5EF4-FFF2-40B4-BE49-F238E27FC236}">
                  <a16:creationId xmlns:a16="http://schemas.microsoft.com/office/drawing/2014/main" id="{93ADEB7F-0087-48C5-99B3-5FA12C785F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877144" y="2514598"/>
              <a:ext cx="914400" cy="914400"/>
            </a:xfrm>
            <a:prstGeom prst="rect">
              <a:avLst/>
            </a:prstGeom>
          </p:spPr>
        </p:pic>
      </p:grpSp>
      <p:sp>
        <p:nvSpPr>
          <p:cNvPr id="19" name="TextBox 18">
            <a:extLst>
              <a:ext uri="{FF2B5EF4-FFF2-40B4-BE49-F238E27FC236}">
                <a16:creationId xmlns:a16="http://schemas.microsoft.com/office/drawing/2014/main" id="{A49C3C44-58B1-4B98-8A78-57A0BEC841E7}"/>
              </a:ext>
            </a:extLst>
          </p:cNvPr>
          <p:cNvSpPr txBox="1"/>
          <p:nvPr/>
        </p:nvSpPr>
        <p:spPr>
          <a:xfrm rot="16200000">
            <a:off x="-624356" y="3313583"/>
            <a:ext cx="2087431" cy="230832"/>
          </a:xfrm>
          <a:prstGeom prst="rect">
            <a:avLst/>
          </a:prstGeom>
          <a:noFill/>
        </p:spPr>
        <p:txBody>
          <a:bodyPr wrap="none" rtlCol="0">
            <a:spAutoFit/>
          </a:bodyPr>
          <a:lstStyle/>
          <a:p>
            <a:pPr algn="ctr"/>
            <a:r>
              <a:rPr lang="en-US" sz="900" spc="300" dirty="0">
                <a:solidFill>
                  <a:schemeClr val="accent5">
                    <a:lumMod val="75000"/>
                  </a:schemeClr>
                </a:solidFill>
                <a:latin typeface="+mj-lt"/>
                <a:cs typeface="Poppins Medium" panose="00000600000000000000" pitchFamily="2" charset="0"/>
              </a:rPr>
              <a:t>SUPPORT INITIATIVES</a:t>
            </a:r>
          </a:p>
        </p:txBody>
      </p:sp>
    </p:spTree>
    <p:extLst>
      <p:ext uri="{BB962C8B-B14F-4D97-AF65-F5344CB8AC3E}">
        <p14:creationId xmlns:p14="http://schemas.microsoft.com/office/powerpoint/2010/main" val="193515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47936B9-DCB2-4461-A48F-61C6BE9D47CF}"/>
              </a:ext>
            </a:extLst>
          </p:cNvPr>
          <p:cNvSpPr/>
          <p:nvPr/>
        </p:nvSpPr>
        <p:spPr>
          <a:xfrm>
            <a:off x="0" y="0"/>
            <a:ext cx="48251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E02E8D94-4BF4-4110-93DE-057AFA6856A6}"/>
              </a:ext>
            </a:extLst>
          </p:cNvPr>
          <p:cNvGrpSpPr/>
          <p:nvPr/>
        </p:nvGrpSpPr>
        <p:grpSpPr>
          <a:xfrm>
            <a:off x="874373" y="1238925"/>
            <a:ext cx="3076398" cy="3652780"/>
            <a:chOff x="874373" y="1238925"/>
            <a:chExt cx="3076398" cy="3652780"/>
          </a:xfrm>
        </p:grpSpPr>
        <p:pic>
          <p:nvPicPr>
            <p:cNvPr id="25" name="Picture 24" descr="A person wearing a hat and holding a cup&#10;&#10;Description automatically generated with low confidence">
              <a:extLst>
                <a:ext uri="{FF2B5EF4-FFF2-40B4-BE49-F238E27FC236}">
                  <a16:creationId xmlns:a16="http://schemas.microsoft.com/office/drawing/2014/main" id="{E3846896-CBC1-42CE-82D2-B7415C2DF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808" y="1238925"/>
              <a:ext cx="2003055" cy="2003055"/>
            </a:xfrm>
            <a:prstGeom prst="rect">
              <a:avLst/>
            </a:prstGeom>
          </p:spPr>
        </p:pic>
        <p:sp>
          <p:nvSpPr>
            <p:cNvPr id="52" name="Content Placeholder 2">
              <a:extLst>
                <a:ext uri="{FF2B5EF4-FFF2-40B4-BE49-F238E27FC236}">
                  <a16:creationId xmlns:a16="http://schemas.microsoft.com/office/drawing/2014/main" id="{173B781B-CA79-4F33-8D2A-665602D8BFF6}"/>
                </a:ext>
              </a:extLst>
            </p:cNvPr>
            <p:cNvSpPr txBox="1">
              <a:spLocks/>
            </p:cNvSpPr>
            <p:nvPr/>
          </p:nvSpPr>
          <p:spPr>
            <a:xfrm flipH="1">
              <a:off x="874373" y="3488891"/>
              <a:ext cx="3076398" cy="1402814"/>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b="1" spc="300" dirty="0">
                  <a:latin typeface="+mj-lt"/>
                </a:rPr>
                <a:t>DOES SPEED TO PAYCHECK MATTER? </a:t>
              </a:r>
            </a:p>
          </p:txBody>
        </p:sp>
      </p:grpSp>
      <p:grpSp>
        <p:nvGrpSpPr>
          <p:cNvPr id="81" name="Group 80">
            <a:extLst>
              <a:ext uri="{FF2B5EF4-FFF2-40B4-BE49-F238E27FC236}">
                <a16:creationId xmlns:a16="http://schemas.microsoft.com/office/drawing/2014/main" id="{14B3908E-A4E5-4FA1-AEB5-A17CDE91E038}"/>
              </a:ext>
            </a:extLst>
          </p:cNvPr>
          <p:cNvGrpSpPr/>
          <p:nvPr/>
        </p:nvGrpSpPr>
        <p:grpSpPr>
          <a:xfrm>
            <a:off x="5776049" y="622758"/>
            <a:ext cx="5465046" cy="5612484"/>
            <a:chOff x="5802306" y="995965"/>
            <a:chExt cx="5465046" cy="5612484"/>
          </a:xfrm>
        </p:grpSpPr>
        <p:cxnSp>
          <p:nvCxnSpPr>
            <p:cNvPr id="80" name="Straight Arrow Connector 79">
              <a:extLst>
                <a:ext uri="{FF2B5EF4-FFF2-40B4-BE49-F238E27FC236}">
                  <a16:creationId xmlns:a16="http://schemas.microsoft.com/office/drawing/2014/main" id="{2421E080-99B9-444B-8CA6-AEC5967ADF6F}"/>
                </a:ext>
              </a:extLst>
            </p:cNvPr>
            <p:cNvCxnSpPr>
              <a:stCxn id="72" idx="4"/>
              <a:endCxn id="75" idx="0"/>
            </p:cNvCxnSpPr>
            <p:nvPr/>
          </p:nvCxnSpPr>
          <p:spPr>
            <a:xfrm>
              <a:off x="6096000" y="3511064"/>
              <a:ext cx="2828" cy="1340321"/>
            </a:xfrm>
            <a:prstGeom prst="straightConnector1">
              <a:avLst/>
            </a:prstGeom>
            <a:ln w="38100">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A2A3C27-DE42-484D-91CC-E1F87A52A184}"/>
                </a:ext>
              </a:extLst>
            </p:cNvPr>
            <p:cNvCxnSpPr>
              <a:stCxn id="69" idx="4"/>
              <a:endCxn id="72" idx="0"/>
            </p:cNvCxnSpPr>
            <p:nvPr/>
          </p:nvCxnSpPr>
          <p:spPr>
            <a:xfrm>
              <a:off x="6096000" y="1583354"/>
              <a:ext cx="0" cy="1340321"/>
            </a:xfrm>
            <a:prstGeom prst="straightConnector1">
              <a:avLst/>
            </a:prstGeom>
            <a:ln w="3810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7B7FAB0-4B38-4805-A0C0-88FEFD72CAB8}"/>
                </a:ext>
              </a:extLst>
            </p:cNvPr>
            <p:cNvSpPr/>
            <p:nvPr/>
          </p:nvSpPr>
          <p:spPr>
            <a:xfrm>
              <a:off x="6552571" y="4851385"/>
              <a:ext cx="4709918" cy="1757064"/>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59" name="Rectangle 58">
              <a:extLst>
                <a:ext uri="{FF2B5EF4-FFF2-40B4-BE49-F238E27FC236}">
                  <a16:creationId xmlns:a16="http://schemas.microsoft.com/office/drawing/2014/main" id="{22CC3E21-C444-4897-940B-6681622770BA}"/>
                </a:ext>
              </a:extLst>
            </p:cNvPr>
            <p:cNvSpPr/>
            <p:nvPr/>
          </p:nvSpPr>
          <p:spPr>
            <a:xfrm>
              <a:off x="6557434" y="2923675"/>
              <a:ext cx="4709918" cy="1757064"/>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9" name="Rectangle 38">
              <a:extLst>
                <a:ext uri="{FF2B5EF4-FFF2-40B4-BE49-F238E27FC236}">
                  <a16:creationId xmlns:a16="http://schemas.microsoft.com/office/drawing/2014/main" id="{7489A746-74FC-4B89-8311-93ED4AA04BF0}"/>
                </a:ext>
              </a:extLst>
            </p:cNvPr>
            <p:cNvSpPr/>
            <p:nvPr/>
          </p:nvSpPr>
          <p:spPr>
            <a:xfrm>
              <a:off x="6557434" y="995965"/>
              <a:ext cx="4709918" cy="1757064"/>
            </a:xfrm>
            <a:prstGeom prst="rect">
              <a:avLst/>
            </a:prstGeom>
            <a:solidFill>
              <a:schemeClr val="bg1"/>
            </a:solidFill>
            <a:ln w="952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9" name="TextBox 28">
              <a:extLst>
                <a:ext uri="{FF2B5EF4-FFF2-40B4-BE49-F238E27FC236}">
                  <a16:creationId xmlns:a16="http://schemas.microsoft.com/office/drawing/2014/main" id="{8F2CC9FF-3A76-436B-AF20-C31E93AC8511}"/>
                </a:ext>
              </a:extLst>
            </p:cNvPr>
            <p:cNvSpPr txBox="1"/>
            <p:nvPr/>
          </p:nvSpPr>
          <p:spPr>
            <a:xfrm>
              <a:off x="6877012" y="3140488"/>
              <a:ext cx="3987676" cy="1323439"/>
            </a:xfrm>
            <a:prstGeom prst="rect">
              <a:avLst/>
            </a:prstGeom>
            <a:noFill/>
          </p:spPr>
          <p:txBody>
            <a:bodyPr wrap="square" lIns="0" rIns="0" rtlCol="0">
              <a:spAutoFit/>
            </a:bodyPr>
            <a:lstStyle/>
            <a:p>
              <a:pPr>
                <a:spcAft>
                  <a:spcPts val="1200"/>
                </a:spcAft>
              </a:pPr>
              <a:r>
                <a:rPr lang="en-US" sz="1400" b="1" spc="300" dirty="0">
                  <a:latin typeface="+mj-lt"/>
                </a:rPr>
                <a:t>OUR SOLUTION</a:t>
              </a:r>
              <a:endParaRPr lang="en-US" sz="1400" dirty="0"/>
            </a:p>
            <a:p>
              <a:pPr marL="285750" indent="-285750">
                <a:spcAft>
                  <a:spcPts val="1200"/>
                </a:spcAft>
                <a:buFont typeface="Arial" panose="020B0604020202020204" pitchFamily="34" charset="0"/>
                <a:buChar char="•"/>
              </a:pPr>
              <a:r>
                <a:rPr lang="en-US" sz="1200" dirty="0"/>
                <a:t>Quick mobile access to pay and tax information </a:t>
              </a:r>
            </a:p>
            <a:p>
              <a:pPr marL="285750" indent="-285750">
                <a:spcAft>
                  <a:spcPts val="1200"/>
                </a:spcAft>
                <a:buFont typeface="Arial" panose="020B0604020202020204" pitchFamily="34" charset="0"/>
                <a:buChar char="•"/>
              </a:pPr>
              <a:r>
                <a:rPr lang="en-US" sz="1200" dirty="0"/>
                <a:t>Single, integrated pay experience with CHANGE</a:t>
              </a:r>
            </a:p>
            <a:p>
              <a:pPr marL="285750" indent="-285750">
                <a:spcAft>
                  <a:spcPts val="1200"/>
                </a:spcAft>
                <a:buFont typeface="Arial" panose="020B0604020202020204" pitchFamily="34" charset="0"/>
                <a:buChar char="•"/>
              </a:pPr>
              <a:r>
                <a:rPr lang="en-US" sz="1200" dirty="0">
                  <a:solidFill>
                    <a:schemeClr val="accent3"/>
                  </a:solidFill>
                  <a:cs typeface="Poppins" panose="00000500000000000000" pitchFamily="2" charset="0"/>
                </a:rPr>
                <a:t>Pay is deposited on time, and available in minutes</a:t>
              </a:r>
              <a:endParaRPr lang="en-US" sz="1200" dirty="0"/>
            </a:p>
          </p:txBody>
        </p:sp>
        <p:sp>
          <p:nvSpPr>
            <p:cNvPr id="61" name="TextBox 60">
              <a:extLst>
                <a:ext uri="{FF2B5EF4-FFF2-40B4-BE49-F238E27FC236}">
                  <a16:creationId xmlns:a16="http://schemas.microsoft.com/office/drawing/2014/main" id="{9086B0E8-A3D1-4960-9DAD-B650FE8289F9}"/>
                </a:ext>
              </a:extLst>
            </p:cNvPr>
            <p:cNvSpPr txBox="1"/>
            <p:nvPr/>
          </p:nvSpPr>
          <p:spPr>
            <a:xfrm>
              <a:off x="6877011" y="1212778"/>
              <a:ext cx="3987676" cy="1323439"/>
            </a:xfrm>
            <a:prstGeom prst="rect">
              <a:avLst/>
            </a:prstGeom>
            <a:noFill/>
          </p:spPr>
          <p:txBody>
            <a:bodyPr wrap="square" lIns="0" rIns="0" rtlCol="0">
              <a:spAutoFit/>
            </a:bodyPr>
            <a:lstStyle/>
            <a:p>
              <a:pPr>
                <a:spcAft>
                  <a:spcPts val="1200"/>
                </a:spcAft>
              </a:pPr>
              <a:r>
                <a:rPr lang="en-US" sz="1400" b="1" spc="300" dirty="0">
                  <a:latin typeface="+mj-lt"/>
                </a:rPr>
                <a:t>THE CHALLENGE</a:t>
              </a:r>
            </a:p>
            <a:p>
              <a:pPr marL="285750" indent="-285750">
                <a:spcAft>
                  <a:spcPts val="1200"/>
                </a:spcAft>
                <a:buFont typeface="Arial" panose="020B0604020202020204" pitchFamily="34" charset="0"/>
                <a:buChar char="•"/>
              </a:pPr>
              <a:r>
                <a:rPr lang="en-US" sz="1200" dirty="0"/>
                <a:t>Personal cashflow</a:t>
              </a:r>
            </a:p>
            <a:p>
              <a:pPr marL="285750" indent="-285750">
                <a:spcAft>
                  <a:spcPts val="1200"/>
                </a:spcAft>
                <a:buFont typeface="Arial" panose="020B0604020202020204" pitchFamily="34" charset="0"/>
                <a:buChar char="•"/>
              </a:pPr>
              <a:r>
                <a:rPr lang="en-US" sz="1200" dirty="0"/>
                <a:t>Lack of insight into pay and tax details</a:t>
              </a:r>
            </a:p>
            <a:p>
              <a:pPr marL="285750" indent="-285750">
                <a:spcAft>
                  <a:spcPts val="1200"/>
                </a:spcAft>
                <a:buFont typeface="Arial" panose="020B0604020202020204" pitchFamily="34" charset="0"/>
                <a:buChar char="•"/>
              </a:pPr>
              <a:r>
                <a:rPr lang="en-US" sz="1200" dirty="0"/>
                <a:t>Leads to frustration and anxiety</a:t>
              </a:r>
            </a:p>
          </p:txBody>
        </p:sp>
        <p:sp>
          <p:nvSpPr>
            <p:cNvPr id="62" name="TextBox 61">
              <a:extLst>
                <a:ext uri="{FF2B5EF4-FFF2-40B4-BE49-F238E27FC236}">
                  <a16:creationId xmlns:a16="http://schemas.microsoft.com/office/drawing/2014/main" id="{75B319BA-D7A8-4494-A8FE-35C5216EA84A}"/>
                </a:ext>
              </a:extLst>
            </p:cNvPr>
            <p:cNvSpPr txBox="1"/>
            <p:nvPr/>
          </p:nvSpPr>
          <p:spPr>
            <a:xfrm>
              <a:off x="6877010" y="5068197"/>
              <a:ext cx="3987676" cy="1323439"/>
            </a:xfrm>
            <a:prstGeom prst="rect">
              <a:avLst/>
            </a:prstGeom>
            <a:noFill/>
          </p:spPr>
          <p:txBody>
            <a:bodyPr wrap="square" lIns="0" rIns="0" rtlCol="0">
              <a:spAutoFit/>
            </a:bodyPr>
            <a:lstStyle/>
            <a:p>
              <a:pPr>
                <a:spcAft>
                  <a:spcPts val="1200"/>
                </a:spcAft>
              </a:pPr>
              <a:r>
                <a:rPr lang="en-US" sz="1400" b="1" spc="300" dirty="0">
                  <a:latin typeface="+mj-lt"/>
                </a:rPr>
                <a:t>THE RESULT</a:t>
              </a:r>
              <a:endParaRPr lang="en-US" sz="1400" dirty="0"/>
            </a:p>
            <a:p>
              <a:pPr marL="285750" indent="-285750">
                <a:spcAft>
                  <a:spcPts val="1200"/>
                </a:spcAft>
                <a:buFont typeface="Arial" panose="020B0604020202020204" pitchFamily="34" charset="0"/>
                <a:buChar char="•"/>
              </a:pPr>
              <a:r>
                <a:rPr lang="en-US" sz="1200" dirty="0"/>
                <a:t>Trust, loyalty, retention, referrals, and reassignments</a:t>
              </a:r>
            </a:p>
            <a:p>
              <a:pPr marL="285750" indent="-285750">
                <a:spcAft>
                  <a:spcPts val="1200"/>
                </a:spcAft>
                <a:buFont typeface="Arial" panose="020B0604020202020204" pitchFamily="34" charset="0"/>
                <a:buChar char="•"/>
              </a:pPr>
              <a:r>
                <a:rPr lang="en-US" sz="1200" dirty="0"/>
                <a:t>Happier administrators and better recordkeeping </a:t>
              </a:r>
            </a:p>
            <a:p>
              <a:pPr marL="285750" indent="-285750">
                <a:spcAft>
                  <a:spcPts val="1200"/>
                </a:spcAft>
                <a:buFont typeface="Arial" panose="020B0604020202020204" pitchFamily="34" charset="0"/>
                <a:buChar char="•"/>
              </a:pPr>
              <a:r>
                <a:rPr lang="en-US" sz="1200" dirty="0"/>
                <a:t>Happier employers</a:t>
              </a:r>
            </a:p>
          </p:txBody>
        </p:sp>
        <p:grpSp>
          <p:nvGrpSpPr>
            <p:cNvPr id="68" name="Group 67">
              <a:extLst>
                <a:ext uri="{FF2B5EF4-FFF2-40B4-BE49-F238E27FC236}">
                  <a16:creationId xmlns:a16="http://schemas.microsoft.com/office/drawing/2014/main" id="{CD27E4E1-CDAA-4126-9F72-06128A9CFE42}"/>
                </a:ext>
              </a:extLst>
            </p:cNvPr>
            <p:cNvGrpSpPr/>
            <p:nvPr/>
          </p:nvGrpSpPr>
          <p:grpSpPr>
            <a:xfrm>
              <a:off x="5802306" y="995965"/>
              <a:ext cx="587388" cy="587389"/>
              <a:chOff x="5837245" y="995966"/>
              <a:chExt cx="587388" cy="587389"/>
            </a:xfrm>
          </p:grpSpPr>
          <p:sp>
            <p:nvSpPr>
              <p:cNvPr id="69" name="Oval 68">
                <a:extLst>
                  <a:ext uri="{FF2B5EF4-FFF2-40B4-BE49-F238E27FC236}">
                    <a16:creationId xmlns:a16="http://schemas.microsoft.com/office/drawing/2014/main" id="{40968CE6-8DF1-41CE-BDE0-BFEA9BB038FF}"/>
                  </a:ext>
                </a:extLst>
              </p:cNvPr>
              <p:cNvSpPr/>
              <p:nvPr/>
            </p:nvSpPr>
            <p:spPr>
              <a:xfrm>
                <a:off x="5837245" y="995966"/>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Graphic 69" descr="Construction Barricade outline">
                <a:extLst>
                  <a:ext uri="{FF2B5EF4-FFF2-40B4-BE49-F238E27FC236}">
                    <a16:creationId xmlns:a16="http://schemas.microsoft.com/office/drawing/2014/main" id="{2E928E7B-EBB3-499B-9560-969F1077D3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07930" y="1066651"/>
                <a:ext cx="446018" cy="446018"/>
              </a:xfrm>
              <a:prstGeom prst="rect">
                <a:avLst/>
              </a:prstGeom>
            </p:spPr>
          </p:pic>
        </p:grpSp>
        <p:grpSp>
          <p:nvGrpSpPr>
            <p:cNvPr id="71" name="Group 70">
              <a:extLst>
                <a:ext uri="{FF2B5EF4-FFF2-40B4-BE49-F238E27FC236}">
                  <a16:creationId xmlns:a16="http://schemas.microsoft.com/office/drawing/2014/main" id="{86043315-0634-4233-83FC-701836EF4092}"/>
                </a:ext>
              </a:extLst>
            </p:cNvPr>
            <p:cNvGrpSpPr/>
            <p:nvPr/>
          </p:nvGrpSpPr>
          <p:grpSpPr>
            <a:xfrm>
              <a:off x="5802306" y="2923675"/>
              <a:ext cx="587388" cy="587389"/>
              <a:chOff x="5837245" y="995966"/>
              <a:chExt cx="587388" cy="587389"/>
            </a:xfrm>
          </p:grpSpPr>
          <p:sp>
            <p:nvSpPr>
              <p:cNvPr id="72" name="Oval 71">
                <a:extLst>
                  <a:ext uri="{FF2B5EF4-FFF2-40B4-BE49-F238E27FC236}">
                    <a16:creationId xmlns:a16="http://schemas.microsoft.com/office/drawing/2014/main" id="{E149A078-538E-4A59-BDCE-7075723220AE}"/>
                  </a:ext>
                </a:extLst>
              </p:cNvPr>
              <p:cNvSpPr/>
              <p:nvPr/>
            </p:nvSpPr>
            <p:spPr>
              <a:xfrm>
                <a:off x="5837245" y="995966"/>
                <a:ext cx="587388" cy="587389"/>
              </a:xfrm>
              <a:prstGeom prst="ellipse">
                <a:avLst/>
              </a:prstGeom>
              <a:solidFill>
                <a:schemeClr val="bg2"/>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descr="Gears outline">
                <a:extLst>
                  <a:ext uri="{FF2B5EF4-FFF2-40B4-BE49-F238E27FC236}">
                    <a16:creationId xmlns:a16="http://schemas.microsoft.com/office/drawing/2014/main" id="{63DE9552-69B6-450A-8C9D-F3C7F5C9D6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07930" y="1066651"/>
                <a:ext cx="446018" cy="446018"/>
              </a:xfrm>
              <a:prstGeom prst="rect">
                <a:avLst/>
              </a:prstGeom>
            </p:spPr>
          </p:pic>
        </p:grpSp>
        <p:grpSp>
          <p:nvGrpSpPr>
            <p:cNvPr id="74" name="Group 73">
              <a:extLst>
                <a:ext uri="{FF2B5EF4-FFF2-40B4-BE49-F238E27FC236}">
                  <a16:creationId xmlns:a16="http://schemas.microsoft.com/office/drawing/2014/main" id="{0BB35AF9-D969-436D-9A11-CF3DB010E490}"/>
                </a:ext>
              </a:extLst>
            </p:cNvPr>
            <p:cNvGrpSpPr/>
            <p:nvPr/>
          </p:nvGrpSpPr>
          <p:grpSpPr>
            <a:xfrm>
              <a:off x="5805134" y="4851385"/>
              <a:ext cx="587388" cy="587389"/>
              <a:chOff x="5837245" y="995966"/>
              <a:chExt cx="587388" cy="587389"/>
            </a:xfrm>
          </p:grpSpPr>
          <p:sp>
            <p:nvSpPr>
              <p:cNvPr id="75" name="Oval 74">
                <a:extLst>
                  <a:ext uri="{FF2B5EF4-FFF2-40B4-BE49-F238E27FC236}">
                    <a16:creationId xmlns:a16="http://schemas.microsoft.com/office/drawing/2014/main" id="{D0F70D06-9266-44F4-82EF-EA6607C60B30}"/>
                  </a:ext>
                </a:extLst>
              </p:cNvPr>
              <p:cNvSpPr/>
              <p:nvPr/>
            </p:nvSpPr>
            <p:spPr>
              <a:xfrm>
                <a:off x="5837245" y="995966"/>
                <a:ext cx="587388" cy="587389"/>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Graphic 75" descr="Bar graph with upward trend outline">
                <a:extLst>
                  <a:ext uri="{FF2B5EF4-FFF2-40B4-BE49-F238E27FC236}">
                    <a16:creationId xmlns:a16="http://schemas.microsoft.com/office/drawing/2014/main" id="{B9C48196-D3B1-4147-951E-A0E28F24B3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907930" y="1066651"/>
                <a:ext cx="446018" cy="446018"/>
              </a:xfrm>
              <a:prstGeom prst="rect">
                <a:avLst/>
              </a:prstGeom>
            </p:spPr>
          </p:pic>
        </p:grpSp>
      </p:grpSp>
      <p:sp>
        <p:nvSpPr>
          <p:cNvPr id="24" name="Rectangle 23">
            <a:extLst>
              <a:ext uri="{FF2B5EF4-FFF2-40B4-BE49-F238E27FC236}">
                <a16:creationId xmlns:a16="http://schemas.microsoft.com/office/drawing/2014/main" id="{0A835339-C446-4671-9F08-33A2ABF1203E}"/>
              </a:ext>
            </a:extLst>
          </p:cNvPr>
          <p:cNvSpPr/>
          <p:nvPr/>
        </p:nvSpPr>
        <p:spPr>
          <a:xfrm>
            <a:off x="1167543" y="5138616"/>
            <a:ext cx="2490058" cy="48029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300" dirty="0">
                <a:latin typeface="+mj-lt"/>
              </a:rPr>
              <a:t>IT DOES FOR TALENT</a:t>
            </a:r>
          </a:p>
        </p:txBody>
      </p:sp>
    </p:spTree>
    <p:extLst>
      <p:ext uri="{BB962C8B-B14F-4D97-AF65-F5344CB8AC3E}">
        <p14:creationId xmlns:p14="http://schemas.microsoft.com/office/powerpoint/2010/main" val="2508649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F3A2E-5427-4112-B15F-DE419F5DB76D}"/>
              </a:ext>
            </a:extLst>
          </p:cNvPr>
          <p:cNvSpPr>
            <a:spLocks noGrp="1"/>
          </p:cNvSpPr>
          <p:nvPr>
            <p:ph type="body" sz="quarter" idx="10"/>
          </p:nvPr>
        </p:nvSpPr>
        <p:spPr/>
        <p:txBody>
          <a:bodyPr/>
          <a:lstStyle/>
          <a:p>
            <a:r>
              <a:rPr lang="en-US" dirty="0"/>
              <a:t>AVIONTÉ 24/7 PAY</a:t>
            </a:r>
          </a:p>
        </p:txBody>
      </p:sp>
    </p:spTree>
    <p:extLst>
      <p:ext uri="{BB962C8B-B14F-4D97-AF65-F5344CB8AC3E}">
        <p14:creationId xmlns:p14="http://schemas.microsoft.com/office/powerpoint/2010/main" val="1460605693"/>
      </p:ext>
    </p:extLst>
  </p:cSld>
  <p:clrMapOvr>
    <a:masterClrMapping/>
  </p:clrMapOvr>
</p:sld>
</file>

<file path=ppt/theme/theme1.xml><?xml version="1.0" encoding="utf-8"?>
<a:theme xmlns:a="http://schemas.openxmlformats.org/drawingml/2006/main" name="Office Theme">
  <a:themeElements>
    <a:clrScheme name="Product Colors">
      <a:dk1>
        <a:srgbClr val="404D67"/>
      </a:dk1>
      <a:lt1>
        <a:sysClr val="window" lastClr="FFFFFF"/>
      </a:lt1>
      <a:dk2>
        <a:srgbClr val="0070C0"/>
      </a:dk2>
      <a:lt2>
        <a:srgbClr val="FFFFFF"/>
      </a:lt2>
      <a:accent1>
        <a:srgbClr val="0070C0"/>
      </a:accent1>
      <a:accent2>
        <a:srgbClr val="AD1457"/>
      </a:accent2>
      <a:accent3>
        <a:srgbClr val="404D67"/>
      </a:accent3>
      <a:accent4>
        <a:srgbClr val="FFFFFF"/>
      </a:accent4>
      <a:accent5>
        <a:srgbClr val="EFEFEF"/>
      </a:accent5>
      <a:accent6>
        <a:srgbClr val="282828"/>
      </a:accent6>
      <a:hlink>
        <a:srgbClr val="AD1457"/>
      </a:hlink>
      <a:folHlink>
        <a:srgbClr val="AD1457"/>
      </a:folHlink>
    </a:clrScheme>
    <a:fontScheme name="Avionté Slide Template">
      <a:majorFont>
        <a:latin typeface="Avenir Next LT Pro"/>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3823F49231D34181BAF58B5DDF7E73" ma:contentTypeVersion="13" ma:contentTypeDescription="Create a new document." ma:contentTypeScope="" ma:versionID="b36e19d6ffec39b78fe42ba31ca8b713">
  <xsd:schema xmlns:xsd="http://www.w3.org/2001/XMLSchema" xmlns:xs="http://www.w3.org/2001/XMLSchema" xmlns:p="http://schemas.microsoft.com/office/2006/metadata/properties" xmlns:ns3="9beebe81-fb43-45b3-9c6f-5ec8326cdc9f" xmlns:ns4="5cc4872a-15d2-4f4e-a626-90f55f077a1b" targetNamespace="http://schemas.microsoft.com/office/2006/metadata/properties" ma:root="true" ma:fieldsID="a3773bc5829bc983c4896ab45dac7deb" ns3:_="" ns4:_="">
    <xsd:import namespace="9beebe81-fb43-45b3-9c6f-5ec8326cdc9f"/>
    <xsd:import namespace="5cc4872a-15d2-4f4e-a626-90f55f077a1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ebe81-fb43-45b3-9c6f-5ec8326cdc9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c4872a-15d2-4f4e-a626-90f55f077a1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B3A355-36C3-4F63-8A16-876650EF663A}">
  <ds:schemaRefs>
    <ds:schemaRef ds:uri="5cc4872a-15d2-4f4e-a626-90f55f077a1b"/>
    <ds:schemaRef ds:uri="9beebe81-fb43-45b3-9c6f-5ec8326cdc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57E4821-E084-4A06-96E2-63C3754CC0BA}">
  <ds:schemaRefs>
    <ds:schemaRef ds:uri="http://schemas.microsoft.com/sharepoint/v3/contenttype/forms"/>
  </ds:schemaRefs>
</ds:datastoreItem>
</file>

<file path=customXml/itemProps3.xml><?xml version="1.0" encoding="utf-8"?>
<ds:datastoreItem xmlns:ds="http://schemas.openxmlformats.org/officeDocument/2006/customXml" ds:itemID="{DFB885D3-6900-4B77-A01E-EF69C3AFF34B}">
  <ds:schemaRefs>
    <ds:schemaRef ds:uri="5cc4872a-15d2-4f4e-a626-90f55f077a1b"/>
    <ds:schemaRef ds:uri="9beebe81-fb43-45b3-9c6f-5ec8326cdc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5662</Words>
  <Application>Microsoft Office PowerPoint</Application>
  <PresentationFormat>Widescreen</PresentationFormat>
  <Paragraphs>851</Paragraphs>
  <Slides>47</Slides>
  <Notes>43</Notes>
  <HiddenSlides>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Avenir Book</vt:lpstr>
      <vt:lpstr>Avenir Next LT Pro</vt:lpstr>
      <vt:lpstr>Avenir Next LT Pro Light</vt:lpstr>
      <vt:lpstr>Calibri</vt:lpstr>
      <vt:lpstr>Nunito Sans</vt:lpstr>
      <vt:lpstr>Nunito Sans Black</vt:lpstr>
      <vt:lpstr>Nunito Sans Regular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Mei 279</dc:creator>
  <cp:lastModifiedBy>Michael Reis</cp:lastModifiedBy>
  <cp:revision>2</cp:revision>
  <dcterms:created xsi:type="dcterms:W3CDTF">2020-06-01T07:25:33Z</dcterms:created>
  <dcterms:modified xsi:type="dcterms:W3CDTF">2022-04-15T19:51:06Z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0x010100193823F49231D34181BAF58B5DDF7E73</vt:lpwstr>
  </property>
</Properties>
</file>