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7772400" cy="10058400"/>
  <p:notesSz cx="6858000" cy="9144000"/>
  <p:embeddedFontLst>
    <p:embeddedFont>
      <p:font typeface="Avenir LT W01 1" charset="1" panose="020B0703020203020204"/>
      <p:regular r:id="rId30"/>
    </p:embeddedFont>
    <p:embeddedFont>
      <p:font typeface="Nunito Sans Regular" charset="1" panose="00000500000000000000"/>
      <p:regular r:id="rId31"/>
    </p:embeddedFont>
    <p:embeddedFont>
      <p:font typeface="Nunito Sans Regular Bold Italics" charset="1" panose="00000700000000000000"/>
      <p:regular r:id="rId32"/>
    </p:embeddedFont>
    <p:embeddedFont>
      <p:font typeface="Nunito Sans Regular Bold" charset="1" panose="00000700000000000000"/>
      <p:regular r:id="rId33"/>
    </p:embeddedFont>
    <p:embeddedFont>
      <p:font typeface="Nunito Sans Regular Italics" charset="1" panose="00000500000000000000"/>
      <p:regular r:id="rId34"/>
    </p:embeddedFont>
    <p:embeddedFont>
      <p:font typeface="Avenir LT W01 2" charset="1" panose="020B0603020203020204"/>
      <p:regular r:id="rId35"/>
    </p:embeddedFont>
    <p:embeddedFont>
      <p:font typeface="DM Sans Bold" charset="1" panose="00000000000000000000"/>
      <p:regular r:id="rId36"/>
    </p:embeddedFont>
    <p:embeddedFont>
      <p:font typeface="DM Sans" charset="1" panose="00000000000000000000"/>
      <p:regular r:id="rId37"/>
    </p:embeddedFont>
    <p:embeddedFont>
      <p:font typeface="Nunito Sans" charset="1" panose="000000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2" Target="../media/image1.png" Type="http://schemas.openxmlformats.org/officeDocument/2006/relationships/image"/><Relationship Id="rId3" Target="../media/image31.png" Type="http://schemas.openxmlformats.org/officeDocument/2006/relationships/image"/><Relationship Id="rId4" Target="../media/image32.jpe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svg" Type="http://schemas.openxmlformats.org/officeDocument/2006/relationships/image"/><Relationship Id="rId12" Target="../media/image51.png" Type="http://schemas.openxmlformats.org/officeDocument/2006/relationships/image"/><Relationship Id="rId2" Target="../media/image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qr-code-generator.com/?_conv_v=vi%3A1*sc%3A1*cs%3A1690380184*fs%3A1690380184*pv%3A1*seg%3A%7B10031564.1%7D*exp%3A%7B100336470.%7Bv.1003147130-g.%7B%7D%7D%7D&amp;_conv_s=si%3A1*sh%3A1690380184263-0.5320533186960428*pv%3A1&amp;_conv_v=vi%3A1*sc%3A1*cs%3A1690380184*fs%3A1690380184*pv%3A1*seg%3A%7B10031564.1%7D*exp%3A%7B100336470.%7Bv.1003147130-g.%7B%7D%7D%7D&amp;_conv_s=si%3A1*sh%3A1690380184263-0.5320533186960428*pv%3A1" TargetMode="External" Type="http://schemas.openxmlformats.org/officeDocument/2006/relationships/hyperlink"/><Relationship Id="rId4" Target="../media/image5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3.png" Type="http://schemas.openxmlformats.org/officeDocument/2006/relationships/image"/><Relationship Id="rId4" Target="https://www.canva.com/qr-code-generator/"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https://vimeo.com/1028460582/77ac442bc5?share=copy"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6.png" Type="http://schemas.openxmlformats.org/officeDocument/2006/relationships/image"/><Relationship Id="rId4" Target="../media/image5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8.png" Type="http://schemas.openxmlformats.org/officeDocument/2006/relationships/image"/><Relationship Id="rId4" Target="../media/image5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0.png" Type="http://schemas.openxmlformats.org/officeDocument/2006/relationships/image"/><Relationship Id="rId4" Target="../media/image61.svg" Type="http://schemas.openxmlformats.org/officeDocument/2006/relationships/image"/><Relationship Id="rId5" Target="../media/image62.png" Type="http://schemas.openxmlformats.org/officeDocument/2006/relationships/image"/><Relationship Id="rId6" Target="../media/image6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1.svg" Type="http://schemas.openxmlformats.org/officeDocument/2006/relationships/image"/><Relationship Id="rId11" Target="../media/image72.png" Type="http://schemas.openxmlformats.org/officeDocument/2006/relationships/image"/><Relationship Id="rId12" Target="../media/image73.svg" Type="http://schemas.openxmlformats.org/officeDocument/2006/relationships/image"/><Relationship Id="rId13" Target="../media/image74.png" Type="http://schemas.openxmlformats.org/officeDocument/2006/relationships/image"/><Relationship Id="rId14" Target="../media/image75.svg" Type="http://schemas.openxmlformats.org/officeDocument/2006/relationships/image"/><Relationship Id="rId15" Target="../media/image76.png" Type="http://schemas.openxmlformats.org/officeDocument/2006/relationships/image"/><Relationship Id="rId16" Target="../media/image77.svg" Type="http://schemas.openxmlformats.org/officeDocument/2006/relationships/image"/><Relationship Id="rId17" Target="../media/image78.png" Type="http://schemas.openxmlformats.org/officeDocument/2006/relationships/image"/><Relationship Id="rId18" Target="../media/image79.svg" Type="http://schemas.openxmlformats.org/officeDocument/2006/relationships/image"/><Relationship Id="rId2" Target="../media/image1.png" Type="http://schemas.openxmlformats.org/officeDocument/2006/relationships/image"/><Relationship Id="rId3" Target="../media/image64.png" Type="http://schemas.openxmlformats.org/officeDocument/2006/relationships/image"/><Relationship Id="rId4" Target="../media/image65.sv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 Id="rId7" Target="../media/image68.png" Type="http://schemas.openxmlformats.org/officeDocument/2006/relationships/image"/><Relationship Id="rId8" Target="../media/image69.svg" Type="http://schemas.openxmlformats.org/officeDocument/2006/relationships/image"/><Relationship Id="rId9" Target="../media/image7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42.png" Type="http://schemas.openxmlformats.org/officeDocument/2006/relationships/image"/><Relationship Id="rId7" Target="../media/image80.png" Type="http://schemas.openxmlformats.org/officeDocument/2006/relationships/image"/><Relationship Id="rId8" Target="../media/image8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media/image1.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41B2B"/>
        </a:solidFill>
      </p:bgPr>
    </p:bg>
    <p:spTree>
      <p:nvGrpSpPr>
        <p:cNvPr id="1" name=""/>
        <p:cNvGrpSpPr/>
        <p:nvPr/>
      </p:nvGrpSpPr>
      <p:grpSpPr>
        <a:xfrm>
          <a:off x="0" y="0"/>
          <a:ext cx="0" cy="0"/>
          <a:chOff x="0" y="0"/>
          <a:chExt cx="0" cy="0"/>
        </a:xfrm>
      </p:grpSpPr>
      <p:sp>
        <p:nvSpPr>
          <p:cNvPr name="Freeform 2" id="2"/>
          <p:cNvSpPr/>
          <p:nvPr/>
        </p:nvSpPr>
        <p:spPr>
          <a:xfrm flipH="false" flipV="false" rot="0">
            <a:off x="-2071741" y="-91167"/>
            <a:ext cx="9547540" cy="10058400"/>
          </a:xfrm>
          <a:custGeom>
            <a:avLst/>
            <a:gdLst/>
            <a:ahLst/>
            <a:cxnLst/>
            <a:rect r="r" b="b" t="t" l="l"/>
            <a:pathLst>
              <a:path h="10058400" w="9547540">
                <a:moveTo>
                  <a:pt x="0" y="0"/>
                </a:moveTo>
                <a:lnTo>
                  <a:pt x="9547540" y="0"/>
                </a:lnTo>
                <a:lnTo>
                  <a:pt x="9547540" y="10058400"/>
                </a:lnTo>
                <a:lnTo>
                  <a:pt x="0" y="10058400"/>
                </a:lnTo>
                <a:lnTo>
                  <a:pt x="0" y="0"/>
                </a:lnTo>
                <a:close/>
              </a:path>
            </a:pathLst>
          </a:custGeom>
          <a:blipFill>
            <a:blip r:embed="rId2">
              <a:alphaModFix amt="30000"/>
            </a:blip>
            <a:stretch>
              <a:fillRect l="-26788" t="-7757" r="-7360" b="-23148"/>
            </a:stretch>
          </a:blipFill>
        </p:spPr>
      </p:sp>
      <p:sp>
        <p:nvSpPr>
          <p:cNvPr name="Freeform 3" id="3"/>
          <p:cNvSpPr/>
          <p:nvPr/>
        </p:nvSpPr>
        <p:spPr>
          <a:xfrm flipH="false" flipV="false" rot="0">
            <a:off x="3297677" y="494701"/>
            <a:ext cx="1177046" cy="282152"/>
          </a:xfrm>
          <a:custGeom>
            <a:avLst/>
            <a:gdLst/>
            <a:ahLst/>
            <a:cxnLst/>
            <a:rect r="r" b="b" t="t" l="l"/>
            <a:pathLst>
              <a:path h="282152" w="1177046">
                <a:moveTo>
                  <a:pt x="0" y="0"/>
                </a:moveTo>
                <a:lnTo>
                  <a:pt x="1177046" y="0"/>
                </a:lnTo>
                <a:lnTo>
                  <a:pt x="1177046" y="282152"/>
                </a:lnTo>
                <a:lnTo>
                  <a:pt x="0" y="282152"/>
                </a:lnTo>
                <a:lnTo>
                  <a:pt x="0" y="0"/>
                </a:lnTo>
                <a:close/>
              </a:path>
            </a:pathLst>
          </a:custGeom>
          <a:blipFill>
            <a:blip r:embed="rId3"/>
            <a:stretch>
              <a:fillRect l="0" t="0" r="0" b="0"/>
            </a:stretch>
          </a:blipFill>
        </p:spPr>
      </p:sp>
      <p:grpSp>
        <p:nvGrpSpPr>
          <p:cNvPr name="Group 4" id="4"/>
          <p:cNvGrpSpPr/>
          <p:nvPr/>
        </p:nvGrpSpPr>
        <p:grpSpPr>
          <a:xfrm rot="0">
            <a:off x="-729673" y="5426671"/>
            <a:ext cx="9231746" cy="4631729"/>
            <a:chOff x="0" y="0"/>
            <a:chExt cx="3218038" cy="1614546"/>
          </a:xfrm>
        </p:grpSpPr>
        <p:sp>
          <p:nvSpPr>
            <p:cNvPr name="Freeform 5" id="5"/>
            <p:cNvSpPr/>
            <p:nvPr/>
          </p:nvSpPr>
          <p:spPr>
            <a:xfrm flipH="false" flipV="false" rot="0">
              <a:off x="0" y="0"/>
              <a:ext cx="3218038" cy="1614546"/>
            </a:xfrm>
            <a:custGeom>
              <a:avLst/>
              <a:gdLst/>
              <a:ahLst/>
              <a:cxnLst/>
              <a:rect r="r" b="b" t="t" l="l"/>
              <a:pathLst>
                <a:path h="1614546" w="3218038">
                  <a:moveTo>
                    <a:pt x="0" y="0"/>
                  </a:moveTo>
                  <a:lnTo>
                    <a:pt x="3218038" y="0"/>
                  </a:lnTo>
                  <a:lnTo>
                    <a:pt x="3218038" y="1614546"/>
                  </a:lnTo>
                  <a:lnTo>
                    <a:pt x="0" y="1614546"/>
                  </a:lnTo>
                  <a:close/>
                </a:path>
              </a:pathLst>
            </a:custGeom>
            <a:solidFill>
              <a:srgbClr val="F2F4F7"/>
            </a:solidFill>
          </p:spPr>
        </p:sp>
        <p:sp>
          <p:nvSpPr>
            <p:cNvPr name="TextBox 6" id="6"/>
            <p:cNvSpPr txBox="true"/>
            <p:nvPr/>
          </p:nvSpPr>
          <p:spPr>
            <a:xfrm>
              <a:off x="0" y="-47625"/>
              <a:ext cx="3218038" cy="1662171"/>
            </a:xfrm>
            <a:prstGeom prst="rect">
              <a:avLst/>
            </a:prstGeom>
          </p:spPr>
          <p:txBody>
            <a:bodyPr anchor="ctr" rtlCol="false" tIns="50800" lIns="50800" bIns="50800" rIns="50800"/>
            <a:lstStyle/>
            <a:p>
              <a:pPr algn="ctr">
                <a:lnSpc>
                  <a:spcPts val="2520"/>
                </a:lnSpc>
              </a:pPr>
            </a:p>
          </p:txBody>
        </p:sp>
      </p:grpSp>
      <p:grpSp>
        <p:nvGrpSpPr>
          <p:cNvPr name="Group 7" id="7"/>
          <p:cNvGrpSpPr/>
          <p:nvPr/>
        </p:nvGrpSpPr>
        <p:grpSpPr>
          <a:xfrm rot="0">
            <a:off x="420603" y="3908542"/>
            <a:ext cx="6931193" cy="4474823"/>
            <a:chOff x="0" y="0"/>
            <a:chExt cx="9241591" cy="5966430"/>
          </a:xfrm>
        </p:grpSpPr>
        <p:sp>
          <p:nvSpPr>
            <p:cNvPr name="Freeform 8" id="8"/>
            <p:cNvSpPr/>
            <p:nvPr/>
          </p:nvSpPr>
          <p:spPr>
            <a:xfrm flipH="false" flipV="false" rot="0">
              <a:off x="0" y="0"/>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6503342" y="3228181"/>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0" y="3228181"/>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503342" y="0"/>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3251671" y="0"/>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3251671" y="3228181"/>
              <a:ext cx="2738249" cy="2738249"/>
            </a:xfrm>
            <a:custGeom>
              <a:avLst/>
              <a:gdLst/>
              <a:ahLst/>
              <a:cxnLst/>
              <a:rect r="r" b="b" t="t" l="l"/>
              <a:pathLst>
                <a:path h="2738249" w="2738249">
                  <a:moveTo>
                    <a:pt x="0" y="0"/>
                  </a:moveTo>
                  <a:lnTo>
                    <a:pt x="2738249" y="0"/>
                  </a:lnTo>
                  <a:lnTo>
                    <a:pt x="2738249" y="2738249"/>
                  </a:lnTo>
                  <a:lnTo>
                    <a:pt x="0" y="27382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3375631" y="3558667"/>
              <a:ext cx="2490329" cy="2077277"/>
              <a:chOff x="0" y="0"/>
              <a:chExt cx="2680404" cy="2235826"/>
            </a:xfrm>
          </p:grpSpPr>
          <p:sp>
            <p:nvSpPr>
              <p:cNvPr name="Freeform 15" id="15"/>
              <p:cNvSpPr/>
              <p:nvPr/>
            </p:nvSpPr>
            <p:spPr>
              <a:xfrm flipH="false" flipV="false" rot="0">
                <a:off x="0" y="0"/>
                <a:ext cx="2680404" cy="2235826"/>
              </a:xfrm>
              <a:custGeom>
                <a:avLst/>
                <a:gdLst/>
                <a:ahLst/>
                <a:cxnLst/>
                <a:rect r="r" b="b" t="t" l="l"/>
                <a:pathLst>
                  <a:path h="2235826" w="2680404">
                    <a:moveTo>
                      <a:pt x="0" y="0"/>
                    </a:moveTo>
                    <a:lnTo>
                      <a:pt x="2680404" y="0"/>
                    </a:lnTo>
                    <a:lnTo>
                      <a:pt x="2680404" y="2235826"/>
                    </a:lnTo>
                    <a:lnTo>
                      <a:pt x="0" y="2235826"/>
                    </a:lnTo>
                    <a:close/>
                  </a:path>
                </a:pathLst>
              </a:custGeom>
              <a:solidFill>
                <a:srgbClr val="FFFFFF"/>
              </a:solidFill>
            </p:spPr>
          </p:sp>
        </p:grpSp>
        <p:grpSp>
          <p:nvGrpSpPr>
            <p:cNvPr name="Group 16" id="16"/>
            <p:cNvGrpSpPr/>
            <p:nvPr/>
          </p:nvGrpSpPr>
          <p:grpSpPr>
            <a:xfrm rot="0">
              <a:off x="3753075" y="3382194"/>
              <a:ext cx="1735441" cy="352946"/>
              <a:chOff x="0" y="0"/>
              <a:chExt cx="1867899" cy="379885"/>
            </a:xfrm>
          </p:grpSpPr>
          <p:sp>
            <p:nvSpPr>
              <p:cNvPr name="Freeform 17" id="17"/>
              <p:cNvSpPr/>
              <p:nvPr/>
            </p:nvSpPr>
            <p:spPr>
              <a:xfrm flipH="false" flipV="false" rot="0">
                <a:off x="0" y="0"/>
                <a:ext cx="1867899" cy="379885"/>
              </a:xfrm>
              <a:custGeom>
                <a:avLst/>
                <a:gdLst/>
                <a:ahLst/>
                <a:cxnLst/>
                <a:rect r="r" b="b" t="t" l="l"/>
                <a:pathLst>
                  <a:path h="379885" w="1867899">
                    <a:moveTo>
                      <a:pt x="0" y="0"/>
                    </a:moveTo>
                    <a:lnTo>
                      <a:pt x="1867899" y="0"/>
                    </a:lnTo>
                    <a:lnTo>
                      <a:pt x="1867899" y="379885"/>
                    </a:lnTo>
                    <a:lnTo>
                      <a:pt x="0" y="379885"/>
                    </a:lnTo>
                    <a:close/>
                  </a:path>
                </a:pathLst>
              </a:custGeom>
              <a:solidFill>
                <a:srgbClr val="FFFFFF"/>
              </a:solidFill>
            </p:spPr>
          </p:sp>
        </p:grpSp>
        <p:grpSp>
          <p:nvGrpSpPr>
            <p:cNvPr name="Group 18" id="18"/>
            <p:cNvGrpSpPr/>
            <p:nvPr/>
          </p:nvGrpSpPr>
          <p:grpSpPr>
            <a:xfrm rot="0">
              <a:off x="3753075" y="5436230"/>
              <a:ext cx="1735441" cy="455021"/>
              <a:chOff x="0" y="0"/>
              <a:chExt cx="1867899" cy="489751"/>
            </a:xfrm>
          </p:grpSpPr>
          <p:sp>
            <p:nvSpPr>
              <p:cNvPr name="Freeform 19" id="19"/>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Freeform 20" id="20"/>
            <p:cNvSpPr/>
            <p:nvPr/>
          </p:nvSpPr>
          <p:spPr>
            <a:xfrm flipH="false" flipV="false" rot="0">
              <a:off x="3751626" y="3693843"/>
              <a:ext cx="1738338" cy="1977843"/>
            </a:xfrm>
            <a:custGeom>
              <a:avLst/>
              <a:gdLst/>
              <a:ahLst/>
              <a:cxnLst/>
              <a:rect r="r" b="b" t="t" l="l"/>
              <a:pathLst>
                <a:path h="1977843" w="1738338">
                  <a:moveTo>
                    <a:pt x="0" y="0"/>
                  </a:moveTo>
                  <a:lnTo>
                    <a:pt x="1738339" y="0"/>
                  </a:lnTo>
                  <a:lnTo>
                    <a:pt x="1738339" y="1977843"/>
                  </a:lnTo>
                  <a:lnTo>
                    <a:pt x="0" y="1977843"/>
                  </a:lnTo>
                  <a:lnTo>
                    <a:pt x="0" y="0"/>
                  </a:lnTo>
                  <a:close/>
                </a:path>
              </a:pathLst>
            </a:custGeom>
            <a:blipFill>
              <a:blip r:embed="rId14"/>
              <a:stretch>
                <a:fillRect l="0" t="0" r="0" b="0"/>
              </a:stretch>
            </a:blipFill>
          </p:spPr>
        </p:sp>
      </p:grpSp>
      <p:sp>
        <p:nvSpPr>
          <p:cNvPr name="TextBox 21" id="21"/>
          <p:cNvSpPr txBox="true"/>
          <p:nvPr/>
        </p:nvSpPr>
        <p:spPr>
          <a:xfrm rot="0">
            <a:off x="632348" y="1440216"/>
            <a:ext cx="6362812" cy="1100114"/>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Avionté 24/7 WORK</a:t>
            </a:r>
          </a:p>
          <a:p>
            <a:pPr algn="ctr">
              <a:lnSpc>
                <a:spcPts val="5630"/>
              </a:lnSpc>
            </a:pPr>
            <a:r>
              <a:rPr lang="en-US" sz="4896">
                <a:solidFill>
                  <a:srgbClr val="FFFFFF"/>
                </a:solidFill>
                <a:latin typeface="Avenir LT W01 1"/>
                <a:ea typeface="Avenir LT W01 1"/>
                <a:cs typeface="Avenir LT W01 1"/>
                <a:sym typeface="Avenir LT W01 1"/>
              </a:rPr>
              <a:t>MARKETING KIT</a:t>
            </a:r>
          </a:p>
        </p:txBody>
      </p:sp>
      <p:sp>
        <p:nvSpPr>
          <p:cNvPr name="TextBox 22" id="22"/>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141B2B"/>
                </a:solidFill>
                <a:latin typeface="Nunito Sans Regular"/>
                <a:ea typeface="Nunito Sans Regular"/>
                <a:cs typeface="Nunito Sans Regular"/>
                <a:sym typeface="Nunito Sans Regular"/>
              </a:rPr>
              <a:t>Avionté © Copyright 2023 All Rights Reserved.</a:t>
            </a:r>
          </a:p>
        </p:txBody>
      </p:sp>
      <p:sp>
        <p:nvSpPr>
          <p:cNvPr name="TextBox 23" id="23"/>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141B2B"/>
                </a:solidFill>
                <a:latin typeface="Nunito Sans Regular"/>
                <a:ea typeface="Nunito Sans Regular"/>
                <a:cs typeface="Nunito Sans Regular"/>
                <a:sym typeface="Nunito Sans Regular"/>
              </a:rPr>
              <a:t>avionte.com | @avionte | 651.556.2121</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040" y="9781071"/>
            <a:ext cx="7830480" cy="277329"/>
            <a:chOff x="0" y="0"/>
            <a:chExt cx="3013172" cy="106716"/>
          </a:xfrm>
        </p:grpSpPr>
        <p:sp>
          <p:nvSpPr>
            <p:cNvPr name="Freeform 3" id="3"/>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4" id="4"/>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TextBox 5" id="5"/>
          <p:cNvSpPr txBox="true"/>
          <p:nvPr/>
        </p:nvSpPr>
        <p:spPr>
          <a:xfrm rot="0">
            <a:off x="6383754" y="8934107"/>
            <a:ext cx="347246" cy="546318"/>
          </a:xfrm>
          <a:prstGeom prst="rect">
            <a:avLst/>
          </a:prstGeom>
        </p:spPr>
        <p:txBody>
          <a:bodyPr anchor="t" rtlCol="false" tIns="0" lIns="0" bIns="0" rIns="0">
            <a:spAutoFit/>
          </a:bodyPr>
          <a:lstStyle/>
          <a:p>
            <a:pPr algn="l">
              <a:lnSpc>
                <a:spcPts val="2145"/>
              </a:lnSpc>
            </a:pPr>
            <a:r>
              <a:rPr lang="en-US" sz="2282">
                <a:solidFill>
                  <a:srgbClr val="FFFFFF"/>
                </a:solidFill>
                <a:latin typeface="Nunito Sans Regular"/>
                <a:ea typeface="Nunito Sans Regular"/>
                <a:cs typeface="Nunito Sans Regular"/>
                <a:sym typeface="Nunito Sans Regular"/>
              </a:rPr>
              <a:t>03</a:t>
            </a:r>
          </a:p>
        </p:txBody>
      </p:sp>
      <p:sp>
        <p:nvSpPr>
          <p:cNvPr name="TextBox 6" id="6"/>
          <p:cNvSpPr txBox="true"/>
          <p:nvPr/>
        </p:nvSpPr>
        <p:spPr>
          <a:xfrm rot="0">
            <a:off x="777240" y="872490"/>
            <a:ext cx="6217920"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Messaging</a:t>
            </a:r>
          </a:p>
        </p:txBody>
      </p:sp>
      <p:sp>
        <p:nvSpPr>
          <p:cNvPr name="TextBox 7" id="7"/>
          <p:cNvSpPr txBox="true"/>
          <p:nvPr/>
        </p:nvSpPr>
        <p:spPr>
          <a:xfrm rot="0">
            <a:off x="777240" y="1394552"/>
            <a:ext cx="5606514" cy="344424"/>
          </a:xfrm>
          <a:prstGeom prst="rect">
            <a:avLst/>
          </a:prstGeom>
        </p:spPr>
        <p:txBody>
          <a:bodyPr anchor="t" rtlCol="false" tIns="0" lIns="0" bIns="0" rIns="0">
            <a:spAutoFit/>
          </a:bodyPr>
          <a:lstStyle/>
          <a:p>
            <a:pPr algn="l">
              <a:lnSpc>
                <a:spcPts val="2898"/>
              </a:lnSpc>
            </a:pPr>
            <a:r>
              <a:rPr lang="en-US" sz="1800">
                <a:solidFill>
                  <a:srgbClr val="0CB4BC"/>
                </a:solidFill>
                <a:latin typeface="Avenir LT W01 1"/>
                <a:ea typeface="Avenir LT W01 1"/>
                <a:cs typeface="Avenir LT W01 1"/>
                <a:sym typeface="Avenir LT W01 1"/>
              </a:rPr>
              <a:t>Communicating the Value Add Example</a:t>
            </a:r>
          </a:p>
        </p:txBody>
      </p:sp>
      <p:sp>
        <p:nvSpPr>
          <p:cNvPr name="TextBox 8" id="8"/>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9" id="9"/>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grpSp>
        <p:nvGrpSpPr>
          <p:cNvPr name="Group 10" id="10"/>
          <p:cNvGrpSpPr/>
          <p:nvPr/>
        </p:nvGrpSpPr>
        <p:grpSpPr>
          <a:xfrm rot="0">
            <a:off x="527459" y="2126602"/>
            <a:ext cx="6717483" cy="7353823"/>
            <a:chOff x="0" y="0"/>
            <a:chExt cx="2341606" cy="2563424"/>
          </a:xfrm>
        </p:grpSpPr>
        <p:sp>
          <p:nvSpPr>
            <p:cNvPr name="Freeform 11" id="11"/>
            <p:cNvSpPr/>
            <p:nvPr/>
          </p:nvSpPr>
          <p:spPr>
            <a:xfrm flipH="false" flipV="false" rot="0">
              <a:off x="0" y="0"/>
              <a:ext cx="2341606" cy="2563424"/>
            </a:xfrm>
            <a:custGeom>
              <a:avLst/>
              <a:gdLst/>
              <a:ahLst/>
              <a:cxnLst/>
              <a:rect r="r" b="b" t="t" l="l"/>
              <a:pathLst>
                <a:path h="2563424" w="2341606">
                  <a:moveTo>
                    <a:pt x="43795" y="0"/>
                  </a:moveTo>
                  <a:lnTo>
                    <a:pt x="2297811" y="0"/>
                  </a:lnTo>
                  <a:cubicBezTo>
                    <a:pt x="2309426" y="0"/>
                    <a:pt x="2320566" y="4614"/>
                    <a:pt x="2328779" y="12827"/>
                  </a:cubicBezTo>
                  <a:cubicBezTo>
                    <a:pt x="2336992" y="21040"/>
                    <a:pt x="2341606" y="32180"/>
                    <a:pt x="2341606" y="43795"/>
                  </a:cubicBezTo>
                  <a:lnTo>
                    <a:pt x="2341606" y="2519629"/>
                  </a:lnTo>
                  <a:cubicBezTo>
                    <a:pt x="2341606" y="2531244"/>
                    <a:pt x="2336992" y="2542384"/>
                    <a:pt x="2328779" y="2550597"/>
                  </a:cubicBezTo>
                  <a:cubicBezTo>
                    <a:pt x="2320566" y="2558810"/>
                    <a:pt x="2309426" y="2563424"/>
                    <a:pt x="2297811" y="2563424"/>
                  </a:cubicBezTo>
                  <a:lnTo>
                    <a:pt x="43795" y="2563424"/>
                  </a:lnTo>
                  <a:cubicBezTo>
                    <a:pt x="19608" y="2563424"/>
                    <a:pt x="0" y="2543817"/>
                    <a:pt x="0" y="2519629"/>
                  </a:cubicBezTo>
                  <a:lnTo>
                    <a:pt x="0" y="43795"/>
                  </a:lnTo>
                  <a:cubicBezTo>
                    <a:pt x="0" y="19608"/>
                    <a:pt x="19608" y="0"/>
                    <a:pt x="43795" y="0"/>
                  </a:cubicBezTo>
                  <a:close/>
                </a:path>
              </a:pathLst>
            </a:custGeom>
            <a:solidFill>
              <a:srgbClr val="F2F4F7"/>
            </a:solidFill>
          </p:spPr>
        </p:sp>
        <p:sp>
          <p:nvSpPr>
            <p:cNvPr name="TextBox 12" id="12"/>
            <p:cNvSpPr txBox="true"/>
            <p:nvPr/>
          </p:nvSpPr>
          <p:spPr>
            <a:xfrm>
              <a:off x="0" y="-57150"/>
              <a:ext cx="2341606" cy="2620574"/>
            </a:xfrm>
            <a:prstGeom prst="rect">
              <a:avLst/>
            </a:prstGeom>
          </p:spPr>
          <p:txBody>
            <a:bodyPr anchor="ctr" rtlCol="false" tIns="50800" lIns="50800" bIns="50800" rIns="50800"/>
            <a:lstStyle/>
            <a:p>
              <a:pPr algn="ctr">
                <a:lnSpc>
                  <a:spcPts val="2254"/>
                </a:lnSpc>
              </a:pPr>
            </a:p>
          </p:txBody>
        </p:sp>
      </p:grpSp>
      <p:sp>
        <p:nvSpPr>
          <p:cNvPr name="TextBox 13" id="13"/>
          <p:cNvSpPr txBox="true"/>
          <p:nvPr/>
        </p:nvSpPr>
        <p:spPr>
          <a:xfrm rot="0">
            <a:off x="844668" y="3022268"/>
            <a:ext cx="6217920" cy="6151660"/>
          </a:xfrm>
          <a:prstGeom prst="rect">
            <a:avLst/>
          </a:prstGeom>
        </p:spPr>
        <p:txBody>
          <a:bodyPr anchor="t" rtlCol="false" tIns="0" lIns="0" bIns="0" rIns="0">
            <a:spAutoFit/>
          </a:bodyPr>
          <a:lstStyle/>
          <a:p>
            <a:pPr algn="l" marL="370663" indent="-185331" lvl="1">
              <a:lnSpc>
                <a:spcPts val="2746"/>
              </a:lnSpc>
              <a:buFont typeface="Arial"/>
              <a:buChar char="•"/>
            </a:pPr>
            <a:r>
              <a:rPr lang="en-US" sz="1716">
                <a:solidFill>
                  <a:srgbClr val="0CB4BC"/>
                </a:solidFill>
                <a:latin typeface="Avenir LT W01 2"/>
                <a:ea typeface="Avenir LT W01 2"/>
                <a:cs typeface="Avenir LT W01 2"/>
                <a:sym typeface="Avenir LT W01 2"/>
              </a:rPr>
              <a:t>Accessible Job Opportunities</a:t>
            </a:r>
            <a:r>
              <a:rPr lang="en-US" sz="1716">
                <a:solidFill>
                  <a:srgbClr val="000000"/>
                </a:solidFill>
                <a:latin typeface="Avenir LT W01 2"/>
                <a:ea typeface="Avenir LT W01 2"/>
                <a:cs typeface="Avenir LT W01 2"/>
                <a:sym typeface="Avenir LT W01 2"/>
              </a:rPr>
              <a:t>: Discover exciting job openings at your fingertips, providing easy access to a world of possibilities.</a:t>
            </a:r>
          </a:p>
          <a:p>
            <a:pPr algn="l" marL="370663" indent="-185331" lvl="1">
              <a:lnSpc>
                <a:spcPts val="2746"/>
              </a:lnSpc>
              <a:buFont typeface="Arial"/>
              <a:buChar char="•"/>
            </a:pPr>
            <a:r>
              <a:rPr lang="en-US" sz="1716">
                <a:solidFill>
                  <a:srgbClr val="0CB4BC"/>
                </a:solidFill>
                <a:latin typeface="Avenir LT W01 2"/>
                <a:ea typeface="Avenir LT W01 2"/>
                <a:cs typeface="Avenir LT W01 2"/>
                <a:sym typeface="Avenir LT W01 2"/>
              </a:rPr>
              <a:t>Seamless Application Process:</a:t>
            </a:r>
            <a:r>
              <a:rPr lang="en-US" sz="1716">
                <a:solidFill>
                  <a:srgbClr val="000000"/>
                </a:solidFill>
                <a:latin typeface="Avenir LT W01 2"/>
                <a:ea typeface="Avenir LT W01 2"/>
                <a:cs typeface="Avenir LT W01 2"/>
                <a:sym typeface="Avenir LT W01 2"/>
              </a:rPr>
              <a:t> Apply for roles effortlessly while on the move, making job hunting a breeze and saving you valuable time.</a:t>
            </a:r>
          </a:p>
          <a:p>
            <a:pPr algn="l" marL="370663" indent="-185331" lvl="1">
              <a:lnSpc>
                <a:spcPts val="2746"/>
              </a:lnSpc>
              <a:buFont typeface="Arial"/>
              <a:buChar char="•"/>
            </a:pPr>
            <a:r>
              <a:rPr lang="en-US" sz="1716">
                <a:solidFill>
                  <a:srgbClr val="0CB4BC"/>
                </a:solidFill>
                <a:latin typeface="Avenir LT W01 2"/>
                <a:ea typeface="Avenir LT W01 2"/>
                <a:cs typeface="Avenir LT W01 2"/>
                <a:sym typeface="Avenir LT W01 2"/>
              </a:rPr>
              <a:t>Centralized Management:</a:t>
            </a:r>
            <a:r>
              <a:rPr lang="en-US" sz="1716">
                <a:solidFill>
                  <a:srgbClr val="000000"/>
                </a:solidFill>
                <a:latin typeface="Avenir LT W01 2"/>
                <a:ea typeface="Avenir LT W01 2"/>
                <a:cs typeface="Avenir LT W01 2"/>
                <a:sym typeface="Avenir LT W01 2"/>
              </a:rPr>
              <a:t> Enjoy the convenience of a single platform to efficiently handle and organize your work schedules and commitments.</a:t>
            </a:r>
          </a:p>
          <a:p>
            <a:pPr algn="l" marL="370663" indent="-185331" lvl="1">
              <a:lnSpc>
                <a:spcPts val="2746"/>
              </a:lnSpc>
              <a:buFont typeface="Arial"/>
              <a:buChar char="•"/>
            </a:pPr>
            <a:r>
              <a:rPr lang="en-US" sz="1716">
                <a:solidFill>
                  <a:srgbClr val="0CB4BC"/>
                </a:solidFill>
                <a:latin typeface="Nunito Sans Regular"/>
                <a:ea typeface="Nunito Sans Regular"/>
                <a:cs typeface="Nunito Sans Regular"/>
                <a:sym typeface="Nunito Sans Regular"/>
              </a:rPr>
              <a:t>Heightened Responsiveness:</a:t>
            </a:r>
            <a:r>
              <a:rPr lang="en-US" sz="1716">
                <a:solidFill>
                  <a:srgbClr val="000000"/>
                </a:solidFill>
                <a:latin typeface="Nunito Sans Regular"/>
                <a:ea typeface="Nunito Sans Regular"/>
                <a:cs typeface="Nunito Sans Regular"/>
                <a:sym typeface="Nunito Sans Regular"/>
              </a:rPr>
              <a:t> Stay ahead of the game with quick response times, ensuring you never miss out on valuable opportunities.</a:t>
            </a:r>
          </a:p>
          <a:p>
            <a:pPr algn="l" marL="370663" indent="-185331" lvl="1">
              <a:lnSpc>
                <a:spcPts val="2746"/>
              </a:lnSpc>
              <a:buFont typeface="Arial"/>
              <a:buChar char="•"/>
            </a:pPr>
            <a:r>
              <a:rPr lang="en-US" sz="1716">
                <a:solidFill>
                  <a:srgbClr val="0CB4BC"/>
                </a:solidFill>
                <a:latin typeface="Avenir LT W01 2"/>
                <a:ea typeface="Avenir LT W01 2"/>
                <a:cs typeface="Avenir LT W01 2"/>
                <a:sym typeface="Avenir LT W01 2"/>
              </a:rPr>
              <a:t>Enhanced Experience:</a:t>
            </a:r>
            <a:r>
              <a:rPr lang="en-US" sz="1716">
                <a:solidFill>
                  <a:srgbClr val="000000"/>
                </a:solidFill>
                <a:latin typeface="Avenir LT W01 2"/>
                <a:ea typeface="Avenir LT W01 2"/>
                <a:cs typeface="Avenir LT W01 2"/>
                <a:sym typeface="Avenir LT W01 2"/>
              </a:rPr>
              <a:t> Our app is tailored to benefit you, ensuring a smoother and more rewarding job search journey.</a:t>
            </a:r>
          </a:p>
          <a:p>
            <a:pPr algn="l" marL="370663" indent="-185331" lvl="1">
              <a:lnSpc>
                <a:spcPts val="2746"/>
              </a:lnSpc>
              <a:buFont typeface="Arial"/>
              <a:buChar char="•"/>
            </a:pPr>
            <a:r>
              <a:rPr lang="en-US" sz="1716">
                <a:solidFill>
                  <a:srgbClr val="0CB4BC"/>
                </a:solidFill>
                <a:latin typeface="Avenir LT W01 2"/>
                <a:ea typeface="Avenir LT W01 2"/>
                <a:cs typeface="Avenir LT W01 2"/>
                <a:sym typeface="Avenir LT W01 2"/>
              </a:rPr>
              <a:t>Empowerment and Convenience</a:t>
            </a:r>
            <a:r>
              <a:rPr lang="en-US" sz="1716">
                <a:solidFill>
                  <a:srgbClr val="000000"/>
                </a:solidFill>
                <a:latin typeface="Avenir LT W01 2"/>
                <a:ea typeface="Avenir LT W01 2"/>
                <a:cs typeface="Avenir LT W01 2"/>
                <a:sym typeface="Avenir LT W01 2"/>
              </a:rPr>
              <a:t>: Take control of your career and unlock your full potential with our user-friendly and empowering app.</a:t>
            </a:r>
          </a:p>
        </p:txBody>
      </p:sp>
      <p:grpSp>
        <p:nvGrpSpPr>
          <p:cNvPr name="Group 14" id="14"/>
          <p:cNvGrpSpPr/>
          <p:nvPr/>
        </p:nvGrpSpPr>
        <p:grpSpPr>
          <a:xfrm rot="0">
            <a:off x="2321946" y="2333094"/>
            <a:ext cx="3128508" cy="543433"/>
            <a:chOff x="0" y="0"/>
            <a:chExt cx="1090548" cy="189432"/>
          </a:xfrm>
        </p:grpSpPr>
        <p:sp>
          <p:nvSpPr>
            <p:cNvPr name="Freeform 15" id="15"/>
            <p:cNvSpPr/>
            <p:nvPr/>
          </p:nvSpPr>
          <p:spPr>
            <a:xfrm flipH="false" flipV="false" rot="0">
              <a:off x="0" y="0"/>
              <a:ext cx="1090548" cy="189432"/>
            </a:xfrm>
            <a:custGeom>
              <a:avLst/>
              <a:gdLst/>
              <a:ahLst/>
              <a:cxnLst/>
              <a:rect r="r" b="b" t="t" l="l"/>
              <a:pathLst>
                <a:path h="189432" w="1090548">
                  <a:moveTo>
                    <a:pt x="94036" y="0"/>
                  </a:moveTo>
                  <a:lnTo>
                    <a:pt x="996511" y="0"/>
                  </a:lnTo>
                  <a:cubicBezTo>
                    <a:pt x="1021451" y="0"/>
                    <a:pt x="1045370" y="9907"/>
                    <a:pt x="1063005" y="27543"/>
                  </a:cubicBezTo>
                  <a:cubicBezTo>
                    <a:pt x="1080640" y="45178"/>
                    <a:pt x="1090548" y="69096"/>
                    <a:pt x="1090548" y="94036"/>
                  </a:cubicBezTo>
                  <a:lnTo>
                    <a:pt x="1090548" y="95396"/>
                  </a:lnTo>
                  <a:cubicBezTo>
                    <a:pt x="1090548" y="120336"/>
                    <a:pt x="1080640" y="144254"/>
                    <a:pt x="1063005" y="161889"/>
                  </a:cubicBezTo>
                  <a:cubicBezTo>
                    <a:pt x="1045370" y="179525"/>
                    <a:pt x="1021451" y="189432"/>
                    <a:pt x="996511" y="189432"/>
                  </a:cubicBezTo>
                  <a:lnTo>
                    <a:pt x="94036" y="189432"/>
                  </a:lnTo>
                  <a:cubicBezTo>
                    <a:pt x="69096" y="189432"/>
                    <a:pt x="45178" y="179525"/>
                    <a:pt x="27543" y="161889"/>
                  </a:cubicBezTo>
                  <a:cubicBezTo>
                    <a:pt x="9907" y="144254"/>
                    <a:pt x="0" y="120336"/>
                    <a:pt x="0" y="95396"/>
                  </a:cubicBezTo>
                  <a:lnTo>
                    <a:pt x="0" y="94036"/>
                  </a:lnTo>
                  <a:cubicBezTo>
                    <a:pt x="0" y="69096"/>
                    <a:pt x="9907" y="45178"/>
                    <a:pt x="27543" y="27543"/>
                  </a:cubicBezTo>
                  <a:cubicBezTo>
                    <a:pt x="45178" y="9907"/>
                    <a:pt x="69096" y="0"/>
                    <a:pt x="94036" y="0"/>
                  </a:cubicBezTo>
                  <a:close/>
                </a:path>
              </a:pathLst>
            </a:custGeom>
            <a:solidFill>
              <a:srgbClr val="0CB4BC"/>
            </a:solidFill>
          </p:spPr>
        </p:sp>
        <p:sp>
          <p:nvSpPr>
            <p:cNvPr name="TextBox 16" id="16"/>
            <p:cNvSpPr txBox="true"/>
            <p:nvPr/>
          </p:nvSpPr>
          <p:spPr>
            <a:xfrm>
              <a:off x="0" y="-57150"/>
              <a:ext cx="1090548" cy="246582"/>
            </a:xfrm>
            <a:prstGeom prst="rect">
              <a:avLst/>
            </a:prstGeom>
          </p:spPr>
          <p:txBody>
            <a:bodyPr anchor="ctr" rtlCol="false" tIns="50800" lIns="50800" bIns="50800" rIns="50800"/>
            <a:lstStyle/>
            <a:p>
              <a:pPr algn="ctr">
                <a:lnSpc>
                  <a:spcPts val="2254"/>
                </a:lnSpc>
              </a:pPr>
            </a:p>
          </p:txBody>
        </p:sp>
      </p:grpSp>
      <p:sp>
        <p:nvSpPr>
          <p:cNvPr name="TextBox 17" id="17"/>
          <p:cNvSpPr txBox="true"/>
          <p:nvPr/>
        </p:nvSpPr>
        <p:spPr>
          <a:xfrm rot="0">
            <a:off x="2576371" y="2399388"/>
            <a:ext cx="2619657" cy="372746"/>
          </a:xfrm>
          <a:prstGeom prst="rect">
            <a:avLst/>
          </a:prstGeom>
        </p:spPr>
        <p:txBody>
          <a:bodyPr anchor="t" rtlCol="false" tIns="0" lIns="0" bIns="0" rIns="0">
            <a:spAutoFit/>
          </a:bodyPr>
          <a:lstStyle/>
          <a:p>
            <a:pPr algn="l">
              <a:lnSpc>
                <a:spcPts val="3079"/>
              </a:lnSpc>
            </a:pPr>
            <a:r>
              <a:rPr lang="en-US" b="true" sz="2199">
                <a:solidFill>
                  <a:srgbClr val="FFFFFF"/>
                </a:solidFill>
                <a:latin typeface="Nunito Sans Regular Bold"/>
                <a:ea typeface="Nunito Sans Regular Bold"/>
                <a:cs typeface="Nunito Sans Regular Bold"/>
                <a:sym typeface="Nunito Sans Regular Bold"/>
              </a:rPr>
              <a:t>Jobs come to YOU...</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Pre-Launch Communications</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10" id="10"/>
          <p:cNvGrpSpPr/>
          <p:nvPr/>
        </p:nvGrpSpPr>
        <p:grpSpPr>
          <a:xfrm rot="0">
            <a:off x="5124520" y="6801831"/>
            <a:ext cx="1301581" cy="341266"/>
            <a:chOff x="0" y="0"/>
            <a:chExt cx="1867899" cy="489751"/>
          </a:xfrm>
        </p:grpSpPr>
        <p:sp>
          <p:nvSpPr>
            <p:cNvPr name="Freeform 11" id="11"/>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Freeform 12" id="12"/>
          <p:cNvSpPr/>
          <p:nvPr/>
        </p:nvSpPr>
        <p:spPr>
          <a:xfrm flipH="false" flipV="false" rot="0">
            <a:off x="1510521" y="3200400"/>
            <a:ext cx="4751359" cy="6599109"/>
          </a:xfrm>
          <a:custGeom>
            <a:avLst/>
            <a:gdLst/>
            <a:ahLst/>
            <a:cxnLst/>
            <a:rect r="r" b="b" t="t" l="l"/>
            <a:pathLst>
              <a:path h="6599109" w="4751359">
                <a:moveTo>
                  <a:pt x="0" y="0"/>
                </a:moveTo>
                <a:lnTo>
                  <a:pt x="4751358" y="0"/>
                </a:lnTo>
                <a:lnTo>
                  <a:pt x="4751358" y="6599109"/>
                </a:lnTo>
                <a:lnTo>
                  <a:pt x="0" y="6599109"/>
                </a:lnTo>
                <a:lnTo>
                  <a:pt x="0" y="0"/>
                </a:lnTo>
                <a:close/>
              </a:path>
            </a:pathLst>
          </a:custGeom>
          <a:blipFill>
            <a:blip r:embed="rId3"/>
            <a:stretch>
              <a:fillRect l="0" t="0" r="0" b="0"/>
            </a:stretch>
          </a:blipFill>
        </p:spPr>
      </p:sp>
      <p:sp>
        <p:nvSpPr>
          <p:cNvPr name="TextBox 13" id="13"/>
          <p:cNvSpPr txBox="true"/>
          <p:nvPr/>
        </p:nvSpPr>
        <p:spPr>
          <a:xfrm rot="0">
            <a:off x="1906826" y="3770988"/>
            <a:ext cx="4154175" cy="6055995"/>
          </a:xfrm>
          <a:prstGeom prst="rect">
            <a:avLst/>
          </a:prstGeom>
        </p:spPr>
        <p:txBody>
          <a:bodyPr anchor="t" rtlCol="false" tIns="0" lIns="0" bIns="0" rIns="0">
            <a:spAutoFit/>
          </a:bodyPr>
          <a:lstStyle/>
          <a:p>
            <a:pPr algn="ctr">
              <a:lnSpc>
                <a:spcPts val="1679"/>
              </a:lnSpc>
            </a:pPr>
          </a:p>
          <a:p>
            <a:pPr algn="ctr">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Dear [Talent Name],</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a:t>
            </a:r>
            <a:r>
              <a:rPr lang="en-US" sz="1200">
                <a:solidFill>
                  <a:srgbClr val="000000"/>
                </a:solidFill>
                <a:latin typeface="Nunito Sans Regular"/>
                <a:ea typeface="Nunito Sans Regular"/>
                <a:cs typeface="Nunito Sans Regular"/>
                <a:sym typeface="Nunito Sans Regular"/>
              </a:rPr>
              <a:t>CompanyName] has built a strong reputation in the industry through our commitment to delivering incredible experiences. We are excited to announce the launch of our new mobile app, [APP NAME]. </a:t>
            </a:r>
          </a:p>
          <a:p>
            <a:pPr algn="ctr">
              <a:lnSpc>
                <a:spcPts val="1679"/>
              </a:lnSpc>
            </a:pPr>
          </a:p>
          <a:p>
            <a:pPr algn="ctr">
              <a:lnSpc>
                <a:spcPts val="1679"/>
              </a:lnSpc>
            </a:pPr>
          </a:p>
          <a:p>
            <a:pPr algn="ctr">
              <a:lnSpc>
                <a:spcPts val="1679"/>
              </a:lnSpc>
            </a:pPr>
          </a:p>
          <a:p>
            <a:pPr algn="ctr">
              <a:lnSpc>
                <a:spcPts val="1679"/>
              </a:lnSpc>
            </a:pPr>
          </a:p>
          <a:p>
            <a:pPr algn="ctr">
              <a:lnSpc>
                <a:spcPts val="1679"/>
              </a:lnSpc>
            </a:pPr>
            <a:r>
              <a:rPr lang="en-US" sz="1200">
                <a:solidFill>
                  <a:srgbClr val="000000"/>
                </a:solidFill>
                <a:latin typeface="Nunito Sans Regular"/>
                <a:ea typeface="Nunito Sans Regular"/>
                <a:cs typeface="Nunito Sans Regular"/>
                <a:sym typeface="Nunito Sans Regular"/>
              </a:rPr>
              <a:t>With this app, we bring a real-time mobile experience to our candidates, offering instant access to new jobs, the ability to engage with us on your mobile device, and more.</a:t>
            </a:r>
          </a:p>
          <a:p>
            <a:pPr algn="ctr">
              <a:lnSpc>
                <a:spcPts val="1679"/>
              </a:lnSpc>
            </a:pP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App features: Highlight features such as one-stop-shop for candidate resources, profile management, in-app notifications for new opportunities, job opportunity and work schedule management, onboarding, referral options, and time reporting (if applicable).</a:t>
            </a:r>
          </a:p>
          <a:p>
            <a:pPr algn="l">
              <a:lnSpc>
                <a:spcPts val="1679"/>
              </a:lnSpc>
            </a:pPr>
          </a:p>
          <a:p>
            <a:pPr algn="l" marL="259080" indent="-129540" lvl="1">
              <a:lnSpc>
                <a:spcPts val="1679"/>
              </a:lnSpc>
              <a:buFont typeface="Arial"/>
              <a:buChar char="•"/>
            </a:pPr>
            <a:r>
              <a:rPr lang="en-US" sz="1200">
                <a:solidFill>
                  <a:srgbClr val="141B2B"/>
                </a:solidFill>
                <a:latin typeface="Nunito Sans Regular"/>
                <a:ea typeface="Nunito Sans Regular"/>
                <a:cs typeface="Nunito Sans Regular"/>
                <a:sym typeface="Nunito Sans Regular"/>
              </a:rPr>
              <a:t>What's next</a:t>
            </a:r>
            <a:r>
              <a:rPr lang="en-US" sz="1200">
                <a:solidFill>
                  <a:srgbClr val="AD1457"/>
                </a:solidFill>
                <a:latin typeface="Nunito Sans Regular"/>
                <a:ea typeface="Nunito Sans Regular"/>
                <a:cs typeface="Nunito Sans Regular"/>
                <a:sym typeface="Nunito Sans Regular"/>
              </a:rPr>
              <a:t>: When to expect the app invitation (smartlink text) and what to do?</a:t>
            </a:r>
          </a:p>
          <a:p>
            <a:pPr algn="l">
              <a:lnSpc>
                <a:spcPts val="1679"/>
              </a:lnSpc>
            </a:pP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Contact information: </a:t>
            </a:r>
            <a:r>
              <a:rPr lang="en-US" sz="1200">
                <a:solidFill>
                  <a:srgbClr val="AD1457"/>
                </a:solidFill>
                <a:latin typeface="Nunito Sans Regular"/>
                <a:ea typeface="Nunito Sans Regular"/>
                <a:cs typeface="Nunito Sans Regular"/>
                <a:sym typeface="Nunito Sans Regular"/>
              </a:rPr>
              <a:t>Provide contact details for any app-related questions or support.</a:t>
            </a:r>
          </a:p>
          <a:p>
            <a:pPr algn="ctr">
              <a:lnSpc>
                <a:spcPts val="1679"/>
              </a:lnSpc>
            </a:pPr>
          </a:p>
          <a:p>
            <a:pPr algn="ctr">
              <a:lnSpc>
                <a:spcPts val="1679"/>
              </a:lnSpc>
            </a:pPr>
          </a:p>
        </p:txBody>
      </p:sp>
      <p:sp>
        <p:nvSpPr>
          <p:cNvPr name="Freeform 14" id="14"/>
          <p:cNvSpPr/>
          <p:nvPr/>
        </p:nvSpPr>
        <p:spPr>
          <a:xfrm flipH="false" flipV="false" rot="0">
            <a:off x="3640307" y="5261053"/>
            <a:ext cx="687213" cy="687213"/>
          </a:xfrm>
          <a:custGeom>
            <a:avLst/>
            <a:gdLst/>
            <a:ahLst/>
            <a:cxnLst/>
            <a:rect r="r" b="b" t="t" l="l"/>
            <a:pathLst>
              <a:path h="687213" w="687213">
                <a:moveTo>
                  <a:pt x="0" y="0"/>
                </a:moveTo>
                <a:lnTo>
                  <a:pt x="687213" y="0"/>
                </a:lnTo>
                <a:lnTo>
                  <a:pt x="687213" y="687213"/>
                </a:lnTo>
                <a:lnTo>
                  <a:pt x="0" y="6872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6" id="16"/>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7" id="17"/>
          <p:cNvSpPr txBox="true"/>
          <p:nvPr/>
        </p:nvSpPr>
        <p:spPr>
          <a:xfrm rot="0">
            <a:off x="777240" y="2325116"/>
            <a:ext cx="6217920" cy="751459"/>
          </a:xfrm>
          <a:prstGeom prst="rect">
            <a:avLst/>
          </a:prstGeom>
        </p:spPr>
        <p:txBody>
          <a:bodyPr anchor="t" rtlCol="false" tIns="0" lIns="0" bIns="0" rIns="0">
            <a:spAutoFit/>
          </a:bodyPr>
          <a:lstStyle/>
          <a:p>
            <a:pPr algn="l">
              <a:lnSpc>
                <a:spcPts val="2093"/>
              </a:lnSpc>
            </a:pPr>
            <a:r>
              <a:rPr lang="en-US" sz="1300">
                <a:solidFill>
                  <a:srgbClr val="141B2B"/>
                </a:solidFill>
                <a:latin typeface="Nunito Sans Regular"/>
                <a:ea typeface="Nunito Sans Regular"/>
                <a:cs typeface="Nunito Sans Regular"/>
                <a:sym typeface="Nunito Sans Regular"/>
              </a:rPr>
              <a:t>Customize this template to provide a brief overview of your app launch and its call to action for talent when it launches. Highlight features relevant to your organization and app configuration.</a:t>
            </a:r>
          </a:p>
        </p:txBody>
      </p:sp>
      <p:sp>
        <p:nvSpPr>
          <p:cNvPr name="TextBox 18" id="18"/>
          <p:cNvSpPr txBox="true"/>
          <p:nvPr/>
        </p:nvSpPr>
        <p:spPr>
          <a:xfrm rot="0">
            <a:off x="777240" y="1867281"/>
            <a:ext cx="5484639" cy="381635"/>
          </a:xfrm>
          <a:prstGeom prst="rect">
            <a:avLst/>
          </a:prstGeom>
        </p:spPr>
        <p:txBody>
          <a:bodyPr anchor="t" rtlCol="false" tIns="0" lIns="0" bIns="0" rIns="0">
            <a:spAutoFit/>
          </a:bodyPr>
          <a:lstStyle/>
          <a:p>
            <a:pPr algn="l">
              <a:lnSpc>
                <a:spcPts val="3219"/>
              </a:lnSpc>
            </a:pPr>
            <a:r>
              <a:rPr lang="en-US" sz="1999">
                <a:solidFill>
                  <a:srgbClr val="0CB4BC"/>
                </a:solidFill>
                <a:latin typeface="Avenir LT W01 1"/>
                <a:ea typeface="Avenir LT W01 1"/>
                <a:cs typeface="Avenir LT W01 1"/>
                <a:sym typeface="Avenir LT W01 1"/>
              </a:rPr>
              <a:t>Summarize the Call To Action</a:t>
            </a:r>
          </a:p>
        </p:txBody>
      </p:sp>
      <p:sp>
        <p:nvSpPr>
          <p:cNvPr name="Freeform 19" id="19"/>
          <p:cNvSpPr/>
          <p:nvPr/>
        </p:nvSpPr>
        <p:spPr>
          <a:xfrm flipH="false" flipV="false" rot="0">
            <a:off x="3749139" y="5520156"/>
            <a:ext cx="469549" cy="534243"/>
          </a:xfrm>
          <a:custGeom>
            <a:avLst/>
            <a:gdLst/>
            <a:ahLst/>
            <a:cxnLst/>
            <a:rect r="r" b="b" t="t" l="l"/>
            <a:pathLst>
              <a:path h="534243" w="469549">
                <a:moveTo>
                  <a:pt x="0" y="0"/>
                </a:moveTo>
                <a:lnTo>
                  <a:pt x="469549" y="0"/>
                </a:lnTo>
                <a:lnTo>
                  <a:pt x="469549" y="534243"/>
                </a:lnTo>
                <a:lnTo>
                  <a:pt x="0" y="534243"/>
                </a:lnTo>
                <a:lnTo>
                  <a:pt x="0" y="0"/>
                </a:lnTo>
                <a:close/>
              </a:path>
            </a:pathLst>
          </a:custGeom>
          <a:blipFill>
            <a:blip r:embed="rId6"/>
            <a:stretch>
              <a:fillRect l="0" t="0" r="0" b="0"/>
            </a:stretch>
          </a:blipFill>
        </p:spPr>
      </p:sp>
      <p:sp>
        <p:nvSpPr>
          <p:cNvPr name="Freeform 20" id="20"/>
          <p:cNvSpPr/>
          <p:nvPr/>
        </p:nvSpPr>
        <p:spPr>
          <a:xfrm flipH="false" flipV="false" rot="0">
            <a:off x="3778359" y="3566799"/>
            <a:ext cx="411109" cy="427429"/>
          </a:xfrm>
          <a:custGeom>
            <a:avLst/>
            <a:gdLst/>
            <a:ahLst/>
            <a:cxnLst/>
            <a:rect r="r" b="b" t="t" l="l"/>
            <a:pathLst>
              <a:path h="427429" w="411109">
                <a:moveTo>
                  <a:pt x="0" y="0"/>
                </a:moveTo>
                <a:lnTo>
                  <a:pt x="411109" y="0"/>
                </a:lnTo>
                <a:lnTo>
                  <a:pt x="411109" y="427429"/>
                </a:lnTo>
                <a:lnTo>
                  <a:pt x="0" y="4274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Launch Communications</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10" id="10"/>
          <p:cNvGrpSpPr/>
          <p:nvPr/>
        </p:nvGrpSpPr>
        <p:grpSpPr>
          <a:xfrm rot="0">
            <a:off x="5124520" y="6801831"/>
            <a:ext cx="1301581" cy="341266"/>
            <a:chOff x="0" y="0"/>
            <a:chExt cx="1867899" cy="489751"/>
          </a:xfrm>
        </p:grpSpPr>
        <p:sp>
          <p:nvSpPr>
            <p:cNvPr name="Freeform 11" id="11"/>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Freeform 12" id="12"/>
          <p:cNvSpPr/>
          <p:nvPr/>
        </p:nvSpPr>
        <p:spPr>
          <a:xfrm flipH="false" flipV="false" rot="0">
            <a:off x="1510521" y="3000681"/>
            <a:ext cx="4751359" cy="6599109"/>
          </a:xfrm>
          <a:custGeom>
            <a:avLst/>
            <a:gdLst/>
            <a:ahLst/>
            <a:cxnLst/>
            <a:rect r="r" b="b" t="t" l="l"/>
            <a:pathLst>
              <a:path h="6599109" w="4751359">
                <a:moveTo>
                  <a:pt x="0" y="0"/>
                </a:moveTo>
                <a:lnTo>
                  <a:pt x="4751358" y="0"/>
                </a:lnTo>
                <a:lnTo>
                  <a:pt x="4751358" y="6599109"/>
                </a:lnTo>
                <a:lnTo>
                  <a:pt x="0" y="6599109"/>
                </a:lnTo>
                <a:lnTo>
                  <a:pt x="0" y="0"/>
                </a:lnTo>
                <a:close/>
              </a:path>
            </a:pathLst>
          </a:custGeom>
          <a:blipFill>
            <a:blip r:embed="rId3"/>
            <a:stretch>
              <a:fillRect l="0" t="0" r="0" b="0"/>
            </a:stretch>
          </a:blipFill>
        </p:spPr>
      </p:sp>
      <p:sp>
        <p:nvSpPr>
          <p:cNvPr name="TextBox 13" id="13"/>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4" id="14"/>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5" id="15"/>
          <p:cNvSpPr txBox="true"/>
          <p:nvPr/>
        </p:nvSpPr>
        <p:spPr>
          <a:xfrm rot="0">
            <a:off x="777240" y="2325116"/>
            <a:ext cx="6217920" cy="494284"/>
          </a:xfrm>
          <a:prstGeom prst="rect">
            <a:avLst/>
          </a:prstGeom>
        </p:spPr>
        <p:txBody>
          <a:bodyPr anchor="t" rtlCol="false" tIns="0" lIns="0" bIns="0" rIns="0">
            <a:spAutoFit/>
          </a:bodyPr>
          <a:lstStyle/>
          <a:p>
            <a:pPr algn="l">
              <a:lnSpc>
                <a:spcPts val="2093"/>
              </a:lnSpc>
            </a:pPr>
            <a:r>
              <a:rPr lang="en-US" sz="1300">
                <a:solidFill>
                  <a:srgbClr val="141B2B"/>
                </a:solidFill>
                <a:latin typeface="Nunito Sans Regular"/>
                <a:ea typeface="Nunito Sans Regular"/>
                <a:cs typeface="Nunito Sans Regular"/>
                <a:sym typeface="Nunito Sans Regular"/>
              </a:rPr>
              <a:t>Use this template to provide a call to action for talent. Share instructions on how to download the app and get started. </a:t>
            </a:r>
          </a:p>
        </p:txBody>
      </p:sp>
      <p:sp>
        <p:nvSpPr>
          <p:cNvPr name="TextBox 16" id="16"/>
          <p:cNvSpPr txBox="true"/>
          <p:nvPr/>
        </p:nvSpPr>
        <p:spPr>
          <a:xfrm rot="0">
            <a:off x="777240" y="1867281"/>
            <a:ext cx="3681681" cy="381635"/>
          </a:xfrm>
          <a:prstGeom prst="rect">
            <a:avLst/>
          </a:prstGeom>
        </p:spPr>
        <p:txBody>
          <a:bodyPr anchor="t" rtlCol="false" tIns="0" lIns="0" bIns="0" rIns="0">
            <a:spAutoFit/>
          </a:bodyPr>
          <a:lstStyle/>
          <a:p>
            <a:pPr algn="l">
              <a:lnSpc>
                <a:spcPts val="3219"/>
              </a:lnSpc>
            </a:pPr>
            <a:r>
              <a:rPr lang="en-US" sz="1999">
                <a:solidFill>
                  <a:srgbClr val="0CB4BC"/>
                </a:solidFill>
                <a:latin typeface="Avenir LT W01 1"/>
                <a:ea typeface="Avenir LT W01 1"/>
                <a:cs typeface="Avenir LT W01 1"/>
                <a:sym typeface="Avenir LT W01 1"/>
              </a:rPr>
              <a:t>Setting the Expectation</a:t>
            </a:r>
          </a:p>
        </p:txBody>
      </p:sp>
      <p:sp>
        <p:nvSpPr>
          <p:cNvPr name="Freeform 17" id="17"/>
          <p:cNvSpPr/>
          <p:nvPr/>
        </p:nvSpPr>
        <p:spPr>
          <a:xfrm flipH="false" flipV="false" rot="0">
            <a:off x="5713836" y="3388962"/>
            <a:ext cx="411109" cy="427429"/>
          </a:xfrm>
          <a:custGeom>
            <a:avLst/>
            <a:gdLst/>
            <a:ahLst/>
            <a:cxnLst/>
            <a:rect r="r" b="b" t="t" l="l"/>
            <a:pathLst>
              <a:path h="427429" w="411109">
                <a:moveTo>
                  <a:pt x="0" y="0"/>
                </a:moveTo>
                <a:lnTo>
                  <a:pt x="411110" y="0"/>
                </a:lnTo>
                <a:lnTo>
                  <a:pt x="411110" y="427430"/>
                </a:lnTo>
                <a:lnTo>
                  <a:pt x="0" y="427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1917048" y="3398195"/>
            <a:ext cx="4207898" cy="5636895"/>
          </a:xfrm>
          <a:prstGeom prst="rect">
            <a:avLst/>
          </a:prstGeom>
        </p:spPr>
        <p:txBody>
          <a:bodyPr anchor="t" rtlCol="false" tIns="0" lIns="0" bIns="0" rIns="0">
            <a:spAutoFit/>
          </a:bodyPr>
          <a:lstStyle/>
          <a:p>
            <a:pPr algn="l">
              <a:lnSpc>
                <a:spcPts val="1679"/>
              </a:lnSpc>
            </a:pPr>
            <a:r>
              <a:rPr lang="en-US" sz="1200">
                <a:solidFill>
                  <a:srgbClr val="000000"/>
                </a:solidFill>
                <a:latin typeface="Nunito Sans Regular"/>
                <a:ea typeface="Nunito Sans Regular"/>
                <a:cs typeface="Nunito Sans Regular"/>
                <a:sym typeface="Nunito Sans Regular"/>
              </a:rPr>
              <a:t>Dear [Talent Name],</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Introducing our new mobile app, </a:t>
            </a:r>
          </a:p>
          <a:p>
            <a:pPr algn="ctr">
              <a:lnSpc>
                <a:spcPts val="1679"/>
              </a:lnSpc>
            </a:pPr>
            <a:r>
              <a:rPr lang="en-US" sz="1200">
                <a:solidFill>
                  <a:srgbClr val="000000"/>
                </a:solidFill>
                <a:latin typeface="Nunito Sans Regular"/>
                <a:ea typeface="Nunito Sans Regular"/>
                <a:cs typeface="Nunito Sans Regular"/>
                <a:sym typeface="Nunito Sans Regular"/>
              </a:rPr>
              <a:t>[INSERT APP NAME HERE]</a:t>
            </a:r>
          </a:p>
          <a:p>
            <a:pPr algn="ctr">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[Company Name] is excited to announce the launch of our new mobile app, [App Name]. With [App Name], you can receive real-time notifications about new job opportunities, apply for jobs, manage your work schedule, and sync with your personal calendar.</a:t>
            </a:r>
          </a:p>
          <a:p>
            <a:pPr algn="ctr">
              <a:lnSpc>
                <a:spcPts val="1679"/>
              </a:lnSpc>
            </a:pPr>
          </a:p>
          <a:p>
            <a:pPr algn="ctr">
              <a:lnSpc>
                <a:spcPts val="1679"/>
              </a:lnSpc>
            </a:pPr>
            <a:r>
              <a:rPr lang="en-US" sz="1200" b="true">
                <a:solidFill>
                  <a:srgbClr val="000000"/>
                </a:solidFill>
                <a:latin typeface="Nunito Sans Regular Bold"/>
                <a:ea typeface="Nunito Sans Regular Bold"/>
                <a:cs typeface="Nunito Sans Regular Bold"/>
                <a:sym typeface="Nunito Sans Regular Bold"/>
              </a:rPr>
              <a:t>Getting Started in 3 Easy Steps:</a:t>
            </a:r>
          </a:p>
          <a:p>
            <a:pPr algn="l" marL="259080" indent="-129540" lvl="1">
              <a:lnSpc>
                <a:spcPts val="1679"/>
              </a:lnSpc>
              <a:buAutoNum type="arabicPeriod" startAt="1"/>
            </a:pPr>
            <a:r>
              <a:rPr lang="en-US" sz="1200">
                <a:solidFill>
                  <a:srgbClr val="000000"/>
                </a:solidFill>
                <a:latin typeface="Nunito Sans Regular"/>
                <a:ea typeface="Nunito Sans Regular"/>
                <a:cs typeface="Nunito Sans Regular"/>
                <a:sym typeface="Nunito Sans Regular"/>
              </a:rPr>
              <a:t>You will receive a text message with a link to install [App Name] from </a:t>
            </a:r>
            <a:r>
              <a:rPr lang="en-US" sz="1200">
                <a:solidFill>
                  <a:srgbClr val="AD1457"/>
                </a:solidFill>
                <a:latin typeface="Nunito Sans Regular"/>
                <a:ea typeface="Nunito Sans Regular"/>
                <a:cs typeface="Nunito Sans Regular"/>
                <a:sym typeface="Nunito Sans Regular"/>
              </a:rPr>
              <a:t>[insert phone number]</a:t>
            </a:r>
          </a:p>
          <a:p>
            <a:pPr algn="l" marL="259080" indent="-129540" lvl="1">
              <a:lnSpc>
                <a:spcPts val="1679"/>
              </a:lnSpc>
              <a:buAutoNum type="arabicPeriod" startAt="1"/>
            </a:pPr>
            <a:r>
              <a:rPr lang="en-US" sz="1200">
                <a:solidFill>
                  <a:srgbClr val="000000"/>
                </a:solidFill>
                <a:latin typeface="Nunito Sans Regular"/>
                <a:ea typeface="Nunito Sans Regular"/>
                <a:cs typeface="Nunito Sans Regular"/>
                <a:sym typeface="Nunito Sans Regular"/>
              </a:rPr>
              <a:t>Click on the link to download and open the app from the app store.</a:t>
            </a:r>
          </a:p>
          <a:p>
            <a:pPr algn="l" marL="259080" indent="-129540" lvl="1">
              <a:lnSpc>
                <a:spcPts val="1679"/>
              </a:lnSpc>
              <a:buAutoNum type="arabicPeriod" startAt="1"/>
            </a:pPr>
            <a:r>
              <a:rPr lang="en-US" sz="1200">
                <a:solidFill>
                  <a:srgbClr val="000000"/>
                </a:solidFill>
                <a:latin typeface="Nunito Sans Regular"/>
                <a:ea typeface="Nunito Sans Regular"/>
                <a:cs typeface="Nunito Sans Regular"/>
                <a:sym typeface="Nunito Sans Regular"/>
              </a:rPr>
              <a:t> No username/password required.</a:t>
            </a:r>
          </a:p>
          <a:p>
            <a:pPr algn="ctr">
              <a:lnSpc>
                <a:spcPts val="1679"/>
              </a:lnSpc>
            </a:pPr>
          </a:p>
          <a:p>
            <a:pPr algn="ctr">
              <a:lnSpc>
                <a:spcPts val="1679"/>
              </a:lnSpc>
            </a:pPr>
            <a:r>
              <a:rPr lang="en-US" sz="1200" b="true">
                <a:solidFill>
                  <a:srgbClr val="000000"/>
                </a:solidFill>
                <a:latin typeface="Nunito Sans Regular Bold"/>
                <a:ea typeface="Nunito Sans Regular Bold"/>
                <a:cs typeface="Nunito Sans Regular Bold"/>
                <a:sym typeface="Nunito Sans Regular Bold"/>
              </a:rPr>
              <a:t>Viewing and Applying for Job Opportunities:</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When you receive a job opportunity notification, review the details and click the "Accept/Interested" or "Decline" button.</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If interested, click "Accept/Interested" to let our recruiters know you're interested.</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You can find all your interested jobs under the "Opportunities" tab in the app.</a:t>
            </a:r>
          </a:p>
          <a:p>
            <a:pPr algn="ctr">
              <a:lnSpc>
                <a:spcPts val="1679"/>
              </a:lnSpc>
            </a:pPr>
          </a:p>
        </p:txBody>
      </p:sp>
      <p:sp>
        <p:nvSpPr>
          <p:cNvPr name="TextBox 19" id="19"/>
          <p:cNvSpPr txBox="true"/>
          <p:nvPr/>
        </p:nvSpPr>
        <p:spPr>
          <a:xfrm rot="0">
            <a:off x="5124520" y="3280732"/>
            <a:ext cx="479524" cy="188595"/>
          </a:xfrm>
          <a:prstGeom prst="rect">
            <a:avLst/>
          </a:prstGeom>
        </p:spPr>
        <p:txBody>
          <a:bodyPr anchor="t" rtlCol="false" tIns="0" lIns="0" bIns="0" rIns="0">
            <a:spAutoFit/>
          </a:bodyPr>
          <a:lstStyle/>
          <a:p>
            <a:pPr algn="ctr">
              <a:lnSpc>
                <a:spcPts val="1679"/>
              </a:lnSpc>
            </a:pPr>
            <a:r>
              <a:rPr lang="en-US" sz="1200">
                <a:solidFill>
                  <a:srgbClr val="000000"/>
                </a:solidFill>
                <a:latin typeface="Nunito Sans Regular"/>
                <a:ea typeface="Nunito Sans Regular"/>
                <a:cs typeface="Nunito Sans Regular"/>
                <a:sym typeface="Nunito Sans Regular"/>
              </a:rPr>
              <a:t>Page 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Freeform 4" id="4"/>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5" id="5"/>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6" id="6"/>
          <p:cNvGrpSpPr/>
          <p:nvPr/>
        </p:nvGrpSpPr>
        <p:grpSpPr>
          <a:xfrm rot="0">
            <a:off x="-29040" y="9781071"/>
            <a:ext cx="7830480" cy="277329"/>
            <a:chOff x="0" y="0"/>
            <a:chExt cx="3013172" cy="106716"/>
          </a:xfrm>
        </p:grpSpPr>
        <p:sp>
          <p:nvSpPr>
            <p:cNvPr name="Freeform 7" id="7"/>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8" id="8"/>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9" id="9"/>
          <p:cNvGrpSpPr/>
          <p:nvPr/>
        </p:nvGrpSpPr>
        <p:grpSpPr>
          <a:xfrm rot="0">
            <a:off x="5124520" y="6801831"/>
            <a:ext cx="1301581" cy="341266"/>
            <a:chOff x="0" y="0"/>
            <a:chExt cx="1867899" cy="489751"/>
          </a:xfrm>
        </p:grpSpPr>
        <p:sp>
          <p:nvSpPr>
            <p:cNvPr name="Freeform 10" id="10"/>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Freeform 11" id="11"/>
          <p:cNvSpPr/>
          <p:nvPr/>
        </p:nvSpPr>
        <p:spPr>
          <a:xfrm flipH="false" flipV="false" rot="0">
            <a:off x="1510521" y="3000681"/>
            <a:ext cx="4751359" cy="6599109"/>
          </a:xfrm>
          <a:custGeom>
            <a:avLst/>
            <a:gdLst/>
            <a:ahLst/>
            <a:cxnLst/>
            <a:rect r="r" b="b" t="t" l="l"/>
            <a:pathLst>
              <a:path h="6599109" w="4751359">
                <a:moveTo>
                  <a:pt x="0" y="0"/>
                </a:moveTo>
                <a:lnTo>
                  <a:pt x="4751358" y="0"/>
                </a:lnTo>
                <a:lnTo>
                  <a:pt x="4751358" y="6599109"/>
                </a:lnTo>
                <a:lnTo>
                  <a:pt x="0" y="6599109"/>
                </a:lnTo>
                <a:lnTo>
                  <a:pt x="0" y="0"/>
                </a:lnTo>
                <a:close/>
              </a:path>
            </a:pathLst>
          </a:custGeom>
          <a:blipFill>
            <a:blip r:embed="rId3"/>
            <a:stretch>
              <a:fillRect l="0" t="0" r="0" b="0"/>
            </a:stretch>
          </a:blipFill>
        </p:spPr>
      </p:sp>
      <p:sp>
        <p:nvSpPr>
          <p:cNvPr name="TextBox 12" id="12"/>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3" id="13"/>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Freeform 14" id="14"/>
          <p:cNvSpPr/>
          <p:nvPr/>
        </p:nvSpPr>
        <p:spPr>
          <a:xfrm flipH="false" flipV="false" rot="0">
            <a:off x="3815442" y="3381218"/>
            <a:ext cx="411109" cy="427429"/>
          </a:xfrm>
          <a:custGeom>
            <a:avLst/>
            <a:gdLst/>
            <a:ahLst/>
            <a:cxnLst/>
            <a:rect r="r" b="b" t="t" l="l"/>
            <a:pathLst>
              <a:path h="427429" w="411109">
                <a:moveTo>
                  <a:pt x="0" y="0"/>
                </a:moveTo>
                <a:lnTo>
                  <a:pt x="411109" y="0"/>
                </a:lnTo>
                <a:lnTo>
                  <a:pt x="411109" y="427429"/>
                </a:lnTo>
                <a:lnTo>
                  <a:pt x="0" y="427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1917048" y="3805944"/>
            <a:ext cx="4207898" cy="4589145"/>
          </a:xfrm>
          <a:prstGeom prst="rect">
            <a:avLst/>
          </a:prstGeom>
        </p:spPr>
        <p:txBody>
          <a:bodyPr anchor="t" rtlCol="false" tIns="0" lIns="0" bIns="0" rIns="0">
            <a:spAutoFit/>
          </a:bodyPr>
          <a:lstStyle/>
          <a:p>
            <a:pPr algn="ctr">
              <a:lnSpc>
                <a:spcPts val="1679"/>
              </a:lnSpc>
            </a:pPr>
            <a:r>
              <a:rPr lang="en-US" sz="1200" b="true">
                <a:solidFill>
                  <a:srgbClr val="000000"/>
                </a:solidFill>
                <a:latin typeface="Nunito Sans Regular Bold"/>
                <a:ea typeface="Nunito Sans Regular Bold"/>
                <a:cs typeface="Nunito Sans Regular Bold"/>
                <a:sym typeface="Nunito Sans Regular Bold"/>
              </a:rPr>
              <a:t>Confirming and Accepting Job Offers:</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Once you've expressed </a:t>
            </a:r>
            <a:r>
              <a:rPr lang="en-US" sz="1200">
                <a:solidFill>
                  <a:srgbClr val="AD1457"/>
                </a:solidFill>
                <a:latin typeface="Nunito Sans Regular"/>
                <a:ea typeface="Nunito Sans Regular"/>
                <a:cs typeface="Nunito Sans Regular"/>
                <a:sym typeface="Nunito Sans Regular"/>
              </a:rPr>
              <a:t>interest or accepted a job offer</a:t>
            </a:r>
            <a:r>
              <a:rPr lang="en-US" sz="1200">
                <a:solidFill>
                  <a:srgbClr val="000000"/>
                </a:solidFill>
                <a:latin typeface="Nunito Sans Regular"/>
                <a:ea typeface="Nunito Sans Regular"/>
                <a:cs typeface="Nunito Sans Regular"/>
                <a:sym typeface="Nunito Sans Regular"/>
              </a:rPr>
              <a:t>, you'll receive in-app notifications to confirm and accept.</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By accepting or confirming offers in the app, you can see job details, location, and sync with your calendar.</a:t>
            </a:r>
          </a:p>
          <a:p>
            <a:pPr algn="l">
              <a:lnSpc>
                <a:spcPts val="1679"/>
              </a:lnSpc>
            </a:pPr>
          </a:p>
          <a:p>
            <a:pPr algn="ctr">
              <a:lnSpc>
                <a:spcPts val="1679"/>
              </a:lnSpc>
            </a:pPr>
            <a:r>
              <a:rPr lang="en-US" sz="1200" b="true">
                <a:solidFill>
                  <a:srgbClr val="000000"/>
                </a:solidFill>
                <a:latin typeface="Nunito Sans Regular Bold"/>
                <a:ea typeface="Nunito Sans Regular Bold"/>
                <a:cs typeface="Nunito Sans Regular Bold"/>
                <a:sym typeface="Nunito Sans Regular Bold"/>
              </a:rPr>
              <a:t>Reviewing Your Accepted Jobs and Schedule:</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Click the "Work" tab in the app to review your scheduled shifts, organized by date.</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Access shift times, locations, and other details by selecting dates on the calendar.</a:t>
            </a:r>
          </a:p>
          <a:p>
            <a:pPr algn="l">
              <a:lnSpc>
                <a:spcPts val="1679"/>
              </a:lnSpc>
            </a:pPr>
          </a:p>
          <a:p>
            <a:pPr algn="ctr">
              <a:lnSpc>
                <a:spcPts val="1679"/>
              </a:lnSpc>
            </a:pPr>
            <a:r>
              <a:rPr lang="en-US" sz="1200" b="true">
                <a:solidFill>
                  <a:srgbClr val="000000"/>
                </a:solidFill>
                <a:latin typeface="Nunito Sans Regular Bold"/>
                <a:ea typeface="Nunito Sans Regular Bold"/>
                <a:cs typeface="Nunito Sans Regular Bold"/>
                <a:sym typeface="Nunito Sans Regular Bold"/>
              </a:rPr>
              <a:t>Cancellation:</a:t>
            </a:r>
          </a:p>
          <a:p>
            <a:pPr algn="l" marL="259080" indent="-129540" lvl="1">
              <a:lnSpc>
                <a:spcPts val="1679"/>
              </a:lnSpc>
              <a:buFont typeface="Arial"/>
              <a:buChar char="•"/>
            </a:pPr>
            <a:r>
              <a:rPr lang="en-US" sz="1200">
                <a:solidFill>
                  <a:srgbClr val="000000"/>
                </a:solidFill>
                <a:latin typeface="Nunito Sans Regular"/>
                <a:ea typeface="Nunito Sans Regular"/>
                <a:cs typeface="Nunito Sans Regular"/>
                <a:sym typeface="Nunito Sans Regular"/>
              </a:rPr>
              <a:t>If you need to cancel a scheduled job, please contact </a:t>
            </a:r>
            <a:r>
              <a:rPr lang="en-US" sz="1200">
                <a:solidFill>
                  <a:srgbClr val="AD1457"/>
                </a:solidFill>
                <a:latin typeface="Nunito Sans Regular"/>
                <a:ea typeface="Nunito Sans Regular"/>
                <a:cs typeface="Nunito Sans Regular"/>
                <a:sym typeface="Nunito Sans Regular"/>
              </a:rPr>
              <a:t>[insert info here].</a:t>
            </a:r>
          </a:p>
          <a:p>
            <a:pPr algn="l">
              <a:lnSpc>
                <a:spcPts val="1679"/>
              </a:lnSpc>
            </a:pPr>
          </a:p>
          <a:p>
            <a:pPr algn="ctr">
              <a:lnSpc>
                <a:spcPts val="1679"/>
              </a:lnSpc>
            </a:pPr>
            <a:r>
              <a:rPr lang="en-US" sz="1200">
                <a:solidFill>
                  <a:srgbClr val="000000"/>
                </a:solidFill>
                <a:latin typeface="Nunito Sans Regular"/>
                <a:ea typeface="Nunito Sans Regular"/>
                <a:cs typeface="Nunito Sans Regular"/>
                <a:sym typeface="Nunito Sans Regular"/>
              </a:rPr>
              <a:t>Questions? </a:t>
            </a:r>
            <a:r>
              <a:rPr lang="en-US" sz="1200">
                <a:solidFill>
                  <a:srgbClr val="AD1457"/>
                </a:solidFill>
                <a:latin typeface="Nunito Sans Regular"/>
                <a:ea typeface="Nunito Sans Regular"/>
                <a:cs typeface="Nunito Sans Regular"/>
                <a:sym typeface="Nunito Sans Regular"/>
              </a:rPr>
              <a:t>For any questions regarding [App Name] for iOS and Android, please contact us at [email] or [phone number].</a:t>
            </a:r>
          </a:p>
          <a:p>
            <a:pPr algn="ctr">
              <a:lnSpc>
                <a:spcPts val="1679"/>
              </a:lnSpc>
            </a:pPr>
          </a:p>
          <a:p>
            <a:pPr algn="ctr">
              <a:lnSpc>
                <a:spcPts val="1679"/>
              </a:lnSpc>
            </a:pPr>
            <a:r>
              <a:rPr lang="en-US" sz="1200">
                <a:solidFill>
                  <a:srgbClr val="000000"/>
                </a:solidFill>
                <a:latin typeface="Nunito Sans Regular"/>
                <a:ea typeface="Nunito Sans Regular"/>
                <a:cs typeface="Nunito Sans Regular"/>
                <a:sym typeface="Nunito Sans Regular"/>
              </a:rPr>
              <a:t>Thank you for using [App Name]! We're here to support you throughout your job search and work experience.</a:t>
            </a:r>
          </a:p>
          <a:p>
            <a:pPr algn="ctr">
              <a:lnSpc>
                <a:spcPts val="1679"/>
              </a:lnSpc>
            </a:pPr>
          </a:p>
        </p:txBody>
      </p:sp>
      <p:sp>
        <p:nvSpPr>
          <p:cNvPr name="TextBox 16" id="16"/>
          <p:cNvSpPr txBox="true"/>
          <p:nvPr/>
        </p:nvSpPr>
        <p:spPr>
          <a:xfrm rot="0">
            <a:off x="5279763" y="3282158"/>
            <a:ext cx="479524" cy="188595"/>
          </a:xfrm>
          <a:prstGeom prst="rect">
            <a:avLst/>
          </a:prstGeom>
        </p:spPr>
        <p:txBody>
          <a:bodyPr anchor="t" rtlCol="false" tIns="0" lIns="0" bIns="0" rIns="0">
            <a:spAutoFit/>
          </a:bodyPr>
          <a:lstStyle/>
          <a:p>
            <a:pPr algn="ctr">
              <a:lnSpc>
                <a:spcPts val="1679"/>
              </a:lnSpc>
            </a:pPr>
            <a:r>
              <a:rPr lang="en-US" sz="1200">
                <a:solidFill>
                  <a:srgbClr val="000000"/>
                </a:solidFill>
                <a:latin typeface="Nunito Sans Regular"/>
                <a:ea typeface="Nunito Sans Regular"/>
                <a:cs typeface="Nunito Sans Regular"/>
                <a:sym typeface="Nunito Sans Regular"/>
              </a:rPr>
              <a:t>Page 2</a:t>
            </a:r>
          </a:p>
        </p:txBody>
      </p:sp>
      <p:sp>
        <p:nvSpPr>
          <p:cNvPr name="TextBox 17" id="17"/>
          <p:cNvSpPr txBox="true"/>
          <p:nvPr/>
        </p:nvSpPr>
        <p:spPr>
          <a:xfrm rot="0">
            <a:off x="777240" y="2325116"/>
            <a:ext cx="6217920" cy="494284"/>
          </a:xfrm>
          <a:prstGeom prst="rect">
            <a:avLst/>
          </a:prstGeom>
        </p:spPr>
        <p:txBody>
          <a:bodyPr anchor="t" rtlCol="false" tIns="0" lIns="0" bIns="0" rIns="0">
            <a:spAutoFit/>
          </a:bodyPr>
          <a:lstStyle/>
          <a:p>
            <a:pPr algn="l">
              <a:lnSpc>
                <a:spcPts val="2093"/>
              </a:lnSpc>
            </a:pPr>
            <a:r>
              <a:rPr lang="en-US" sz="1300">
                <a:solidFill>
                  <a:srgbClr val="141B2B"/>
                </a:solidFill>
                <a:latin typeface="Nunito Sans Regular"/>
                <a:ea typeface="Nunito Sans Regular"/>
                <a:cs typeface="Nunito Sans Regular"/>
                <a:sym typeface="Nunito Sans Regular"/>
              </a:rPr>
              <a:t>Customize this template by adding workflows that are specific to your organization. (IE: Interest or Offer Jobs)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Marketing Asset Updates</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aphicFrame>
        <p:nvGraphicFramePr>
          <p:cNvPr name="Table 10" id="10"/>
          <p:cNvGraphicFramePr>
            <a:graphicFrameLocks noGrp="true"/>
          </p:cNvGraphicFramePr>
          <p:nvPr/>
        </p:nvGraphicFramePr>
        <p:xfrm>
          <a:off x="326262" y="2065273"/>
          <a:ext cx="7119876" cy="7306608"/>
        </p:xfrm>
        <a:graphic>
          <a:graphicData uri="http://schemas.openxmlformats.org/drawingml/2006/table">
            <a:tbl>
              <a:tblPr/>
              <a:tblGrid>
                <a:gridCol w="2273001"/>
                <a:gridCol w="2273001"/>
                <a:gridCol w="1424823"/>
                <a:gridCol w="1149051"/>
              </a:tblGrid>
              <a:tr h="596076">
                <a:tc>
                  <a:txBody>
                    <a:bodyPr anchor="t" rtlCol="false"/>
                    <a:lstStyle/>
                    <a:p>
                      <a:pPr algn="ctr">
                        <a:lnSpc>
                          <a:spcPts val="2016"/>
                        </a:lnSpc>
                        <a:defRPr/>
                      </a:pPr>
                      <a:r>
                        <a:rPr lang="en-US" sz="1440">
                          <a:solidFill>
                            <a:srgbClr val="FFFFFF"/>
                          </a:solidFill>
                          <a:latin typeface="Nunito Sans Regular"/>
                          <a:ea typeface="Nunito Sans Regular"/>
                          <a:cs typeface="Nunito Sans Regular"/>
                          <a:sym typeface="Nunito Sans Regular"/>
                        </a:rPr>
                        <a:t>Asset</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016"/>
                        </a:lnSpc>
                        <a:defRPr/>
                      </a:pPr>
                      <a:r>
                        <a:rPr lang="en-US" sz="1440">
                          <a:solidFill>
                            <a:srgbClr val="FFFFFF"/>
                          </a:solidFill>
                          <a:latin typeface="Nunito Sans Regular"/>
                          <a:ea typeface="Nunito Sans Regular"/>
                          <a:cs typeface="Nunito Sans Regular"/>
                          <a:sym typeface="Nunito Sans Regular"/>
                        </a:rPr>
                        <a:t>Updates Needed</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016"/>
                        </a:lnSpc>
                        <a:defRPr/>
                      </a:pPr>
                      <a:r>
                        <a:rPr lang="en-US" sz="1440">
                          <a:solidFill>
                            <a:srgbClr val="FFFFFF"/>
                          </a:solidFill>
                          <a:latin typeface="Nunito Sans Regular"/>
                          <a:ea typeface="Nunito Sans Regular"/>
                          <a:cs typeface="Nunito Sans Regular"/>
                          <a:sym typeface="Nunito Sans Regular"/>
                        </a:rPr>
                        <a:t>Owner</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016"/>
                        </a:lnSpc>
                        <a:defRPr/>
                      </a:pPr>
                      <a:r>
                        <a:rPr lang="en-US" sz="1440">
                          <a:solidFill>
                            <a:srgbClr val="FFFFFF"/>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r>
              <a:tr h="118397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Website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Update app information, create a landing page, or QR code for your app</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5286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Sales Collateral</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Update sales materials to include app features and benefits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18397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Recruiting Collateral</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Update recruiting materials with app information and usage instructions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marL="0" indent="0" lvl="0">
                        <a:lnSpc>
                          <a:spcPts val="1875"/>
                        </a:lnSpc>
                        <a:spcBef>
                          <a:spcPct val="0"/>
                        </a:spcBef>
                        <a:defRPr/>
                      </a:pPr>
                      <a:r>
                        <a:rPr lang="en-US" sz="1339" strike="noStrike" u="none">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18397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Email Signatures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Add a call-to-action and download link for the app in email signatures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marL="0" indent="0" lvl="0">
                        <a:lnSpc>
                          <a:spcPts val="1875"/>
                        </a:lnSpc>
                        <a:spcBef>
                          <a:spcPct val="0"/>
                        </a:spcBef>
                        <a:defRPr/>
                      </a:pPr>
                      <a:r>
                        <a:rPr lang="en-US" sz="1339" strike="noStrike" u="none">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5286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Job Boards/Career Pages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Update job board profiles and career pages with app details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marL="0" indent="0" lvl="0">
                        <a:lnSpc>
                          <a:spcPts val="1875"/>
                        </a:lnSpc>
                        <a:spcBef>
                          <a:spcPct val="0"/>
                        </a:spcBef>
                        <a:defRPr/>
                      </a:pPr>
                      <a:r>
                        <a:rPr lang="en-US" sz="1339" strike="noStrike" u="none">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52867">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Social Media</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Create posts and updates promoting the app and its features</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875"/>
                        </a:lnSpc>
                        <a:defRPr/>
                      </a:pPr>
                      <a:r>
                        <a:rPr lang="en-US" sz="1339">
                          <a:solidFill>
                            <a:srgbClr val="000000"/>
                          </a:solidFill>
                          <a:latin typeface="Nunito Sans Regular"/>
                          <a:ea typeface="Nunito Sans Regular"/>
                          <a:cs typeface="Nunito Sans Regular"/>
                          <a:sym typeface="Nunito Sans Regular"/>
                        </a:rPr>
                        <a:t>[Responsible Person]</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marL="0" indent="0" lvl="0">
                        <a:lnSpc>
                          <a:spcPts val="1875"/>
                        </a:lnSpc>
                        <a:spcBef>
                          <a:spcPct val="0"/>
                        </a:spcBef>
                        <a:defRPr/>
                      </a:pPr>
                      <a:r>
                        <a:rPr lang="en-US" sz="1339" strike="noStrike" u="none">
                          <a:solidFill>
                            <a:srgbClr val="000000"/>
                          </a:solidFill>
                          <a:latin typeface="Nunito Sans Regular"/>
                          <a:ea typeface="Nunito Sans Regular"/>
                          <a:cs typeface="Nunito Sans Regular"/>
                          <a:sym typeface="Nunito Sans Regular"/>
                        </a:rPr>
                        <a:t>[Target Date]</a:t>
                      </a:r>
                      <a:endParaRPr lang="en-US" sz="1100"/>
                    </a:p>
                  </a:txBody>
                  <a:tcPr marL="76200" marR="76200" marT="76200" marB="762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11" id="11"/>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2" id="12"/>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040" y="15412"/>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Freeform 4" id="4"/>
          <p:cNvSpPr/>
          <p:nvPr/>
        </p:nvSpPr>
        <p:spPr>
          <a:xfrm flipH="false" flipV="false" rot="0">
            <a:off x="2904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5" id="5"/>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6" id="6"/>
          <p:cNvGrpSpPr/>
          <p:nvPr/>
        </p:nvGrpSpPr>
        <p:grpSpPr>
          <a:xfrm rot="0">
            <a:off x="-29040" y="9781071"/>
            <a:ext cx="7830480" cy="277329"/>
            <a:chOff x="0" y="0"/>
            <a:chExt cx="3013172" cy="106716"/>
          </a:xfrm>
        </p:grpSpPr>
        <p:sp>
          <p:nvSpPr>
            <p:cNvPr name="Freeform 7" id="7"/>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8" id="8"/>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9" id="9"/>
          <p:cNvSpPr/>
          <p:nvPr/>
        </p:nvSpPr>
        <p:spPr>
          <a:xfrm flipH="false" flipV="false" rot="0">
            <a:off x="1202719" y="3541128"/>
            <a:ext cx="5389974" cy="4538807"/>
          </a:xfrm>
          <a:custGeom>
            <a:avLst/>
            <a:gdLst/>
            <a:ahLst/>
            <a:cxnLst/>
            <a:rect r="r" b="b" t="t" l="l"/>
            <a:pathLst>
              <a:path h="4538807" w="5389974">
                <a:moveTo>
                  <a:pt x="0" y="0"/>
                </a:moveTo>
                <a:lnTo>
                  <a:pt x="5389975" y="0"/>
                </a:lnTo>
                <a:lnTo>
                  <a:pt x="5389975" y="4538807"/>
                </a:lnTo>
                <a:lnTo>
                  <a:pt x="0" y="4538807"/>
                </a:lnTo>
                <a:lnTo>
                  <a:pt x="0" y="0"/>
                </a:lnTo>
                <a:close/>
              </a:path>
            </a:pathLst>
          </a:custGeom>
          <a:blipFill>
            <a:blip r:embed="rId3"/>
            <a:stretch>
              <a:fillRect l="0" t="0" r="0" b="0"/>
            </a:stretch>
          </a:blipFill>
        </p:spPr>
      </p:sp>
      <p:grpSp>
        <p:nvGrpSpPr>
          <p:cNvPr name="Group 10" id="10"/>
          <p:cNvGrpSpPr/>
          <p:nvPr/>
        </p:nvGrpSpPr>
        <p:grpSpPr>
          <a:xfrm rot="0">
            <a:off x="1383293" y="3695234"/>
            <a:ext cx="4960214" cy="2821599"/>
            <a:chOff x="0" y="0"/>
            <a:chExt cx="6613619" cy="3762131"/>
          </a:xfrm>
        </p:grpSpPr>
        <p:sp>
          <p:nvSpPr>
            <p:cNvPr name="AutoShape 11" id="11"/>
            <p:cNvSpPr/>
            <p:nvPr/>
          </p:nvSpPr>
          <p:spPr>
            <a:xfrm>
              <a:off x="0" y="0"/>
              <a:ext cx="6613619" cy="3762131"/>
            </a:xfrm>
            <a:prstGeom prst="rect">
              <a:avLst/>
            </a:prstGeom>
            <a:solidFill>
              <a:srgbClr val="000000"/>
            </a:solidFill>
          </p:spPr>
        </p:sp>
      </p:grpSp>
      <p:grpSp>
        <p:nvGrpSpPr>
          <p:cNvPr name="Group 12" id="12"/>
          <p:cNvGrpSpPr/>
          <p:nvPr/>
        </p:nvGrpSpPr>
        <p:grpSpPr>
          <a:xfrm rot="0">
            <a:off x="1410237" y="3728749"/>
            <a:ext cx="4897551" cy="2753013"/>
            <a:chOff x="0" y="0"/>
            <a:chExt cx="6530069" cy="3670685"/>
          </a:xfrm>
        </p:grpSpPr>
        <p:pic>
          <p:nvPicPr>
            <p:cNvPr name="Picture 13" id="13"/>
            <p:cNvPicPr>
              <a:picLocks noChangeAspect="true"/>
            </p:cNvPicPr>
            <p:nvPr/>
          </p:nvPicPr>
          <p:blipFill>
            <a:blip r:embed="rId4"/>
            <a:srcRect l="0" t="33" r="0" b="33"/>
            <a:stretch>
              <a:fillRect/>
            </a:stretch>
          </p:blipFill>
          <p:spPr>
            <a:xfrm flipH="false" flipV="false">
              <a:off x="0" y="0"/>
              <a:ext cx="6530069" cy="3670685"/>
            </a:xfrm>
            <a:prstGeom prst="rect">
              <a:avLst/>
            </a:prstGeom>
          </p:spPr>
        </p:pic>
      </p:grpSp>
      <p:sp>
        <p:nvSpPr>
          <p:cNvPr name="Freeform 14" id="14"/>
          <p:cNvSpPr/>
          <p:nvPr/>
        </p:nvSpPr>
        <p:spPr>
          <a:xfrm flipH="false" flipV="false" rot="0">
            <a:off x="1952609" y="4551649"/>
            <a:ext cx="3854804" cy="1927402"/>
          </a:xfrm>
          <a:custGeom>
            <a:avLst/>
            <a:gdLst/>
            <a:ahLst/>
            <a:cxnLst/>
            <a:rect r="r" b="b" t="t" l="l"/>
            <a:pathLst>
              <a:path h="1927402" w="3854804">
                <a:moveTo>
                  <a:pt x="0" y="0"/>
                </a:moveTo>
                <a:lnTo>
                  <a:pt x="3854804" y="0"/>
                </a:lnTo>
                <a:lnTo>
                  <a:pt x="3854804" y="1927402"/>
                </a:lnTo>
                <a:lnTo>
                  <a:pt x="0" y="19274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952609" y="3727081"/>
            <a:ext cx="3854804" cy="1927402"/>
          </a:xfrm>
          <a:custGeom>
            <a:avLst/>
            <a:gdLst/>
            <a:ahLst/>
            <a:cxnLst/>
            <a:rect r="r" b="b" t="t" l="l"/>
            <a:pathLst>
              <a:path h="1927402" w="3854804">
                <a:moveTo>
                  <a:pt x="0" y="0"/>
                </a:moveTo>
                <a:lnTo>
                  <a:pt x="3854804" y="0"/>
                </a:lnTo>
                <a:lnTo>
                  <a:pt x="3854804" y="1927402"/>
                </a:lnTo>
                <a:lnTo>
                  <a:pt x="0" y="19274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6" id="16"/>
          <p:cNvSpPr/>
          <p:nvPr/>
        </p:nvSpPr>
        <p:spPr>
          <a:xfrm flipV="true">
            <a:off x="2190161" y="6125933"/>
            <a:ext cx="326599" cy="1709160"/>
          </a:xfrm>
          <a:prstGeom prst="line">
            <a:avLst/>
          </a:prstGeom>
          <a:ln cap="rnd" w="9525">
            <a:solidFill>
              <a:srgbClr val="96AEA5"/>
            </a:solidFill>
            <a:prstDash val="solid"/>
            <a:headEnd type="none" len="sm" w="sm"/>
            <a:tailEnd type="oval" len="lg" w="lg"/>
          </a:ln>
        </p:spPr>
      </p:sp>
      <p:sp>
        <p:nvSpPr>
          <p:cNvPr name="AutoShape 17" id="17"/>
          <p:cNvSpPr/>
          <p:nvPr/>
        </p:nvSpPr>
        <p:spPr>
          <a:xfrm flipH="true" flipV="true">
            <a:off x="5311979" y="6429603"/>
            <a:ext cx="821369" cy="1147254"/>
          </a:xfrm>
          <a:prstGeom prst="line">
            <a:avLst/>
          </a:prstGeom>
          <a:ln cap="rnd" w="9525">
            <a:solidFill>
              <a:srgbClr val="96AEA5"/>
            </a:solidFill>
            <a:prstDash val="solid"/>
            <a:headEnd type="none" len="sm" w="sm"/>
            <a:tailEnd type="oval" len="lg" w="lg"/>
          </a:ln>
        </p:spPr>
      </p:sp>
      <p:grpSp>
        <p:nvGrpSpPr>
          <p:cNvPr name="Group 18" id="18"/>
          <p:cNvGrpSpPr/>
          <p:nvPr/>
        </p:nvGrpSpPr>
        <p:grpSpPr>
          <a:xfrm rot="0">
            <a:off x="1410237" y="3736550"/>
            <a:ext cx="4897551" cy="253650"/>
            <a:chOff x="0" y="0"/>
            <a:chExt cx="3923442" cy="203200"/>
          </a:xfrm>
        </p:grpSpPr>
        <p:sp>
          <p:nvSpPr>
            <p:cNvPr name="Freeform 19" id="19"/>
            <p:cNvSpPr/>
            <p:nvPr/>
          </p:nvSpPr>
          <p:spPr>
            <a:xfrm flipH="false" flipV="false" rot="0">
              <a:off x="0" y="0"/>
              <a:ext cx="3923442" cy="203200"/>
            </a:xfrm>
            <a:custGeom>
              <a:avLst/>
              <a:gdLst/>
              <a:ahLst/>
              <a:cxnLst/>
              <a:rect r="r" b="b" t="t" l="l"/>
              <a:pathLst>
                <a:path h="203200" w="3923442">
                  <a:moveTo>
                    <a:pt x="3720242" y="0"/>
                  </a:moveTo>
                  <a:cubicBezTo>
                    <a:pt x="3832466" y="0"/>
                    <a:pt x="3923442" y="45488"/>
                    <a:pt x="3923442" y="101600"/>
                  </a:cubicBezTo>
                  <a:cubicBezTo>
                    <a:pt x="3923442" y="157712"/>
                    <a:pt x="3832466" y="203200"/>
                    <a:pt x="3720242" y="203200"/>
                  </a:cubicBezTo>
                  <a:lnTo>
                    <a:pt x="203200" y="203200"/>
                  </a:lnTo>
                  <a:cubicBezTo>
                    <a:pt x="90976" y="203200"/>
                    <a:pt x="0" y="157712"/>
                    <a:pt x="0" y="101600"/>
                  </a:cubicBezTo>
                  <a:cubicBezTo>
                    <a:pt x="0" y="45488"/>
                    <a:pt x="90976" y="0"/>
                    <a:pt x="203200" y="0"/>
                  </a:cubicBezTo>
                  <a:close/>
                </a:path>
              </a:pathLst>
            </a:custGeom>
            <a:solidFill>
              <a:srgbClr val="0CB4BC"/>
            </a:solidFill>
          </p:spPr>
        </p:sp>
        <p:sp>
          <p:nvSpPr>
            <p:cNvPr name="TextBox 20" id="20"/>
            <p:cNvSpPr txBox="true"/>
            <p:nvPr/>
          </p:nvSpPr>
          <p:spPr>
            <a:xfrm>
              <a:off x="0" y="-57150"/>
              <a:ext cx="3923442" cy="260350"/>
            </a:xfrm>
            <a:prstGeom prst="rect">
              <a:avLst/>
            </a:prstGeom>
          </p:spPr>
          <p:txBody>
            <a:bodyPr anchor="ctr" rtlCol="false" tIns="50800" lIns="50800" bIns="50800" rIns="50800"/>
            <a:lstStyle/>
            <a:p>
              <a:pPr algn="ctr">
                <a:lnSpc>
                  <a:spcPts val="2254"/>
                </a:lnSpc>
              </a:pPr>
            </a:p>
          </p:txBody>
        </p:sp>
      </p:grpSp>
      <p:sp>
        <p:nvSpPr>
          <p:cNvPr name="AutoShape 21" id="21"/>
          <p:cNvSpPr/>
          <p:nvPr/>
        </p:nvSpPr>
        <p:spPr>
          <a:xfrm>
            <a:off x="1529995" y="3235877"/>
            <a:ext cx="187455" cy="550652"/>
          </a:xfrm>
          <a:prstGeom prst="line">
            <a:avLst/>
          </a:prstGeom>
          <a:ln cap="rnd" w="9525">
            <a:solidFill>
              <a:srgbClr val="96AEA5"/>
            </a:solidFill>
            <a:prstDash val="solid"/>
            <a:headEnd type="none" len="sm" w="sm"/>
            <a:tailEnd type="oval" len="lg" w="lg"/>
          </a:ln>
        </p:spPr>
      </p:sp>
      <p:sp>
        <p:nvSpPr>
          <p:cNvPr name="Freeform 22" id="22"/>
          <p:cNvSpPr/>
          <p:nvPr/>
        </p:nvSpPr>
        <p:spPr>
          <a:xfrm flipH="false" flipV="false" rot="0">
            <a:off x="2212443" y="4462501"/>
            <a:ext cx="728044" cy="1597414"/>
          </a:xfrm>
          <a:custGeom>
            <a:avLst/>
            <a:gdLst/>
            <a:ahLst/>
            <a:cxnLst/>
            <a:rect r="r" b="b" t="t" l="l"/>
            <a:pathLst>
              <a:path h="1597414" w="728044">
                <a:moveTo>
                  <a:pt x="0" y="0"/>
                </a:moveTo>
                <a:lnTo>
                  <a:pt x="728044" y="0"/>
                </a:lnTo>
                <a:lnTo>
                  <a:pt x="728044" y="1597413"/>
                </a:lnTo>
                <a:lnTo>
                  <a:pt x="0" y="1597413"/>
                </a:lnTo>
                <a:lnTo>
                  <a:pt x="0" y="0"/>
                </a:lnTo>
                <a:close/>
              </a:path>
            </a:pathLst>
          </a:custGeom>
          <a:blipFill>
            <a:blip r:embed="rId7"/>
            <a:stretch>
              <a:fillRect l="0" t="0" r="0" b="0"/>
            </a:stretch>
          </a:blipFill>
        </p:spPr>
      </p:sp>
      <p:sp>
        <p:nvSpPr>
          <p:cNvPr name="Freeform 23" id="23"/>
          <p:cNvSpPr/>
          <p:nvPr/>
        </p:nvSpPr>
        <p:spPr>
          <a:xfrm flipH="false" flipV="false" rot="0">
            <a:off x="4663458" y="6189978"/>
            <a:ext cx="1006058" cy="239625"/>
          </a:xfrm>
          <a:custGeom>
            <a:avLst/>
            <a:gdLst/>
            <a:ahLst/>
            <a:cxnLst/>
            <a:rect r="r" b="b" t="t" l="l"/>
            <a:pathLst>
              <a:path h="239625" w="1006058">
                <a:moveTo>
                  <a:pt x="0" y="0"/>
                </a:moveTo>
                <a:lnTo>
                  <a:pt x="1006057" y="0"/>
                </a:lnTo>
                <a:lnTo>
                  <a:pt x="1006057" y="239625"/>
                </a:lnTo>
                <a:lnTo>
                  <a:pt x="0" y="2396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4094308" y="4519692"/>
            <a:ext cx="1147762" cy="966990"/>
          </a:xfrm>
          <a:custGeom>
            <a:avLst/>
            <a:gdLst/>
            <a:ahLst/>
            <a:cxnLst/>
            <a:rect r="r" b="b" t="t" l="l"/>
            <a:pathLst>
              <a:path h="966990" w="1147762">
                <a:moveTo>
                  <a:pt x="0" y="0"/>
                </a:moveTo>
                <a:lnTo>
                  <a:pt x="1147762" y="0"/>
                </a:lnTo>
                <a:lnTo>
                  <a:pt x="1147762" y="966989"/>
                </a:lnTo>
                <a:lnTo>
                  <a:pt x="0" y="966989"/>
                </a:lnTo>
                <a:lnTo>
                  <a:pt x="0" y="0"/>
                </a:lnTo>
                <a:close/>
              </a:path>
            </a:pathLst>
          </a:custGeom>
          <a:blipFill>
            <a:blip r:embed="rId10">
              <a:alphaModFix amt="75000"/>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1624405" y="3736550"/>
            <a:ext cx="550166" cy="550166"/>
          </a:xfrm>
          <a:custGeom>
            <a:avLst/>
            <a:gdLst/>
            <a:ahLst/>
            <a:cxnLst/>
            <a:rect r="r" b="b" t="t" l="l"/>
            <a:pathLst>
              <a:path h="550166" w="550166">
                <a:moveTo>
                  <a:pt x="0" y="0"/>
                </a:moveTo>
                <a:lnTo>
                  <a:pt x="550166" y="0"/>
                </a:lnTo>
                <a:lnTo>
                  <a:pt x="550166" y="550166"/>
                </a:lnTo>
                <a:lnTo>
                  <a:pt x="0" y="550166"/>
                </a:lnTo>
                <a:lnTo>
                  <a:pt x="0" y="0"/>
                </a:lnTo>
                <a:close/>
              </a:path>
            </a:pathLst>
          </a:custGeom>
          <a:blipFill>
            <a:blip r:embed="rId12">
              <a:alphaModFix amt="94000"/>
              <a:extLst>
                <a:ext uri="{96DAC541-7B7A-43D3-8B79-37D633B846F1}">
                  <asvg:svgBlip xmlns:asvg="http://schemas.microsoft.com/office/drawing/2016/SVG/main" r:embed="rId13"/>
                </a:ext>
              </a:extLst>
            </a:blip>
            <a:stretch>
              <a:fillRect l="0" t="0" r="0" b="0"/>
            </a:stretch>
          </a:blipFill>
        </p:spPr>
      </p:sp>
      <p:sp>
        <p:nvSpPr>
          <p:cNvPr name="TextBox 26" id="26"/>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27" id="27"/>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grpSp>
        <p:nvGrpSpPr>
          <p:cNvPr name="Group 28" id="28"/>
          <p:cNvGrpSpPr/>
          <p:nvPr/>
        </p:nvGrpSpPr>
        <p:grpSpPr>
          <a:xfrm rot="0">
            <a:off x="4912488" y="2249295"/>
            <a:ext cx="2078241" cy="834202"/>
            <a:chOff x="0" y="0"/>
            <a:chExt cx="2770988" cy="1112270"/>
          </a:xfrm>
        </p:grpSpPr>
        <p:sp>
          <p:nvSpPr>
            <p:cNvPr name="TextBox 29" id="29"/>
            <p:cNvSpPr txBox="true"/>
            <p:nvPr/>
          </p:nvSpPr>
          <p:spPr>
            <a:xfrm rot="0">
              <a:off x="0" y="-28575"/>
              <a:ext cx="2770988" cy="321766"/>
            </a:xfrm>
            <a:prstGeom prst="rect">
              <a:avLst/>
            </a:prstGeom>
          </p:spPr>
          <p:txBody>
            <a:bodyPr anchor="t" rtlCol="false" tIns="0" lIns="0" bIns="0" rIns="0">
              <a:spAutoFit/>
            </a:bodyPr>
            <a:lstStyle/>
            <a:p>
              <a:pPr algn="l">
                <a:lnSpc>
                  <a:spcPts val="2054"/>
                </a:lnSpc>
              </a:pPr>
              <a:r>
                <a:rPr lang="en-US" sz="1467" spc="-29" b="true">
                  <a:solidFill>
                    <a:srgbClr val="0CB4BC"/>
                  </a:solidFill>
                  <a:latin typeface="DM Sans Bold"/>
                  <a:ea typeface="DM Sans Bold"/>
                  <a:cs typeface="DM Sans Bold"/>
                  <a:sym typeface="DM Sans Bold"/>
                </a:rPr>
                <a:t>How It Works</a:t>
              </a:r>
            </a:p>
          </p:txBody>
        </p:sp>
        <p:sp>
          <p:nvSpPr>
            <p:cNvPr name="TextBox 30" id="30"/>
            <p:cNvSpPr txBox="true"/>
            <p:nvPr/>
          </p:nvSpPr>
          <p:spPr>
            <a:xfrm rot="0">
              <a:off x="0" y="323144"/>
              <a:ext cx="2770988" cy="789126"/>
            </a:xfrm>
            <a:prstGeom prst="rect">
              <a:avLst/>
            </a:prstGeom>
          </p:spPr>
          <p:txBody>
            <a:bodyPr anchor="t" rtlCol="false" tIns="0" lIns="0" bIns="0" rIns="0">
              <a:spAutoFit/>
            </a:bodyPr>
            <a:lstStyle/>
            <a:p>
              <a:pPr algn="l">
                <a:lnSpc>
                  <a:spcPts val="1634"/>
                </a:lnSpc>
              </a:pPr>
              <a:r>
                <a:rPr lang="en-US" sz="1167">
                  <a:solidFill>
                    <a:srgbClr val="737373"/>
                  </a:solidFill>
                  <a:latin typeface="DM Sans"/>
                  <a:ea typeface="DM Sans"/>
                  <a:cs typeface="DM Sans"/>
                  <a:sym typeface="DM Sans"/>
                </a:rPr>
                <a:t>Display app images and a step-by-step guide for easy adoption.</a:t>
              </a:r>
            </a:p>
          </p:txBody>
        </p:sp>
      </p:grpSp>
      <p:grpSp>
        <p:nvGrpSpPr>
          <p:cNvPr name="Group 31" id="31"/>
          <p:cNvGrpSpPr/>
          <p:nvPr/>
        </p:nvGrpSpPr>
        <p:grpSpPr>
          <a:xfrm rot="0">
            <a:off x="557529" y="2200114"/>
            <a:ext cx="2319843" cy="1035763"/>
            <a:chOff x="0" y="0"/>
            <a:chExt cx="3093124" cy="1381017"/>
          </a:xfrm>
        </p:grpSpPr>
        <p:sp>
          <p:nvSpPr>
            <p:cNvPr name="TextBox 32" id="32"/>
            <p:cNvSpPr txBox="true"/>
            <p:nvPr/>
          </p:nvSpPr>
          <p:spPr>
            <a:xfrm rot="0">
              <a:off x="0" y="-28575"/>
              <a:ext cx="3093124" cy="322201"/>
            </a:xfrm>
            <a:prstGeom prst="rect">
              <a:avLst/>
            </a:prstGeom>
          </p:spPr>
          <p:txBody>
            <a:bodyPr anchor="t" rtlCol="false" tIns="0" lIns="0" bIns="0" rIns="0">
              <a:spAutoFit/>
            </a:bodyPr>
            <a:lstStyle/>
            <a:p>
              <a:pPr algn="l">
                <a:lnSpc>
                  <a:spcPts val="2057"/>
                </a:lnSpc>
              </a:pPr>
              <a:r>
                <a:rPr lang="en-US" sz="1469" spc="-29" b="true">
                  <a:solidFill>
                    <a:srgbClr val="0CB4BC"/>
                  </a:solidFill>
                  <a:latin typeface="DM Sans Bold"/>
                  <a:ea typeface="DM Sans Bold"/>
                  <a:cs typeface="DM Sans Bold"/>
                  <a:sym typeface="DM Sans Bold"/>
                </a:rPr>
                <a:t>New Menu Item</a:t>
              </a:r>
            </a:p>
          </p:txBody>
        </p:sp>
        <p:sp>
          <p:nvSpPr>
            <p:cNvPr name="TextBox 33" id="33"/>
            <p:cNvSpPr txBox="true"/>
            <p:nvPr/>
          </p:nvSpPr>
          <p:spPr>
            <a:xfrm rot="0">
              <a:off x="0" y="323666"/>
              <a:ext cx="3093124" cy="1057351"/>
            </a:xfrm>
            <a:prstGeom prst="rect">
              <a:avLst/>
            </a:prstGeom>
          </p:spPr>
          <p:txBody>
            <a:bodyPr anchor="t" rtlCol="false" tIns="0" lIns="0" bIns="0" rIns="0">
              <a:spAutoFit/>
            </a:bodyPr>
            <a:lstStyle/>
            <a:p>
              <a:pPr algn="l">
                <a:lnSpc>
                  <a:spcPts val="1637"/>
                </a:lnSpc>
              </a:pPr>
              <a:r>
                <a:rPr lang="en-US" sz="1169" b="true">
                  <a:solidFill>
                    <a:srgbClr val="737373"/>
                  </a:solidFill>
                  <a:latin typeface="DM Sans Bold"/>
                  <a:ea typeface="DM Sans Bold"/>
                  <a:cs typeface="DM Sans Bold"/>
                  <a:sym typeface="DM Sans Bold"/>
                </a:rPr>
                <a:t>"Discover Our App"</a:t>
              </a:r>
            </a:p>
            <a:p>
              <a:pPr algn="l">
                <a:lnSpc>
                  <a:spcPts val="1637"/>
                </a:lnSpc>
              </a:pPr>
              <a:r>
                <a:rPr lang="en-US" sz="1169">
                  <a:solidFill>
                    <a:srgbClr val="737373"/>
                  </a:solidFill>
                  <a:latin typeface="DM Sans"/>
                  <a:ea typeface="DM Sans"/>
                  <a:cs typeface="DM Sans"/>
                  <a:sym typeface="DM Sans"/>
                </a:rPr>
                <a:t>Redesigned nav bar to have a page dedicated to your new app and the value. </a:t>
              </a:r>
            </a:p>
          </p:txBody>
        </p:sp>
      </p:grpSp>
      <p:grpSp>
        <p:nvGrpSpPr>
          <p:cNvPr name="Group 34" id="34"/>
          <p:cNvGrpSpPr/>
          <p:nvPr/>
        </p:nvGrpSpPr>
        <p:grpSpPr>
          <a:xfrm rot="0">
            <a:off x="557529" y="7891462"/>
            <a:ext cx="2450738" cy="871108"/>
            <a:chOff x="0" y="0"/>
            <a:chExt cx="3267651" cy="1161478"/>
          </a:xfrm>
        </p:grpSpPr>
        <p:sp>
          <p:nvSpPr>
            <p:cNvPr name="TextBox 35" id="35"/>
            <p:cNvSpPr txBox="true"/>
            <p:nvPr/>
          </p:nvSpPr>
          <p:spPr>
            <a:xfrm rot="0">
              <a:off x="0" y="-28575"/>
              <a:ext cx="3267651" cy="331890"/>
            </a:xfrm>
            <a:prstGeom prst="rect">
              <a:avLst/>
            </a:prstGeom>
          </p:spPr>
          <p:txBody>
            <a:bodyPr anchor="t" rtlCol="false" tIns="0" lIns="0" bIns="0" rIns="0">
              <a:spAutoFit/>
            </a:bodyPr>
            <a:lstStyle/>
            <a:p>
              <a:pPr algn="just">
                <a:lnSpc>
                  <a:spcPts val="2161"/>
                </a:lnSpc>
              </a:pPr>
              <a:r>
                <a:rPr lang="en-US" b="true" sz="1543" spc="-30">
                  <a:solidFill>
                    <a:srgbClr val="0CB4BC"/>
                  </a:solidFill>
                  <a:latin typeface="DM Sans Bold"/>
                  <a:ea typeface="DM Sans Bold"/>
                  <a:cs typeface="DM Sans Bold"/>
                  <a:sym typeface="DM Sans Bold"/>
                </a:rPr>
                <a:t>Home Page Images</a:t>
              </a:r>
            </a:p>
          </p:txBody>
        </p:sp>
        <p:sp>
          <p:nvSpPr>
            <p:cNvPr name="TextBox 36" id="36"/>
            <p:cNvSpPr txBox="true"/>
            <p:nvPr/>
          </p:nvSpPr>
          <p:spPr>
            <a:xfrm rot="0">
              <a:off x="0" y="336301"/>
              <a:ext cx="3267651" cy="825177"/>
            </a:xfrm>
            <a:prstGeom prst="rect">
              <a:avLst/>
            </a:prstGeom>
          </p:spPr>
          <p:txBody>
            <a:bodyPr anchor="t" rtlCol="false" tIns="0" lIns="0" bIns="0" rIns="0">
              <a:spAutoFit/>
            </a:bodyPr>
            <a:lstStyle/>
            <a:p>
              <a:pPr algn="just">
                <a:lnSpc>
                  <a:spcPts val="1719"/>
                </a:lnSpc>
              </a:pPr>
              <a:r>
                <a:rPr lang="en-US" sz="1228">
                  <a:solidFill>
                    <a:srgbClr val="737373"/>
                  </a:solidFill>
                  <a:latin typeface="DM Sans"/>
                  <a:ea typeface="DM Sans"/>
                  <a:cs typeface="DM Sans"/>
                  <a:sym typeface="DM Sans"/>
                </a:rPr>
                <a:t>Share Images of your new app on the home page of your site to show that you're mobile first. </a:t>
              </a:r>
            </a:p>
          </p:txBody>
        </p:sp>
      </p:grpSp>
      <p:grpSp>
        <p:nvGrpSpPr>
          <p:cNvPr name="Group 37" id="37"/>
          <p:cNvGrpSpPr/>
          <p:nvPr/>
        </p:nvGrpSpPr>
        <p:grpSpPr>
          <a:xfrm rot="0">
            <a:off x="5029717" y="7891462"/>
            <a:ext cx="2556144" cy="1234252"/>
            <a:chOff x="0" y="0"/>
            <a:chExt cx="3408192" cy="1645670"/>
          </a:xfrm>
        </p:grpSpPr>
        <p:sp>
          <p:nvSpPr>
            <p:cNvPr name="TextBox 38" id="38"/>
            <p:cNvSpPr txBox="true"/>
            <p:nvPr/>
          </p:nvSpPr>
          <p:spPr>
            <a:xfrm rot="0">
              <a:off x="0" y="-28575"/>
              <a:ext cx="3408192" cy="321765"/>
            </a:xfrm>
            <a:prstGeom prst="rect">
              <a:avLst/>
            </a:prstGeom>
          </p:spPr>
          <p:txBody>
            <a:bodyPr anchor="t" rtlCol="false" tIns="0" lIns="0" bIns="0" rIns="0">
              <a:spAutoFit/>
            </a:bodyPr>
            <a:lstStyle/>
            <a:p>
              <a:pPr algn="l">
                <a:lnSpc>
                  <a:spcPts val="2054"/>
                </a:lnSpc>
              </a:pPr>
              <a:r>
                <a:rPr lang="en-US" sz="1467" spc="-29" b="true">
                  <a:solidFill>
                    <a:srgbClr val="0CB4BC"/>
                  </a:solidFill>
                  <a:latin typeface="DM Sans Bold"/>
                  <a:ea typeface="DM Sans Bold"/>
                  <a:cs typeface="DM Sans Bold"/>
                  <a:sym typeface="DM Sans Bold"/>
                </a:rPr>
                <a:t>Social Icons</a:t>
              </a:r>
            </a:p>
          </p:txBody>
        </p:sp>
        <p:sp>
          <p:nvSpPr>
            <p:cNvPr name="TextBox 39" id="39"/>
            <p:cNvSpPr txBox="true"/>
            <p:nvPr/>
          </p:nvSpPr>
          <p:spPr>
            <a:xfrm rot="0">
              <a:off x="0" y="323144"/>
              <a:ext cx="3408192" cy="1322526"/>
            </a:xfrm>
            <a:prstGeom prst="rect">
              <a:avLst/>
            </a:prstGeom>
          </p:spPr>
          <p:txBody>
            <a:bodyPr anchor="t" rtlCol="false" tIns="0" lIns="0" bIns="0" rIns="0">
              <a:spAutoFit/>
            </a:bodyPr>
            <a:lstStyle/>
            <a:p>
              <a:pPr algn="l">
                <a:lnSpc>
                  <a:spcPts val="1634"/>
                </a:lnSpc>
              </a:pPr>
              <a:r>
                <a:rPr lang="en-US" sz="1167">
                  <a:solidFill>
                    <a:srgbClr val="737373"/>
                  </a:solidFill>
                  <a:latin typeface="DM Sans"/>
                  <a:ea typeface="DM Sans"/>
                  <a:cs typeface="DM Sans"/>
                  <a:sym typeface="DM Sans"/>
                </a:rPr>
                <a:t>Link to social media.  By regularly sharing compelling content on your social platforms, you can increase your social footprint and reach a broader audience.</a:t>
              </a:r>
            </a:p>
          </p:txBody>
        </p:sp>
      </p:grpSp>
      <p:sp>
        <p:nvSpPr>
          <p:cNvPr name="TextBox 40" id="40"/>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Website Marketing</a:t>
            </a:r>
          </a:p>
        </p:txBody>
      </p:sp>
      <p:sp>
        <p:nvSpPr>
          <p:cNvPr name="AutoShape 41" id="41"/>
          <p:cNvSpPr/>
          <p:nvPr/>
        </p:nvSpPr>
        <p:spPr>
          <a:xfrm>
            <a:off x="3226937" y="4671732"/>
            <a:ext cx="714679" cy="0"/>
          </a:xfrm>
          <a:prstGeom prst="line">
            <a:avLst/>
          </a:prstGeom>
          <a:ln cap="flat" w="38100">
            <a:solidFill>
              <a:srgbClr val="A7A9AF"/>
            </a:solidFill>
            <a:prstDash val="sysDot"/>
            <a:headEnd type="none" len="sm" w="sm"/>
            <a:tailEnd type="none" len="sm" w="sm"/>
          </a:ln>
        </p:spPr>
      </p:sp>
      <p:sp>
        <p:nvSpPr>
          <p:cNvPr name="AutoShape 42" id="42"/>
          <p:cNvSpPr/>
          <p:nvPr/>
        </p:nvSpPr>
        <p:spPr>
          <a:xfrm>
            <a:off x="3226937" y="5160111"/>
            <a:ext cx="714679" cy="0"/>
          </a:xfrm>
          <a:prstGeom prst="line">
            <a:avLst/>
          </a:prstGeom>
          <a:ln cap="flat" w="38100">
            <a:solidFill>
              <a:srgbClr val="A7A9AF"/>
            </a:solidFill>
            <a:prstDash val="sysDot"/>
            <a:headEnd type="none" len="sm" w="sm"/>
            <a:tailEnd type="none" len="sm" w="sm"/>
          </a:ln>
        </p:spPr>
      </p:sp>
      <p:sp>
        <p:nvSpPr>
          <p:cNvPr name="AutoShape 43" id="43"/>
          <p:cNvSpPr/>
          <p:nvPr/>
        </p:nvSpPr>
        <p:spPr>
          <a:xfrm>
            <a:off x="3226937" y="4984137"/>
            <a:ext cx="714679" cy="0"/>
          </a:xfrm>
          <a:prstGeom prst="line">
            <a:avLst/>
          </a:prstGeom>
          <a:ln cap="flat" w="38100">
            <a:solidFill>
              <a:srgbClr val="A7A9AF"/>
            </a:solidFill>
            <a:prstDash val="sysDot"/>
            <a:headEnd type="none" len="sm" w="sm"/>
            <a:tailEnd type="none" len="sm" w="sm"/>
          </a:ln>
        </p:spPr>
      </p:sp>
      <p:sp>
        <p:nvSpPr>
          <p:cNvPr name="AutoShape 44" id="44"/>
          <p:cNvSpPr/>
          <p:nvPr/>
        </p:nvSpPr>
        <p:spPr>
          <a:xfrm>
            <a:off x="3226937" y="4881794"/>
            <a:ext cx="714679" cy="0"/>
          </a:xfrm>
          <a:prstGeom prst="line">
            <a:avLst/>
          </a:prstGeom>
          <a:ln cap="flat" w="38100">
            <a:solidFill>
              <a:srgbClr val="A7A9AF"/>
            </a:solidFill>
            <a:prstDash val="sysDot"/>
            <a:headEnd type="none" len="sm" w="sm"/>
            <a:tailEnd type="none" len="sm" w="sm"/>
          </a:ln>
        </p:spPr>
      </p:sp>
      <p:sp>
        <p:nvSpPr>
          <p:cNvPr name="AutoShape 45" id="45"/>
          <p:cNvSpPr/>
          <p:nvPr/>
        </p:nvSpPr>
        <p:spPr>
          <a:xfrm>
            <a:off x="3226937" y="5086205"/>
            <a:ext cx="714679" cy="0"/>
          </a:xfrm>
          <a:prstGeom prst="line">
            <a:avLst/>
          </a:prstGeom>
          <a:ln cap="flat" w="38100">
            <a:solidFill>
              <a:srgbClr val="A7A9AF"/>
            </a:solidFill>
            <a:prstDash val="sysDot"/>
            <a:headEnd type="none" len="sm" w="sm"/>
            <a:tailEnd type="none" len="sm" w="sm"/>
          </a:ln>
        </p:spPr>
      </p:sp>
      <p:sp>
        <p:nvSpPr>
          <p:cNvPr name="AutoShape 46" id="46"/>
          <p:cNvSpPr/>
          <p:nvPr/>
        </p:nvSpPr>
        <p:spPr>
          <a:xfrm>
            <a:off x="3226937" y="5179161"/>
            <a:ext cx="714679" cy="0"/>
          </a:xfrm>
          <a:prstGeom prst="line">
            <a:avLst/>
          </a:prstGeom>
          <a:ln cap="flat" w="38100">
            <a:solidFill>
              <a:srgbClr val="A7A9AF"/>
            </a:solidFill>
            <a:prstDash val="sysDot"/>
            <a:headEnd type="none" len="sm" w="sm"/>
            <a:tailEnd type="none" len="sm" w="sm"/>
          </a:ln>
        </p:spPr>
      </p:sp>
      <p:sp>
        <p:nvSpPr>
          <p:cNvPr name="AutoShape 47" id="47"/>
          <p:cNvSpPr/>
          <p:nvPr/>
        </p:nvSpPr>
        <p:spPr>
          <a:xfrm>
            <a:off x="2152647" y="4293633"/>
            <a:ext cx="847636" cy="0"/>
          </a:xfrm>
          <a:prstGeom prst="line">
            <a:avLst/>
          </a:prstGeom>
          <a:ln cap="flat" w="85725">
            <a:solidFill>
              <a:srgbClr val="737373"/>
            </a:solidFill>
            <a:prstDash val="sysDot"/>
            <a:headEnd type="none" len="sm" w="sm"/>
            <a:tailEnd type="none" len="sm" w="sm"/>
          </a:ln>
        </p:spPr>
      </p:sp>
      <p:sp>
        <p:nvSpPr>
          <p:cNvPr name="AutoShape 48" id="48"/>
          <p:cNvSpPr/>
          <p:nvPr/>
        </p:nvSpPr>
        <p:spPr>
          <a:xfrm flipV="true">
            <a:off x="3699149" y="4293633"/>
            <a:ext cx="1327702" cy="6165"/>
          </a:xfrm>
          <a:prstGeom prst="line">
            <a:avLst/>
          </a:prstGeom>
          <a:ln cap="flat" w="85725">
            <a:solidFill>
              <a:srgbClr val="737373"/>
            </a:solidFill>
            <a:prstDash val="sysDot"/>
            <a:headEnd type="none" len="sm" w="sm"/>
            <a:tailEnd type="none" len="sm" w="sm"/>
          </a:ln>
        </p:spPr>
      </p:sp>
      <p:sp>
        <p:nvSpPr>
          <p:cNvPr name="AutoShape 49" id="49"/>
          <p:cNvSpPr/>
          <p:nvPr/>
        </p:nvSpPr>
        <p:spPr>
          <a:xfrm>
            <a:off x="3144333" y="5791481"/>
            <a:ext cx="2112010" cy="0"/>
          </a:xfrm>
          <a:prstGeom prst="line">
            <a:avLst/>
          </a:prstGeom>
          <a:ln cap="flat" w="38100">
            <a:solidFill>
              <a:srgbClr val="A7A9AF"/>
            </a:solidFill>
            <a:prstDash val="sysDot"/>
            <a:headEnd type="none" len="sm" w="sm"/>
            <a:tailEnd type="none" len="sm" w="sm"/>
          </a:ln>
        </p:spPr>
      </p:sp>
      <p:sp>
        <p:nvSpPr>
          <p:cNvPr name="AutoShape 50" id="50"/>
          <p:cNvSpPr/>
          <p:nvPr/>
        </p:nvSpPr>
        <p:spPr>
          <a:xfrm>
            <a:off x="3144333" y="5883546"/>
            <a:ext cx="2090390" cy="0"/>
          </a:xfrm>
          <a:prstGeom prst="line">
            <a:avLst/>
          </a:prstGeom>
          <a:ln cap="flat" w="38100">
            <a:solidFill>
              <a:srgbClr val="A7A9AF"/>
            </a:solidFill>
            <a:prstDash val="sysDot"/>
            <a:headEnd type="none" len="sm" w="sm"/>
            <a:tailEnd type="none" len="sm" w="sm"/>
          </a:ln>
        </p:spPr>
      </p:sp>
      <p:sp>
        <p:nvSpPr>
          <p:cNvPr name="AutoShape 51" id="51"/>
          <p:cNvSpPr/>
          <p:nvPr/>
        </p:nvSpPr>
        <p:spPr>
          <a:xfrm flipV="true">
            <a:off x="3144333" y="5975612"/>
            <a:ext cx="1109234" cy="0"/>
          </a:xfrm>
          <a:prstGeom prst="line">
            <a:avLst/>
          </a:prstGeom>
          <a:ln cap="flat" w="38100">
            <a:solidFill>
              <a:srgbClr val="A7A9AF"/>
            </a:solidFill>
            <a:prstDash val="sysDot"/>
            <a:headEnd type="none" len="sm" w="sm"/>
            <a:tailEnd type="none" len="sm" w="sm"/>
          </a:ln>
        </p:spPr>
      </p:sp>
      <p:sp>
        <p:nvSpPr>
          <p:cNvPr name="AutoShape 52" id="52"/>
          <p:cNvSpPr/>
          <p:nvPr/>
        </p:nvSpPr>
        <p:spPr>
          <a:xfrm>
            <a:off x="2296698" y="3895887"/>
            <a:ext cx="440124" cy="0"/>
          </a:xfrm>
          <a:prstGeom prst="line">
            <a:avLst/>
          </a:prstGeom>
          <a:ln cap="flat" w="47625">
            <a:solidFill>
              <a:srgbClr val="FFFFFF"/>
            </a:solidFill>
            <a:prstDash val="sysDot"/>
            <a:headEnd type="none" len="sm" w="sm"/>
            <a:tailEnd type="none" len="sm" w="sm"/>
          </a:ln>
        </p:spPr>
      </p:sp>
      <p:sp>
        <p:nvSpPr>
          <p:cNvPr name="AutoShape 53" id="53"/>
          <p:cNvSpPr/>
          <p:nvPr/>
        </p:nvSpPr>
        <p:spPr>
          <a:xfrm>
            <a:off x="2940487" y="3895887"/>
            <a:ext cx="440124" cy="0"/>
          </a:xfrm>
          <a:prstGeom prst="line">
            <a:avLst/>
          </a:prstGeom>
          <a:ln cap="flat" w="47625">
            <a:solidFill>
              <a:srgbClr val="FFFFFF"/>
            </a:solidFill>
            <a:prstDash val="sysDot"/>
            <a:headEnd type="none" len="sm" w="sm"/>
            <a:tailEnd type="none" len="sm" w="sm"/>
          </a:ln>
        </p:spPr>
      </p:sp>
      <p:sp>
        <p:nvSpPr>
          <p:cNvPr name="AutoShape 54" id="54"/>
          <p:cNvSpPr/>
          <p:nvPr/>
        </p:nvSpPr>
        <p:spPr>
          <a:xfrm>
            <a:off x="3584276" y="3895887"/>
            <a:ext cx="440124" cy="0"/>
          </a:xfrm>
          <a:prstGeom prst="line">
            <a:avLst/>
          </a:prstGeom>
          <a:ln cap="flat" w="47625">
            <a:solidFill>
              <a:srgbClr val="FFFFFF"/>
            </a:solidFill>
            <a:prstDash val="sysDot"/>
            <a:headEnd type="none" len="sm" w="sm"/>
            <a:tailEnd type="none" len="sm" w="sm"/>
          </a:ln>
        </p:spPr>
      </p:sp>
      <p:sp>
        <p:nvSpPr>
          <p:cNvPr name="AutoShape 55" id="55"/>
          <p:cNvSpPr/>
          <p:nvPr/>
        </p:nvSpPr>
        <p:spPr>
          <a:xfrm>
            <a:off x="4228066" y="3895887"/>
            <a:ext cx="440124" cy="0"/>
          </a:xfrm>
          <a:prstGeom prst="line">
            <a:avLst/>
          </a:prstGeom>
          <a:ln cap="flat" w="47625">
            <a:solidFill>
              <a:srgbClr val="FFFFFF"/>
            </a:solidFill>
            <a:prstDash val="sysDot"/>
            <a:headEnd type="none" len="sm" w="sm"/>
            <a:tailEnd type="none" len="sm" w="sm"/>
          </a:ln>
        </p:spPr>
      </p:sp>
      <p:sp>
        <p:nvSpPr>
          <p:cNvPr name="AutoShape 56" id="56"/>
          <p:cNvSpPr/>
          <p:nvPr/>
        </p:nvSpPr>
        <p:spPr>
          <a:xfrm>
            <a:off x="4871855" y="3895887"/>
            <a:ext cx="440124" cy="0"/>
          </a:xfrm>
          <a:prstGeom prst="line">
            <a:avLst/>
          </a:prstGeom>
          <a:ln cap="flat" w="47625">
            <a:solidFill>
              <a:srgbClr val="FFFFFF"/>
            </a:solidFill>
            <a:prstDash val="sysDot"/>
            <a:headEnd type="none" len="sm" w="sm"/>
            <a:tailEnd type="none" len="sm" w="sm"/>
          </a:ln>
        </p:spPr>
      </p:sp>
      <p:sp>
        <p:nvSpPr>
          <p:cNvPr name="AutoShape 57" id="57"/>
          <p:cNvSpPr/>
          <p:nvPr/>
        </p:nvSpPr>
        <p:spPr>
          <a:xfrm>
            <a:off x="5515644" y="3895887"/>
            <a:ext cx="440124" cy="0"/>
          </a:xfrm>
          <a:prstGeom prst="line">
            <a:avLst/>
          </a:prstGeom>
          <a:ln cap="flat" w="47625">
            <a:solidFill>
              <a:srgbClr val="FFFFFF"/>
            </a:solidFill>
            <a:prstDash val="sysDot"/>
            <a:headEnd type="none" len="sm" w="sm"/>
            <a:tailEnd type="none" len="sm" w="sm"/>
          </a:ln>
        </p:spPr>
      </p:sp>
      <p:sp>
        <p:nvSpPr>
          <p:cNvPr name="AutoShape 58" id="58"/>
          <p:cNvSpPr/>
          <p:nvPr/>
        </p:nvSpPr>
        <p:spPr>
          <a:xfrm flipH="true">
            <a:off x="5165954" y="3083497"/>
            <a:ext cx="785654" cy="1409134"/>
          </a:xfrm>
          <a:prstGeom prst="line">
            <a:avLst/>
          </a:prstGeom>
          <a:ln cap="rnd" w="9525">
            <a:solidFill>
              <a:srgbClr val="96AEA5"/>
            </a:solidFill>
            <a:prstDash val="solid"/>
            <a:headEnd type="none" len="sm" w="sm"/>
            <a:tailEnd type="oval" len="lg" w="lg"/>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Get Creative</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3189579" y="3398131"/>
            <a:ext cx="1390052" cy="1390052"/>
          </a:xfrm>
          <a:custGeom>
            <a:avLst/>
            <a:gdLst/>
            <a:ahLst/>
            <a:cxnLst/>
            <a:rect r="r" b="b" t="t" l="l"/>
            <a:pathLst>
              <a:path h="1390052" w="1390052">
                <a:moveTo>
                  <a:pt x="0" y="0"/>
                </a:moveTo>
                <a:lnTo>
                  <a:pt x="1390052" y="0"/>
                </a:lnTo>
                <a:lnTo>
                  <a:pt x="1390052" y="1390052"/>
                </a:lnTo>
                <a:lnTo>
                  <a:pt x="0" y="1390052"/>
                </a:lnTo>
                <a:lnTo>
                  <a:pt x="0" y="0"/>
                </a:lnTo>
                <a:close/>
              </a:path>
            </a:pathLst>
          </a:custGeom>
          <a:blipFill>
            <a:blip r:embed="rId3"/>
            <a:stretch>
              <a:fillRect l="0" t="0" r="0" b="0"/>
            </a:stretch>
          </a:blipFill>
        </p:spPr>
      </p:sp>
      <p:sp>
        <p:nvSpPr>
          <p:cNvPr name="Freeform 11" id="11"/>
          <p:cNvSpPr/>
          <p:nvPr/>
        </p:nvSpPr>
        <p:spPr>
          <a:xfrm flipH="false" flipV="false" rot="0">
            <a:off x="4870671" y="3398131"/>
            <a:ext cx="1350676" cy="1350676"/>
          </a:xfrm>
          <a:custGeom>
            <a:avLst/>
            <a:gdLst/>
            <a:ahLst/>
            <a:cxnLst/>
            <a:rect r="r" b="b" t="t" l="l"/>
            <a:pathLst>
              <a:path h="1350676" w="1350676">
                <a:moveTo>
                  <a:pt x="0" y="0"/>
                </a:moveTo>
                <a:lnTo>
                  <a:pt x="1350676" y="0"/>
                </a:lnTo>
                <a:lnTo>
                  <a:pt x="1350676" y="1350676"/>
                </a:lnTo>
                <a:lnTo>
                  <a:pt x="0" y="13506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510631" y="5038770"/>
            <a:ext cx="1386863" cy="1386863"/>
          </a:xfrm>
          <a:custGeom>
            <a:avLst/>
            <a:gdLst/>
            <a:ahLst/>
            <a:cxnLst/>
            <a:rect r="r" b="b" t="t" l="l"/>
            <a:pathLst>
              <a:path h="1386863" w="1386863">
                <a:moveTo>
                  <a:pt x="0" y="0"/>
                </a:moveTo>
                <a:lnTo>
                  <a:pt x="1386863" y="0"/>
                </a:lnTo>
                <a:lnTo>
                  <a:pt x="1386863" y="1386862"/>
                </a:lnTo>
                <a:lnTo>
                  <a:pt x="0" y="13868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3192769" y="5038770"/>
            <a:ext cx="1386863" cy="1386863"/>
          </a:xfrm>
          <a:custGeom>
            <a:avLst/>
            <a:gdLst/>
            <a:ahLst/>
            <a:cxnLst/>
            <a:rect r="r" b="b" t="t" l="l"/>
            <a:pathLst>
              <a:path h="1386863" w="1386863">
                <a:moveTo>
                  <a:pt x="0" y="0"/>
                </a:moveTo>
                <a:lnTo>
                  <a:pt x="1386862" y="0"/>
                </a:lnTo>
                <a:lnTo>
                  <a:pt x="1386862" y="1386862"/>
                </a:lnTo>
                <a:lnTo>
                  <a:pt x="0" y="13868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4870671" y="5053173"/>
            <a:ext cx="1358056" cy="1358056"/>
          </a:xfrm>
          <a:custGeom>
            <a:avLst/>
            <a:gdLst/>
            <a:ahLst/>
            <a:cxnLst/>
            <a:rect r="r" b="b" t="t" l="l"/>
            <a:pathLst>
              <a:path h="1358056" w="1358056">
                <a:moveTo>
                  <a:pt x="0" y="0"/>
                </a:moveTo>
                <a:lnTo>
                  <a:pt x="1358056" y="0"/>
                </a:lnTo>
                <a:lnTo>
                  <a:pt x="1358056" y="1358056"/>
                </a:lnTo>
                <a:lnTo>
                  <a:pt x="0" y="13580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290112" y="3198823"/>
            <a:ext cx="1804569" cy="1804569"/>
          </a:xfrm>
          <a:custGeom>
            <a:avLst/>
            <a:gdLst/>
            <a:ahLst/>
            <a:cxnLst/>
            <a:rect r="r" b="b" t="t" l="l"/>
            <a:pathLst>
              <a:path h="1804569" w="1804569">
                <a:moveTo>
                  <a:pt x="0" y="0"/>
                </a:moveTo>
                <a:lnTo>
                  <a:pt x="1804569" y="0"/>
                </a:lnTo>
                <a:lnTo>
                  <a:pt x="1804569" y="1804570"/>
                </a:lnTo>
                <a:lnTo>
                  <a:pt x="0" y="1804570"/>
                </a:lnTo>
                <a:lnTo>
                  <a:pt x="0" y="0"/>
                </a:lnTo>
                <a:close/>
              </a:path>
            </a:pathLst>
          </a:custGeom>
          <a:blipFill>
            <a:blip r:embed="rId12"/>
            <a:stretch>
              <a:fillRect l="0" t="0" r="0" b="0"/>
            </a:stretch>
          </a:blipFill>
        </p:spPr>
      </p:sp>
      <p:sp>
        <p:nvSpPr>
          <p:cNvPr name="TextBox 16" id="16"/>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7" id="17"/>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8" id="18"/>
          <p:cNvSpPr txBox="true"/>
          <p:nvPr/>
        </p:nvSpPr>
        <p:spPr>
          <a:xfrm rot="0">
            <a:off x="2028366" y="2325086"/>
            <a:ext cx="3836256" cy="378437"/>
          </a:xfrm>
          <a:prstGeom prst="rect">
            <a:avLst/>
          </a:prstGeom>
        </p:spPr>
        <p:txBody>
          <a:bodyPr anchor="t" rtlCol="false" tIns="0" lIns="0" bIns="0" rIns="0">
            <a:spAutoFit/>
          </a:bodyPr>
          <a:lstStyle/>
          <a:p>
            <a:pPr algn="l">
              <a:lnSpc>
                <a:spcPts val="2985"/>
              </a:lnSpc>
            </a:pPr>
            <a:r>
              <a:rPr lang="en-US" sz="2596">
                <a:solidFill>
                  <a:srgbClr val="0CB4BC"/>
                </a:solidFill>
                <a:latin typeface="Avenir LT W01 1"/>
                <a:ea typeface="Avenir LT W01 1"/>
                <a:cs typeface="Avenir LT W01 1"/>
                <a:sym typeface="Avenir LT W01 1"/>
              </a:rPr>
              <a:t>Leverage Social Media </a:t>
            </a:r>
          </a:p>
        </p:txBody>
      </p:sp>
      <p:sp>
        <p:nvSpPr>
          <p:cNvPr name="TextBox 19" id="19"/>
          <p:cNvSpPr txBox="true"/>
          <p:nvPr/>
        </p:nvSpPr>
        <p:spPr>
          <a:xfrm rot="0">
            <a:off x="283391" y="6882832"/>
            <a:ext cx="7489009" cy="2192655"/>
          </a:xfrm>
          <a:prstGeom prst="rect">
            <a:avLst/>
          </a:prstGeom>
        </p:spPr>
        <p:txBody>
          <a:bodyPr anchor="t" rtlCol="false" tIns="0" lIns="0" bIns="0" rIns="0">
            <a:spAutoFit/>
          </a:bodyPr>
          <a:lstStyle/>
          <a:p>
            <a:pPr algn="l" marL="388620" indent="-194310" lvl="1">
              <a:lnSpc>
                <a:spcPts val="2520"/>
              </a:lnSpc>
              <a:buFont typeface="Arial"/>
              <a:buChar char="•"/>
            </a:pPr>
            <a:r>
              <a:rPr lang="en-US" b="true" sz="1800">
                <a:solidFill>
                  <a:srgbClr val="000000"/>
                </a:solidFill>
                <a:latin typeface="Avenir LT W01 2"/>
                <a:ea typeface="Avenir LT W01 2"/>
                <a:cs typeface="Avenir LT W01 2"/>
                <a:sym typeface="Avenir LT W01 2"/>
              </a:rPr>
              <a:t>Social Media Posts: Regularly post about the app on your company’s social media platforms. Use eye-catching graphics and videos to demonstrate how the app works.</a:t>
            </a:r>
          </a:p>
          <a:p>
            <a:pPr algn="l">
              <a:lnSpc>
                <a:spcPts val="2520"/>
              </a:lnSpc>
            </a:pPr>
            <a:r>
              <a:rPr lang="en-US" sz="1800" b="true">
                <a:solidFill>
                  <a:srgbClr val="000000"/>
                </a:solidFill>
                <a:latin typeface="Avenir LT W01 2"/>
                <a:ea typeface="Avenir LT W01 2"/>
                <a:cs typeface="Avenir LT W01 2"/>
                <a:sym typeface="Avenir LT W01 2"/>
              </a:rPr>
              <a:t> </a:t>
            </a:r>
          </a:p>
          <a:p>
            <a:pPr algn="l" marL="388620" indent="-194310" lvl="1">
              <a:lnSpc>
                <a:spcPts val="2520"/>
              </a:lnSpc>
              <a:buFont typeface="Arial"/>
              <a:buChar char="•"/>
            </a:pPr>
            <a:r>
              <a:rPr lang="en-US" b="true" sz="1800">
                <a:solidFill>
                  <a:srgbClr val="000000"/>
                </a:solidFill>
                <a:latin typeface="Avenir LT W01 2"/>
                <a:ea typeface="Avenir LT W01 2"/>
                <a:cs typeface="Avenir LT W01 2"/>
                <a:sym typeface="Avenir LT W01 2"/>
              </a:rPr>
              <a:t>Influencer Partnerships: Collaborate with industry influencers or well-known professionals in your field to promote the app. </a:t>
            </a:r>
          </a:p>
          <a:p>
            <a:pPr algn="l">
              <a:lnSpc>
                <a:spcPts val="252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App QR Code</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10" id="10"/>
          <p:cNvGrpSpPr/>
          <p:nvPr/>
        </p:nvGrpSpPr>
        <p:grpSpPr>
          <a:xfrm rot="0">
            <a:off x="779056" y="6939966"/>
            <a:ext cx="6216104" cy="980338"/>
            <a:chOff x="0" y="0"/>
            <a:chExt cx="2166834" cy="341730"/>
          </a:xfrm>
        </p:grpSpPr>
        <p:sp>
          <p:nvSpPr>
            <p:cNvPr name="Freeform 11" id="11"/>
            <p:cNvSpPr/>
            <p:nvPr/>
          </p:nvSpPr>
          <p:spPr>
            <a:xfrm flipH="false" flipV="false" rot="0">
              <a:off x="0" y="0"/>
              <a:ext cx="2166834" cy="341730"/>
            </a:xfrm>
            <a:custGeom>
              <a:avLst/>
              <a:gdLst/>
              <a:ahLst/>
              <a:cxnLst/>
              <a:rect r="r" b="b" t="t" l="l"/>
              <a:pathLst>
                <a:path h="341730" w="2166834">
                  <a:moveTo>
                    <a:pt x="18682" y="0"/>
                  </a:moveTo>
                  <a:lnTo>
                    <a:pt x="2148152" y="0"/>
                  </a:lnTo>
                  <a:cubicBezTo>
                    <a:pt x="2153106" y="0"/>
                    <a:pt x="2157858" y="1968"/>
                    <a:pt x="2161362" y="5472"/>
                  </a:cubicBezTo>
                  <a:cubicBezTo>
                    <a:pt x="2164865" y="8975"/>
                    <a:pt x="2166834" y="13727"/>
                    <a:pt x="2166834" y="18682"/>
                  </a:cubicBezTo>
                  <a:lnTo>
                    <a:pt x="2166834" y="323048"/>
                  </a:lnTo>
                  <a:cubicBezTo>
                    <a:pt x="2166834" y="333366"/>
                    <a:pt x="2158469" y="341730"/>
                    <a:pt x="2148152" y="341730"/>
                  </a:cubicBezTo>
                  <a:lnTo>
                    <a:pt x="18682" y="341730"/>
                  </a:lnTo>
                  <a:cubicBezTo>
                    <a:pt x="13727" y="341730"/>
                    <a:pt x="8975" y="339762"/>
                    <a:pt x="5472" y="336258"/>
                  </a:cubicBezTo>
                  <a:cubicBezTo>
                    <a:pt x="1968" y="332755"/>
                    <a:pt x="0" y="328003"/>
                    <a:pt x="0" y="323048"/>
                  </a:cubicBezTo>
                  <a:lnTo>
                    <a:pt x="0" y="18682"/>
                  </a:lnTo>
                  <a:cubicBezTo>
                    <a:pt x="0" y="13727"/>
                    <a:pt x="1968" y="8975"/>
                    <a:pt x="5472" y="5472"/>
                  </a:cubicBezTo>
                  <a:cubicBezTo>
                    <a:pt x="8975" y="1968"/>
                    <a:pt x="13727" y="0"/>
                    <a:pt x="18682" y="0"/>
                  </a:cubicBezTo>
                  <a:close/>
                </a:path>
              </a:pathLst>
            </a:custGeom>
            <a:solidFill>
              <a:srgbClr val="AD1457"/>
            </a:solidFill>
          </p:spPr>
        </p:sp>
        <p:sp>
          <p:nvSpPr>
            <p:cNvPr name="TextBox 12" id="12"/>
            <p:cNvSpPr txBox="true"/>
            <p:nvPr/>
          </p:nvSpPr>
          <p:spPr>
            <a:xfrm>
              <a:off x="0" y="-76200"/>
              <a:ext cx="2166834" cy="417930"/>
            </a:xfrm>
            <a:prstGeom prst="rect">
              <a:avLst/>
            </a:prstGeom>
          </p:spPr>
          <p:txBody>
            <a:bodyPr anchor="ctr" rtlCol="false" tIns="50800" lIns="50800" bIns="50800" rIns="50800"/>
            <a:lstStyle/>
            <a:p>
              <a:pPr algn="ctr">
                <a:lnSpc>
                  <a:spcPts val="2804"/>
                </a:lnSpc>
              </a:pPr>
              <a:r>
                <a:rPr lang="en-US" b="true" sz="1764" u="sng">
                  <a:solidFill>
                    <a:srgbClr val="FFFFFF"/>
                  </a:solidFill>
                  <a:latin typeface="Avenir LT W01 1"/>
                  <a:ea typeface="Avenir LT W01 1"/>
                  <a:cs typeface="Avenir LT W01 1"/>
                  <a:sym typeface="Avenir LT W01 1"/>
                  <a:hlinkClick r:id="rId3" tooltip="https://www.qr-code-generator.com/?_conv_v=vi%3A1*sc%3A1*cs%3A1690380184*fs%3A1690380184*pv%3A1*seg%3A%7B10031564.1%7D*exp%3A%7B100336470.%7Bv.1003147130-g.%7B%7D%7D%7D&amp;_conv_s=si%3A1*sh%3A1690380184263-0.5320533186960428*pv%3A1&amp;_conv_v=vi%3A1*sc%3A1*cs%3A1690380184*fs%3A1690380184*pv%3A1*seg%3A%7B10031564.1%7D*exp%3A%7B100336470.%7Bv.1003147130-g.%7B%7D%7D%7D&amp;_conv_s=si%3A1*sh%3A1690380184263-0.5320533186960428*pv%3A1"/>
                </a:rPr>
                <a:t>QR CODE GENERATOR LINK</a:t>
              </a:r>
            </a:p>
          </p:txBody>
        </p:sp>
      </p:grpSp>
      <p:sp>
        <p:nvSpPr>
          <p:cNvPr name="Freeform 13" id="13"/>
          <p:cNvSpPr/>
          <p:nvPr/>
        </p:nvSpPr>
        <p:spPr>
          <a:xfrm flipH="false" flipV="false" rot="0">
            <a:off x="779056" y="6939966"/>
            <a:ext cx="1956401" cy="1616058"/>
          </a:xfrm>
          <a:custGeom>
            <a:avLst/>
            <a:gdLst/>
            <a:ahLst/>
            <a:cxnLst/>
            <a:rect r="r" b="b" t="t" l="l"/>
            <a:pathLst>
              <a:path h="1616058" w="1956401">
                <a:moveTo>
                  <a:pt x="0" y="0"/>
                </a:moveTo>
                <a:lnTo>
                  <a:pt x="1956402" y="0"/>
                </a:lnTo>
                <a:lnTo>
                  <a:pt x="1956402" y="1616057"/>
                </a:lnTo>
                <a:lnTo>
                  <a:pt x="0" y="1616057"/>
                </a:lnTo>
                <a:lnTo>
                  <a:pt x="0" y="0"/>
                </a:lnTo>
                <a:close/>
              </a:path>
            </a:pathLst>
          </a:custGeom>
          <a:blipFill>
            <a:blip r:embed="rId2">
              <a:alphaModFix amt="30000"/>
            </a:blip>
            <a:stretch>
              <a:fillRect l="-35446" t="-27051" r="-974" b="-42730"/>
            </a:stretch>
          </a:blipFill>
        </p:spPr>
      </p:sp>
      <p:sp>
        <p:nvSpPr>
          <p:cNvPr name="Freeform 14" id="14"/>
          <p:cNvSpPr/>
          <p:nvPr/>
        </p:nvSpPr>
        <p:spPr>
          <a:xfrm flipH="false" flipV="false" rot="-10800000">
            <a:off x="5024578" y="6939966"/>
            <a:ext cx="1956401" cy="1616058"/>
          </a:xfrm>
          <a:custGeom>
            <a:avLst/>
            <a:gdLst/>
            <a:ahLst/>
            <a:cxnLst/>
            <a:rect r="r" b="b" t="t" l="l"/>
            <a:pathLst>
              <a:path h="1616058" w="1956401">
                <a:moveTo>
                  <a:pt x="0" y="0"/>
                </a:moveTo>
                <a:lnTo>
                  <a:pt x="1956401" y="0"/>
                </a:lnTo>
                <a:lnTo>
                  <a:pt x="1956401" y="1616057"/>
                </a:lnTo>
                <a:lnTo>
                  <a:pt x="0" y="1616057"/>
                </a:lnTo>
                <a:lnTo>
                  <a:pt x="0" y="0"/>
                </a:lnTo>
                <a:close/>
              </a:path>
            </a:pathLst>
          </a:custGeom>
          <a:blipFill>
            <a:blip r:embed="rId2">
              <a:alphaModFix amt="30000"/>
            </a:blip>
            <a:stretch>
              <a:fillRect l="-35446" t="-27051" r="-974" b="-42730"/>
            </a:stretch>
          </a:blipFill>
        </p:spPr>
      </p:sp>
      <p:sp>
        <p:nvSpPr>
          <p:cNvPr name="Freeform 15" id="15"/>
          <p:cNvSpPr/>
          <p:nvPr/>
        </p:nvSpPr>
        <p:spPr>
          <a:xfrm flipH="false" flipV="false" rot="0">
            <a:off x="2642243" y="3740341"/>
            <a:ext cx="2487913" cy="2282300"/>
          </a:xfrm>
          <a:custGeom>
            <a:avLst/>
            <a:gdLst/>
            <a:ahLst/>
            <a:cxnLst/>
            <a:rect r="r" b="b" t="t" l="l"/>
            <a:pathLst>
              <a:path h="2282300" w="2487913">
                <a:moveTo>
                  <a:pt x="0" y="0"/>
                </a:moveTo>
                <a:lnTo>
                  <a:pt x="2487914" y="0"/>
                </a:lnTo>
                <a:lnTo>
                  <a:pt x="2487914" y="2282301"/>
                </a:lnTo>
                <a:lnTo>
                  <a:pt x="0" y="2282301"/>
                </a:lnTo>
                <a:lnTo>
                  <a:pt x="0" y="0"/>
                </a:lnTo>
                <a:close/>
              </a:path>
            </a:pathLst>
          </a:custGeom>
          <a:blipFill>
            <a:blip r:embed="rId4"/>
            <a:stretch>
              <a:fillRect l="0" t="0" r="0" b="0"/>
            </a:stretch>
          </a:blipFill>
        </p:spPr>
      </p:sp>
      <p:sp>
        <p:nvSpPr>
          <p:cNvPr name="TextBox 16" id="16"/>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7" id="17"/>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8" id="18"/>
          <p:cNvSpPr txBox="true"/>
          <p:nvPr/>
        </p:nvSpPr>
        <p:spPr>
          <a:xfrm rot="0">
            <a:off x="777240" y="2444581"/>
            <a:ext cx="5075210" cy="378437"/>
          </a:xfrm>
          <a:prstGeom prst="rect">
            <a:avLst/>
          </a:prstGeom>
        </p:spPr>
        <p:txBody>
          <a:bodyPr anchor="t" rtlCol="false" tIns="0" lIns="0" bIns="0" rIns="0">
            <a:spAutoFit/>
          </a:bodyPr>
          <a:lstStyle/>
          <a:p>
            <a:pPr algn="l">
              <a:lnSpc>
                <a:spcPts val="2985"/>
              </a:lnSpc>
            </a:pPr>
            <a:r>
              <a:rPr lang="en-US" sz="2596">
                <a:solidFill>
                  <a:srgbClr val="0CB4BC"/>
                </a:solidFill>
                <a:latin typeface="Avenir LT W01 1"/>
                <a:ea typeface="Avenir LT W01 1"/>
                <a:cs typeface="Avenir LT W01 1"/>
                <a:sym typeface="Avenir LT W01 1"/>
              </a:rPr>
              <a:t>24/7 AGENCY BRANDED only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QR CODE GENERATION </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2241381" y="4935401"/>
            <a:ext cx="3098894" cy="4785936"/>
          </a:xfrm>
          <a:custGeom>
            <a:avLst/>
            <a:gdLst/>
            <a:ahLst/>
            <a:cxnLst/>
            <a:rect r="r" b="b" t="t" l="l"/>
            <a:pathLst>
              <a:path h="4785936" w="3098894">
                <a:moveTo>
                  <a:pt x="0" y="0"/>
                </a:moveTo>
                <a:lnTo>
                  <a:pt x="3098894" y="0"/>
                </a:lnTo>
                <a:lnTo>
                  <a:pt x="3098894" y="4785936"/>
                </a:lnTo>
                <a:lnTo>
                  <a:pt x="0" y="4785936"/>
                </a:lnTo>
                <a:lnTo>
                  <a:pt x="0" y="0"/>
                </a:lnTo>
                <a:close/>
              </a:path>
            </a:pathLst>
          </a:custGeom>
          <a:blipFill>
            <a:blip r:embed="rId3"/>
            <a:stretch>
              <a:fillRect l="0" t="0" r="0" b="0"/>
            </a:stretch>
          </a:blipFill>
        </p:spPr>
      </p:sp>
      <p:sp>
        <p:nvSpPr>
          <p:cNvPr name="TextBox 11" id="11"/>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2" id="12"/>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3" id="13"/>
          <p:cNvSpPr txBox="true"/>
          <p:nvPr/>
        </p:nvSpPr>
        <p:spPr>
          <a:xfrm rot="0">
            <a:off x="777240" y="1930687"/>
            <a:ext cx="5075210" cy="378437"/>
          </a:xfrm>
          <a:prstGeom prst="rect">
            <a:avLst/>
          </a:prstGeom>
        </p:spPr>
        <p:txBody>
          <a:bodyPr anchor="t" rtlCol="false" tIns="0" lIns="0" bIns="0" rIns="0">
            <a:spAutoFit/>
          </a:bodyPr>
          <a:lstStyle/>
          <a:p>
            <a:pPr algn="l">
              <a:lnSpc>
                <a:spcPts val="2985"/>
              </a:lnSpc>
            </a:pPr>
            <a:r>
              <a:rPr lang="en-US" sz="2596">
                <a:solidFill>
                  <a:srgbClr val="0CB4BC"/>
                </a:solidFill>
                <a:latin typeface="Avenir LT W01 1"/>
                <a:ea typeface="Avenir LT W01 1"/>
                <a:cs typeface="Avenir LT W01 1"/>
                <a:sym typeface="Avenir LT W01 1"/>
              </a:rPr>
              <a:t>Steps</a:t>
            </a:r>
          </a:p>
        </p:txBody>
      </p:sp>
      <p:sp>
        <p:nvSpPr>
          <p:cNvPr name="TextBox 14" id="14"/>
          <p:cNvSpPr txBox="true"/>
          <p:nvPr/>
        </p:nvSpPr>
        <p:spPr>
          <a:xfrm rot="0">
            <a:off x="763059" y="2375800"/>
            <a:ext cx="6217920" cy="2717165"/>
          </a:xfrm>
          <a:prstGeom prst="rect">
            <a:avLst/>
          </a:prstGeom>
        </p:spPr>
        <p:txBody>
          <a:bodyPr anchor="t" rtlCol="false" tIns="0" lIns="0" bIns="0" rIns="0">
            <a:spAutoFit/>
          </a:bodyPr>
          <a:lstStyle/>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Find App URLs: After publishing your apps, Google the URLs for your iOS and Android apps.</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Open Canva: Go to </a:t>
            </a:r>
            <a:r>
              <a:rPr lang="en-US" sz="1399" u="sng">
                <a:solidFill>
                  <a:srgbClr val="000000"/>
                </a:solidFill>
                <a:latin typeface="Nunito Sans"/>
                <a:ea typeface="Nunito Sans"/>
                <a:cs typeface="Nunito Sans"/>
                <a:sym typeface="Nunito Sans"/>
                <a:hlinkClick r:id="rId4" tooltip="https://www.canva.com/qr-code-generator/"/>
              </a:rPr>
              <a:t>Canva QR Code Generator</a:t>
            </a:r>
            <a:r>
              <a:rPr lang="en-US" sz="1399">
                <a:solidFill>
                  <a:srgbClr val="000000"/>
                </a:solidFill>
                <a:latin typeface="Nunito Sans"/>
                <a:ea typeface="Nunito Sans"/>
                <a:cs typeface="Nunito Sans"/>
                <a:sym typeface="Nunito Sans"/>
              </a:rPr>
              <a:t>.</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Generate QR Codes: Enter the iOS app URL in the generator and Click ‘Create the QR code’.</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Repeat the process for the Android app URL.</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Create a Flyer: Search for “flyer with QR code” in Canva’s templates.</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Insert both QR codes into the flyer by copy and pasting them.</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Label each QR code as “iOS” and “Android.”</a:t>
            </a:r>
          </a:p>
          <a:p>
            <a:pPr algn="l" marL="302259" indent="-151129" lvl="1">
              <a:lnSpc>
                <a:spcPts val="1959"/>
              </a:lnSpc>
              <a:buAutoNum type="arabicPeriod" startAt="1"/>
            </a:pPr>
            <a:r>
              <a:rPr lang="en-US" sz="1399">
                <a:solidFill>
                  <a:srgbClr val="000000"/>
                </a:solidFill>
                <a:latin typeface="Nunito Sans"/>
                <a:ea typeface="Nunito Sans"/>
                <a:cs typeface="Nunito Sans"/>
                <a:sym typeface="Nunito Sans"/>
              </a:rPr>
              <a:t>Save and Share: Download your flyer to distribute.</a:t>
            </a:r>
          </a:p>
          <a:p>
            <a:pPr algn="l">
              <a:lnSpc>
                <a:spcPts val="195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QR CODE GENERATION </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2331720" y="3057589"/>
            <a:ext cx="3108960" cy="2391073"/>
          </a:xfrm>
          <a:custGeom>
            <a:avLst/>
            <a:gdLst/>
            <a:ahLst/>
            <a:cxnLst/>
            <a:rect r="r" b="b" t="t" l="l"/>
            <a:pathLst>
              <a:path h="2391073" w="3108960">
                <a:moveTo>
                  <a:pt x="0" y="0"/>
                </a:moveTo>
                <a:lnTo>
                  <a:pt x="3108960" y="0"/>
                </a:lnTo>
                <a:lnTo>
                  <a:pt x="3108960" y="2391072"/>
                </a:lnTo>
                <a:lnTo>
                  <a:pt x="0" y="23910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2" id="12"/>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3" id="13"/>
          <p:cNvSpPr txBox="true"/>
          <p:nvPr/>
        </p:nvSpPr>
        <p:spPr>
          <a:xfrm rot="0">
            <a:off x="777240" y="2154269"/>
            <a:ext cx="5075210" cy="378437"/>
          </a:xfrm>
          <a:prstGeom prst="rect">
            <a:avLst/>
          </a:prstGeom>
        </p:spPr>
        <p:txBody>
          <a:bodyPr anchor="t" rtlCol="false" tIns="0" lIns="0" bIns="0" rIns="0">
            <a:spAutoFit/>
          </a:bodyPr>
          <a:lstStyle/>
          <a:p>
            <a:pPr algn="l">
              <a:lnSpc>
                <a:spcPts val="2985"/>
              </a:lnSpc>
            </a:pPr>
            <a:r>
              <a:rPr lang="en-US" sz="2596">
                <a:solidFill>
                  <a:srgbClr val="0CB4BC"/>
                </a:solidFill>
                <a:latin typeface="Avenir LT W01 1"/>
                <a:ea typeface="Avenir LT W01 1"/>
                <a:cs typeface="Avenir LT W01 1"/>
                <a:sym typeface="Avenir LT W01 1"/>
              </a:rPr>
              <a:t>Video</a:t>
            </a:r>
          </a:p>
        </p:txBody>
      </p:sp>
      <p:sp>
        <p:nvSpPr>
          <p:cNvPr name="TextBox 14" id="14"/>
          <p:cNvSpPr txBox="true"/>
          <p:nvPr/>
        </p:nvSpPr>
        <p:spPr>
          <a:xfrm rot="0">
            <a:off x="2331720" y="5547516"/>
            <a:ext cx="3108960" cy="935355"/>
          </a:xfrm>
          <a:prstGeom prst="rect">
            <a:avLst/>
          </a:prstGeom>
        </p:spPr>
        <p:txBody>
          <a:bodyPr anchor="t" rtlCol="false" tIns="0" lIns="0" bIns="0" rIns="0">
            <a:spAutoFit/>
          </a:bodyPr>
          <a:lstStyle/>
          <a:p>
            <a:pPr algn="ctr">
              <a:lnSpc>
                <a:spcPts val="2520"/>
              </a:lnSpc>
            </a:pPr>
            <a:r>
              <a:rPr lang="en-US" sz="1800" u="sng">
                <a:solidFill>
                  <a:srgbClr val="000000"/>
                </a:solidFill>
                <a:latin typeface="Avenir LT W01 2"/>
                <a:ea typeface="Avenir LT W01 2"/>
                <a:cs typeface="Avenir LT W01 2"/>
                <a:sym typeface="Avenir LT W01 2"/>
                <a:hlinkClick r:id="rId5" tooltip="https://vimeo.com/1028460582/77ac442bc5?share=copy"/>
              </a:rPr>
              <a:t>Click here</a:t>
            </a:r>
            <a:r>
              <a:rPr lang="en-US" sz="1800">
                <a:solidFill>
                  <a:srgbClr val="000000"/>
                </a:solidFill>
                <a:latin typeface="Avenir LT W01 2"/>
                <a:ea typeface="Avenir LT W01 2"/>
                <a:cs typeface="Avenir LT W01 2"/>
                <a:sym typeface="Avenir LT W01 2"/>
              </a:rPr>
              <a:t> to watch a quick video on how to make your QR Codes</a:t>
            </a:r>
          </a:p>
        </p:txBody>
      </p:sp>
      <p:sp>
        <p:nvSpPr>
          <p:cNvPr name="TextBox 15" id="15"/>
          <p:cNvSpPr txBox="true"/>
          <p:nvPr/>
        </p:nvSpPr>
        <p:spPr>
          <a:xfrm rot="0">
            <a:off x="777240" y="6816246"/>
            <a:ext cx="5075210" cy="378437"/>
          </a:xfrm>
          <a:prstGeom prst="rect">
            <a:avLst/>
          </a:prstGeom>
        </p:spPr>
        <p:txBody>
          <a:bodyPr anchor="t" rtlCol="false" tIns="0" lIns="0" bIns="0" rIns="0">
            <a:spAutoFit/>
          </a:bodyPr>
          <a:lstStyle/>
          <a:p>
            <a:pPr algn="l">
              <a:lnSpc>
                <a:spcPts val="2985"/>
              </a:lnSpc>
            </a:pPr>
            <a:r>
              <a:rPr lang="en-US" sz="2596">
                <a:solidFill>
                  <a:srgbClr val="0CB4BC"/>
                </a:solidFill>
                <a:latin typeface="Avenir LT W01 1"/>
                <a:ea typeface="Avenir LT W01 1"/>
                <a:cs typeface="Avenir LT W01 1"/>
                <a:sym typeface="Avenir LT W01 1"/>
              </a:rPr>
              <a:t>TIP</a:t>
            </a:r>
          </a:p>
        </p:txBody>
      </p:sp>
      <p:sp>
        <p:nvSpPr>
          <p:cNvPr name="TextBox 16" id="16"/>
          <p:cNvSpPr txBox="true"/>
          <p:nvPr/>
        </p:nvSpPr>
        <p:spPr>
          <a:xfrm rot="0">
            <a:off x="777240" y="7299458"/>
            <a:ext cx="6217920" cy="983615"/>
          </a:xfrm>
          <a:prstGeom prst="rect">
            <a:avLst/>
          </a:prstGeom>
        </p:spPr>
        <p:txBody>
          <a:bodyPr anchor="t" rtlCol="false" tIns="0" lIns="0" bIns="0" rIns="0">
            <a:spAutoFit/>
          </a:bodyPr>
          <a:lstStyle/>
          <a:p>
            <a:pPr algn="l">
              <a:lnSpc>
                <a:spcPts val="1959"/>
              </a:lnSpc>
            </a:pPr>
            <a:r>
              <a:rPr lang="en-US" sz="1399">
                <a:solidFill>
                  <a:srgbClr val="000000"/>
                </a:solidFill>
                <a:latin typeface="Nunito Sans"/>
                <a:ea typeface="Nunito Sans"/>
                <a:cs typeface="Nunito Sans"/>
                <a:sym typeface="Nunito Sans"/>
              </a:rPr>
              <a:t>If you have your mobile apps linked to a page on your website, direct talent to that webpage instead of using separate app QR codes. This gives talent more context on how to use the app and helps consolidate your app information in one place.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731000" y="9675759"/>
            <a:ext cx="446258" cy="277501"/>
          </a:xfrm>
          <a:prstGeom prst="rect">
            <a:avLst/>
          </a:prstGeom>
        </p:spPr>
        <p:txBody>
          <a:bodyPr anchor="t" rtlCol="false" tIns="0" lIns="0" bIns="0" rIns="0">
            <a:spAutoFit/>
          </a:bodyPr>
          <a:lstStyle/>
          <a:p>
            <a:pPr algn="l">
              <a:lnSpc>
                <a:spcPts val="2145"/>
              </a:lnSpc>
            </a:pPr>
            <a:r>
              <a:rPr lang="en-US" sz="2282">
                <a:solidFill>
                  <a:srgbClr val="F2F4F7"/>
                </a:solidFill>
                <a:latin typeface="Nunito Sans Regular"/>
                <a:ea typeface="Nunito Sans Regular"/>
                <a:cs typeface="Nunito Sans Regular"/>
                <a:sym typeface="Nunito Sans Regular"/>
              </a:rPr>
              <a:t>02</a:t>
            </a:r>
          </a:p>
        </p:txBody>
      </p:sp>
      <p:grpSp>
        <p:nvGrpSpPr>
          <p:cNvPr name="Group 3" id="3"/>
          <p:cNvGrpSpPr/>
          <p:nvPr/>
        </p:nvGrpSpPr>
        <p:grpSpPr>
          <a:xfrm rot="0">
            <a:off x="-29040" y="9781071"/>
            <a:ext cx="7830480" cy="277329"/>
            <a:chOff x="0" y="0"/>
            <a:chExt cx="3013172" cy="106716"/>
          </a:xfrm>
        </p:grpSpPr>
        <p:sp>
          <p:nvSpPr>
            <p:cNvPr name="Freeform 4" id="4"/>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5" id="5"/>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6" id="6"/>
          <p:cNvGrpSpPr/>
          <p:nvPr/>
        </p:nvGrpSpPr>
        <p:grpSpPr>
          <a:xfrm rot="0">
            <a:off x="1523302" y="4770077"/>
            <a:ext cx="3777556" cy="1852299"/>
            <a:chOff x="0" y="0"/>
            <a:chExt cx="1626312" cy="797451"/>
          </a:xfrm>
        </p:grpSpPr>
        <p:sp>
          <p:nvSpPr>
            <p:cNvPr name="Freeform 7" id="7"/>
            <p:cNvSpPr/>
            <p:nvPr/>
          </p:nvSpPr>
          <p:spPr>
            <a:xfrm flipH="false" flipV="false" rot="0">
              <a:off x="0" y="0"/>
              <a:ext cx="1626312" cy="797451"/>
            </a:xfrm>
            <a:custGeom>
              <a:avLst/>
              <a:gdLst/>
              <a:ahLst/>
              <a:cxnLst/>
              <a:rect r="r" b="b" t="t" l="l"/>
              <a:pathLst>
                <a:path h="797451" w="1626312">
                  <a:moveTo>
                    <a:pt x="20495" y="0"/>
                  </a:moveTo>
                  <a:lnTo>
                    <a:pt x="1605818" y="0"/>
                  </a:lnTo>
                  <a:cubicBezTo>
                    <a:pt x="1611253" y="0"/>
                    <a:pt x="1616466" y="2159"/>
                    <a:pt x="1620310" y="6003"/>
                  </a:cubicBezTo>
                  <a:cubicBezTo>
                    <a:pt x="1624153" y="9846"/>
                    <a:pt x="1626312" y="15059"/>
                    <a:pt x="1626312" y="20495"/>
                  </a:cubicBezTo>
                  <a:lnTo>
                    <a:pt x="1626312" y="776957"/>
                  </a:lnTo>
                  <a:cubicBezTo>
                    <a:pt x="1626312" y="782392"/>
                    <a:pt x="1624153" y="787605"/>
                    <a:pt x="1620310" y="791449"/>
                  </a:cubicBezTo>
                  <a:cubicBezTo>
                    <a:pt x="1616466" y="795292"/>
                    <a:pt x="1611253" y="797451"/>
                    <a:pt x="1605818" y="797451"/>
                  </a:cubicBezTo>
                  <a:lnTo>
                    <a:pt x="20495" y="797451"/>
                  </a:lnTo>
                  <a:cubicBezTo>
                    <a:pt x="9176" y="797451"/>
                    <a:pt x="0" y="788276"/>
                    <a:pt x="0" y="776957"/>
                  </a:cubicBezTo>
                  <a:lnTo>
                    <a:pt x="0" y="20495"/>
                  </a:lnTo>
                  <a:cubicBezTo>
                    <a:pt x="0" y="9176"/>
                    <a:pt x="9176" y="0"/>
                    <a:pt x="20495" y="0"/>
                  </a:cubicBezTo>
                  <a:close/>
                </a:path>
              </a:pathLst>
            </a:custGeom>
            <a:solidFill>
              <a:srgbClr val="9DC8E6">
                <a:alpha val="49804"/>
              </a:srgbClr>
            </a:solidFill>
          </p:spPr>
        </p:sp>
        <p:sp>
          <p:nvSpPr>
            <p:cNvPr name="TextBox 8" id="8"/>
            <p:cNvSpPr txBox="true"/>
            <p:nvPr/>
          </p:nvSpPr>
          <p:spPr>
            <a:xfrm>
              <a:off x="0" y="-19050"/>
              <a:ext cx="1626312" cy="816501"/>
            </a:xfrm>
            <a:prstGeom prst="rect">
              <a:avLst/>
            </a:prstGeom>
          </p:spPr>
          <p:txBody>
            <a:bodyPr anchor="ctr" rtlCol="false" tIns="50800" lIns="50800" bIns="50800" rIns="50800"/>
            <a:lstStyle/>
            <a:p>
              <a:pPr algn="ctr">
                <a:lnSpc>
                  <a:spcPts val="1442"/>
                </a:lnSpc>
              </a:pPr>
            </a:p>
          </p:txBody>
        </p:sp>
      </p:grpSp>
      <p:grpSp>
        <p:nvGrpSpPr>
          <p:cNvPr name="Group 9" id="9"/>
          <p:cNvGrpSpPr>
            <a:grpSpLocks noChangeAspect="true"/>
          </p:cNvGrpSpPr>
          <p:nvPr/>
        </p:nvGrpSpPr>
        <p:grpSpPr>
          <a:xfrm rot="0">
            <a:off x="1905210" y="3854420"/>
            <a:ext cx="4541916" cy="2554796"/>
            <a:chOff x="0" y="0"/>
            <a:chExt cx="11289030" cy="6350000"/>
          </a:xfrm>
        </p:grpSpPr>
        <p:sp>
          <p:nvSpPr>
            <p:cNvPr name="Freeform 10" id="10"/>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0" t="-4" r="0" b="-4"/>
              </a:stretch>
            </a:blipFill>
          </p:spPr>
        </p:sp>
      </p:grpSp>
      <p:sp>
        <p:nvSpPr>
          <p:cNvPr name="TextBox 11" id="11"/>
          <p:cNvSpPr txBox="true"/>
          <p:nvPr/>
        </p:nvSpPr>
        <p:spPr>
          <a:xfrm rot="0">
            <a:off x="855711" y="6932911"/>
            <a:ext cx="6139449" cy="1166495"/>
          </a:xfrm>
          <a:prstGeom prst="rect">
            <a:avLst/>
          </a:prstGeom>
        </p:spPr>
        <p:txBody>
          <a:bodyPr anchor="t" rtlCol="false" tIns="0" lIns="0" bIns="0" rIns="0">
            <a:spAutoFit/>
          </a:bodyPr>
          <a:lstStyle/>
          <a:p>
            <a:pPr algn="ctr">
              <a:lnSpc>
                <a:spcPts val="2239"/>
              </a:lnSpc>
            </a:pPr>
          </a:p>
          <a:p>
            <a:pPr algn="ctr">
              <a:lnSpc>
                <a:spcPts val="2239"/>
              </a:lnSpc>
            </a:pPr>
          </a:p>
          <a:p>
            <a:pPr algn="ctr">
              <a:lnSpc>
                <a:spcPts val="2519"/>
              </a:lnSpc>
            </a:pPr>
            <a:r>
              <a:rPr lang="en-US" b="true" sz="1799" i="true">
                <a:solidFill>
                  <a:srgbClr val="0CB4BC"/>
                </a:solidFill>
                <a:latin typeface="Nunito Sans Regular Bold Italics"/>
                <a:ea typeface="Nunito Sans Regular Bold Italics"/>
                <a:cs typeface="Nunito Sans Regular Bold Italics"/>
                <a:sym typeface="Nunito Sans Regular Bold Italics"/>
              </a:rPr>
              <a:t>Feel free to customize the provided templates to fit your organization's specific needs.</a:t>
            </a:r>
          </a:p>
        </p:txBody>
      </p:sp>
      <p:sp>
        <p:nvSpPr>
          <p:cNvPr name="TextBox 12" id="12"/>
          <p:cNvSpPr txBox="true"/>
          <p:nvPr/>
        </p:nvSpPr>
        <p:spPr>
          <a:xfrm rot="0">
            <a:off x="855711" y="1996338"/>
            <a:ext cx="6060977" cy="1092835"/>
          </a:xfrm>
          <a:prstGeom prst="rect">
            <a:avLst/>
          </a:prstGeom>
        </p:spPr>
        <p:txBody>
          <a:bodyPr anchor="t" rtlCol="false" tIns="0" lIns="0" bIns="0" rIns="0">
            <a:spAutoFit/>
          </a:bodyPr>
          <a:lstStyle/>
          <a:p>
            <a:pPr algn="l">
              <a:lnSpc>
                <a:spcPts val="2239"/>
              </a:lnSpc>
            </a:pPr>
            <a:r>
              <a:rPr lang="en-US" sz="1599">
                <a:solidFill>
                  <a:srgbClr val="141B2B"/>
                </a:solidFill>
                <a:latin typeface="Nunito Sans Regular"/>
                <a:ea typeface="Nunito Sans Regular"/>
                <a:cs typeface="Nunito Sans Regular"/>
                <a:sym typeface="Nunito Sans Regular"/>
              </a:rPr>
              <a:t>This communications kit is designed to help clients effectively manage the adoption of a new technology app within their organization and communicate its benefits to internal teams, clients, and talent. </a:t>
            </a:r>
          </a:p>
        </p:txBody>
      </p:sp>
      <p:sp>
        <p:nvSpPr>
          <p:cNvPr name="TextBox 13" id="13"/>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4" id="14"/>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5" id="15"/>
          <p:cNvSpPr txBox="true"/>
          <p:nvPr/>
        </p:nvSpPr>
        <p:spPr>
          <a:xfrm rot="0">
            <a:off x="855711" y="981481"/>
            <a:ext cx="5112737"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Communications Kit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Email and SMS Campaigns</a:t>
            </a:r>
            <a:r>
              <a:rPr lang="en-US" sz="2596">
                <a:solidFill>
                  <a:srgbClr val="FFFFFF"/>
                </a:solidFill>
                <a:latin typeface="Avenir LT W01 1"/>
                <a:ea typeface="Avenir LT W01 1"/>
                <a:cs typeface="Avenir LT W01 1"/>
                <a:sym typeface="Avenir LT W01 1"/>
              </a:rPr>
              <a:t> </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2356273" y="2448693"/>
            <a:ext cx="3108960" cy="3385996"/>
          </a:xfrm>
          <a:custGeom>
            <a:avLst/>
            <a:gdLst/>
            <a:ahLst/>
            <a:cxnLst/>
            <a:rect r="r" b="b" t="t" l="l"/>
            <a:pathLst>
              <a:path h="3385996" w="3108960">
                <a:moveTo>
                  <a:pt x="0" y="0"/>
                </a:moveTo>
                <a:lnTo>
                  <a:pt x="3108960" y="0"/>
                </a:lnTo>
                <a:lnTo>
                  <a:pt x="3108960" y="3385996"/>
                </a:lnTo>
                <a:lnTo>
                  <a:pt x="0" y="3385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2" id="12"/>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3" id="13"/>
          <p:cNvSpPr txBox="true"/>
          <p:nvPr/>
        </p:nvSpPr>
        <p:spPr>
          <a:xfrm rot="0">
            <a:off x="392724" y="6425239"/>
            <a:ext cx="7036059" cy="2506980"/>
          </a:xfrm>
          <a:prstGeom prst="rect">
            <a:avLst/>
          </a:prstGeom>
        </p:spPr>
        <p:txBody>
          <a:bodyPr anchor="t" rtlCol="false" tIns="0" lIns="0" bIns="0" rIns="0">
            <a:spAutoFit/>
          </a:bodyPr>
          <a:lstStyle/>
          <a:p>
            <a:pPr algn="l" marL="388620" indent="-194310" lvl="1">
              <a:lnSpc>
                <a:spcPts val="2520"/>
              </a:lnSpc>
              <a:buFont typeface="Arial"/>
              <a:buChar char="•"/>
            </a:pPr>
            <a:r>
              <a:rPr lang="en-US" sz="1800">
                <a:solidFill>
                  <a:srgbClr val="000000"/>
                </a:solidFill>
                <a:latin typeface="Avenir LT W01 2"/>
                <a:ea typeface="Avenir LT W01 2"/>
                <a:cs typeface="Avenir LT W01 2"/>
                <a:sym typeface="Avenir LT W01 2"/>
              </a:rPr>
              <a:t>Targeted Emails: Send personalized emails to your talent pool highlighting the benefits of the app, including step-by-step instructions on how to download and use it. </a:t>
            </a:r>
          </a:p>
          <a:p>
            <a:pPr algn="l">
              <a:lnSpc>
                <a:spcPts val="2520"/>
              </a:lnSpc>
            </a:pPr>
          </a:p>
          <a:p>
            <a:pPr algn="l" marL="388620" indent="-194310" lvl="1">
              <a:lnSpc>
                <a:spcPts val="2520"/>
              </a:lnSpc>
              <a:buFont typeface="Arial"/>
              <a:buChar char="•"/>
            </a:pPr>
            <a:r>
              <a:rPr lang="en-US" sz="1800">
                <a:solidFill>
                  <a:srgbClr val="000000"/>
                </a:solidFill>
                <a:latin typeface="Avenir LT W01 2"/>
                <a:ea typeface="Avenir LT W01 2"/>
                <a:cs typeface="Avenir LT W01 2"/>
                <a:sym typeface="Avenir LT W01 2"/>
              </a:rPr>
              <a:t>SMS Notifications: Use SMS to send quick, compelling messages with links to download the app, especially for talents who might not check their email regularly. </a:t>
            </a:r>
          </a:p>
          <a:p>
            <a:pPr algn="l">
              <a:lnSpc>
                <a:spcPts val="2520"/>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749912"/>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Highlight App Benefits and Features</a:t>
            </a:r>
            <a:r>
              <a:rPr lang="en-US" sz="2596">
                <a:solidFill>
                  <a:srgbClr val="FFFFFF"/>
                </a:solidFill>
                <a:latin typeface="Avenir LT W01 1"/>
                <a:ea typeface="Avenir LT W01 1"/>
                <a:cs typeface="Avenir LT W01 1"/>
                <a:sym typeface="Avenir LT W01 1"/>
              </a:rPr>
              <a:t> </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10800000">
            <a:off x="5024578" y="6939966"/>
            <a:ext cx="1956401" cy="1616058"/>
          </a:xfrm>
          <a:custGeom>
            <a:avLst/>
            <a:gdLst/>
            <a:ahLst/>
            <a:cxnLst/>
            <a:rect r="r" b="b" t="t" l="l"/>
            <a:pathLst>
              <a:path h="1616058" w="1956401">
                <a:moveTo>
                  <a:pt x="0" y="0"/>
                </a:moveTo>
                <a:lnTo>
                  <a:pt x="1956401" y="0"/>
                </a:lnTo>
                <a:lnTo>
                  <a:pt x="1956401" y="1616057"/>
                </a:lnTo>
                <a:lnTo>
                  <a:pt x="0" y="1616057"/>
                </a:lnTo>
                <a:lnTo>
                  <a:pt x="0" y="0"/>
                </a:lnTo>
                <a:close/>
              </a:path>
            </a:pathLst>
          </a:custGeom>
          <a:blipFill>
            <a:blip r:embed="rId2">
              <a:alphaModFix amt="30000"/>
            </a:blip>
            <a:stretch>
              <a:fillRect l="-35446" t="-27051" r="-974" b="-42730"/>
            </a:stretch>
          </a:blipFill>
        </p:spPr>
      </p:sp>
      <p:sp>
        <p:nvSpPr>
          <p:cNvPr name="Freeform 11" id="11"/>
          <p:cNvSpPr/>
          <p:nvPr/>
        </p:nvSpPr>
        <p:spPr>
          <a:xfrm flipH="false" flipV="false" rot="0">
            <a:off x="3287552" y="5993342"/>
            <a:ext cx="1197295" cy="1100015"/>
          </a:xfrm>
          <a:custGeom>
            <a:avLst/>
            <a:gdLst/>
            <a:ahLst/>
            <a:cxnLst/>
            <a:rect r="r" b="b" t="t" l="l"/>
            <a:pathLst>
              <a:path h="1100015" w="1197295">
                <a:moveTo>
                  <a:pt x="0" y="0"/>
                </a:moveTo>
                <a:lnTo>
                  <a:pt x="1197296" y="0"/>
                </a:lnTo>
                <a:lnTo>
                  <a:pt x="1197296" y="1100015"/>
                </a:lnTo>
                <a:lnTo>
                  <a:pt x="0" y="1100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3" id="13"/>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4" id="14"/>
          <p:cNvSpPr txBox="true"/>
          <p:nvPr/>
        </p:nvSpPr>
        <p:spPr>
          <a:xfrm rot="0">
            <a:off x="613160" y="7245141"/>
            <a:ext cx="6382000" cy="2192655"/>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Referral Programs: Encourage c</a:t>
            </a:r>
            <a:r>
              <a:rPr lang="en-US" sz="1800" b="true">
                <a:solidFill>
                  <a:srgbClr val="000000"/>
                </a:solidFill>
                <a:latin typeface="Avenir LT W01 2"/>
                <a:ea typeface="Avenir LT W01 2"/>
                <a:cs typeface="Avenir LT W01 2"/>
                <a:sym typeface="Avenir LT W01 2"/>
              </a:rPr>
              <a:t>urrent users to refer friends by offering incentives such as gift cards, bonuses, or additional resources. </a:t>
            </a:r>
          </a:p>
          <a:p>
            <a:pPr algn="l">
              <a:lnSpc>
                <a:spcPts val="2520"/>
              </a:lnSpc>
            </a:pPr>
          </a:p>
          <a:p>
            <a:pPr algn="l">
              <a:lnSpc>
                <a:spcPts val="2520"/>
              </a:lnSpc>
            </a:pPr>
            <a:r>
              <a:rPr lang="en-US" b="true" sz="1800">
                <a:solidFill>
                  <a:srgbClr val="000000"/>
                </a:solidFill>
                <a:latin typeface="Avenir LT W01 2"/>
                <a:ea typeface="Avenir LT W01 2"/>
                <a:cs typeface="Avenir LT W01 2"/>
                <a:sym typeface="Avenir LT W01 2"/>
              </a:rPr>
              <a:t>Welcome Bonuses: Provide a small bonus or reward for new users who download the app and complete their profile. </a:t>
            </a:r>
          </a:p>
          <a:p>
            <a:pPr algn="l">
              <a:lnSpc>
                <a:spcPts val="2520"/>
              </a:lnSpc>
            </a:pPr>
          </a:p>
        </p:txBody>
      </p:sp>
      <p:sp>
        <p:nvSpPr>
          <p:cNvPr name="TextBox 15" id="15"/>
          <p:cNvSpPr txBox="true"/>
          <p:nvPr/>
        </p:nvSpPr>
        <p:spPr>
          <a:xfrm rot="0">
            <a:off x="1290112" y="2116012"/>
            <a:ext cx="5075210" cy="749912"/>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Incentives for Downloads and Usage </a:t>
            </a:r>
          </a:p>
        </p:txBody>
      </p:sp>
      <p:sp>
        <p:nvSpPr>
          <p:cNvPr name="TextBox 16" id="16"/>
          <p:cNvSpPr txBox="true"/>
          <p:nvPr/>
        </p:nvSpPr>
        <p:spPr>
          <a:xfrm rot="0">
            <a:off x="613160" y="3281370"/>
            <a:ext cx="6382000" cy="2821305"/>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Clear Value Proposition: Emphasize the unique benefits of the app, such as easy job search, application tracking, schedule management, and instant notifications about job openings. </a:t>
            </a:r>
          </a:p>
          <a:p>
            <a:pPr algn="l">
              <a:lnSpc>
                <a:spcPts val="2520"/>
              </a:lnSpc>
            </a:pPr>
          </a:p>
          <a:p>
            <a:pPr algn="l">
              <a:lnSpc>
                <a:spcPts val="2520"/>
              </a:lnSpc>
            </a:pPr>
            <a:r>
              <a:rPr lang="en-US" sz="1800">
                <a:solidFill>
                  <a:srgbClr val="000000"/>
                </a:solidFill>
                <a:latin typeface="Avenir LT W01 2"/>
                <a:ea typeface="Avenir LT W01 2"/>
                <a:cs typeface="Avenir LT W01 2"/>
                <a:sym typeface="Avenir LT W01 2"/>
              </a:rPr>
              <a:t>User Testimonials and Success Stories: Showcase real-life examples of how the app has helped other talents find jobs quickly and manage their work schedules efficiently. </a:t>
            </a:r>
          </a:p>
          <a:p>
            <a:pPr algn="l">
              <a:lnSpc>
                <a:spcPts val="2520"/>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Onboarding and Support </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2331720" y="3021915"/>
            <a:ext cx="3108960" cy="718947"/>
          </a:xfrm>
          <a:custGeom>
            <a:avLst/>
            <a:gdLst/>
            <a:ahLst/>
            <a:cxnLst/>
            <a:rect r="r" b="b" t="t" l="l"/>
            <a:pathLst>
              <a:path h="718947" w="3108960">
                <a:moveTo>
                  <a:pt x="0" y="0"/>
                </a:moveTo>
                <a:lnTo>
                  <a:pt x="3108960" y="0"/>
                </a:lnTo>
                <a:lnTo>
                  <a:pt x="3108960" y="718947"/>
                </a:lnTo>
                <a:lnTo>
                  <a:pt x="0" y="7189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3174221" y="5226876"/>
            <a:ext cx="1423958" cy="1260203"/>
          </a:xfrm>
          <a:custGeom>
            <a:avLst/>
            <a:gdLst/>
            <a:ahLst/>
            <a:cxnLst/>
            <a:rect r="r" b="b" t="t" l="l"/>
            <a:pathLst>
              <a:path h="1260203" w="1423958">
                <a:moveTo>
                  <a:pt x="0" y="0"/>
                </a:moveTo>
                <a:lnTo>
                  <a:pt x="1423958" y="0"/>
                </a:lnTo>
                <a:lnTo>
                  <a:pt x="1423958" y="1260203"/>
                </a:lnTo>
                <a:lnTo>
                  <a:pt x="0" y="12602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3" id="13"/>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4" id="14"/>
          <p:cNvSpPr txBox="true"/>
          <p:nvPr/>
        </p:nvSpPr>
        <p:spPr>
          <a:xfrm rot="0">
            <a:off x="628779" y="7637041"/>
            <a:ext cx="6366381" cy="621030"/>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Offer customer support specifically for app users to help them with any issues or questions they might have.</a:t>
            </a:r>
            <a:r>
              <a:rPr lang="en-US" sz="1800">
                <a:solidFill>
                  <a:srgbClr val="000000"/>
                </a:solidFill>
                <a:latin typeface="Avenir LT W01 2"/>
                <a:ea typeface="Avenir LT W01 2"/>
                <a:cs typeface="Avenir LT W01 2"/>
                <a:sym typeface="Avenir LT W01 2"/>
              </a:rPr>
              <a:t> </a:t>
            </a:r>
          </a:p>
        </p:txBody>
      </p:sp>
      <p:sp>
        <p:nvSpPr>
          <p:cNvPr name="TextBox 15" id="15"/>
          <p:cNvSpPr txBox="true"/>
          <p:nvPr/>
        </p:nvSpPr>
        <p:spPr>
          <a:xfrm rot="0">
            <a:off x="1290112" y="2238791"/>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User Friendly Onboarding</a:t>
            </a:r>
          </a:p>
        </p:txBody>
      </p:sp>
      <p:sp>
        <p:nvSpPr>
          <p:cNvPr name="TextBox 16" id="16"/>
          <p:cNvSpPr txBox="true"/>
          <p:nvPr/>
        </p:nvSpPr>
        <p:spPr>
          <a:xfrm rot="0">
            <a:off x="628779" y="4102812"/>
            <a:ext cx="6599826" cy="1249680"/>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Ensure the onboarding process is smooth and easy to follow, with tutorials or guides to help new users navigate the app. </a:t>
            </a:r>
          </a:p>
          <a:p>
            <a:pPr algn="l">
              <a:lnSpc>
                <a:spcPts val="2520"/>
              </a:lnSpc>
            </a:pPr>
          </a:p>
          <a:p>
            <a:pPr algn="l">
              <a:lnSpc>
                <a:spcPts val="2520"/>
              </a:lnSpc>
            </a:pPr>
          </a:p>
        </p:txBody>
      </p:sp>
      <p:sp>
        <p:nvSpPr>
          <p:cNvPr name="TextBox 17" id="17"/>
          <p:cNvSpPr txBox="true"/>
          <p:nvPr/>
        </p:nvSpPr>
        <p:spPr>
          <a:xfrm rot="0">
            <a:off x="1161370" y="6896654"/>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Dedicated Support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91087"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Offline Promotion</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3300250" y="2652492"/>
            <a:ext cx="1256884" cy="2274903"/>
          </a:xfrm>
          <a:custGeom>
            <a:avLst/>
            <a:gdLst/>
            <a:ahLst/>
            <a:cxnLst/>
            <a:rect r="r" b="b" t="t" l="l"/>
            <a:pathLst>
              <a:path h="2274903" w="1256884">
                <a:moveTo>
                  <a:pt x="0" y="0"/>
                </a:moveTo>
                <a:lnTo>
                  <a:pt x="1256884" y="0"/>
                </a:lnTo>
                <a:lnTo>
                  <a:pt x="1256884" y="2274903"/>
                </a:lnTo>
                <a:lnTo>
                  <a:pt x="0" y="22749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3392564" y="3099256"/>
            <a:ext cx="1072257" cy="487877"/>
          </a:xfrm>
          <a:custGeom>
            <a:avLst/>
            <a:gdLst/>
            <a:ahLst/>
            <a:cxnLst/>
            <a:rect r="r" b="b" t="t" l="l"/>
            <a:pathLst>
              <a:path h="487877" w="1072257">
                <a:moveTo>
                  <a:pt x="0" y="0"/>
                </a:moveTo>
                <a:lnTo>
                  <a:pt x="1072257" y="0"/>
                </a:lnTo>
                <a:lnTo>
                  <a:pt x="1072257" y="487877"/>
                </a:lnTo>
                <a:lnTo>
                  <a:pt x="0" y="4878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33950" y="6749625"/>
            <a:ext cx="1757069" cy="1522061"/>
          </a:xfrm>
          <a:custGeom>
            <a:avLst/>
            <a:gdLst/>
            <a:ahLst/>
            <a:cxnLst/>
            <a:rect r="r" b="b" t="t" l="l"/>
            <a:pathLst>
              <a:path h="1522061" w="1757069">
                <a:moveTo>
                  <a:pt x="0" y="0"/>
                </a:moveTo>
                <a:lnTo>
                  <a:pt x="1757069" y="0"/>
                </a:lnTo>
                <a:lnTo>
                  <a:pt x="1757069" y="1522060"/>
                </a:lnTo>
                <a:lnTo>
                  <a:pt x="0" y="1522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647798" y="7689636"/>
            <a:ext cx="968530" cy="445524"/>
          </a:xfrm>
          <a:custGeom>
            <a:avLst/>
            <a:gdLst/>
            <a:ahLst/>
            <a:cxnLst/>
            <a:rect r="r" b="b" t="t" l="l"/>
            <a:pathLst>
              <a:path h="445524" w="968530">
                <a:moveTo>
                  <a:pt x="0" y="0"/>
                </a:moveTo>
                <a:lnTo>
                  <a:pt x="968530" y="0"/>
                </a:lnTo>
                <a:lnTo>
                  <a:pt x="968530" y="445524"/>
                </a:lnTo>
                <a:lnTo>
                  <a:pt x="0" y="4455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AutoShape 14" id="14"/>
          <p:cNvSpPr/>
          <p:nvPr/>
        </p:nvSpPr>
        <p:spPr>
          <a:xfrm>
            <a:off x="3571353" y="2958706"/>
            <a:ext cx="714679" cy="0"/>
          </a:xfrm>
          <a:prstGeom prst="line">
            <a:avLst/>
          </a:prstGeom>
          <a:ln cap="flat" w="38100">
            <a:solidFill>
              <a:srgbClr val="A7A9AF"/>
            </a:solidFill>
            <a:prstDash val="sysDot"/>
            <a:headEnd type="none" len="sm" w="sm"/>
            <a:tailEnd type="none" len="sm" w="sm"/>
          </a:ln>
        </p:spPr>
      </p:sp>
      <p:sp>
        <p:nvSpPr>
          <p:cNvPr name="Freeform 15" id="15"/>
          <p:cNvSpPr/>
          <p:nvPr/>
        </p:nvSpPr>
        <p:spPr>
          <a:xfrm flipH="false" flipV="false" rot="0">
            <a:off x="3637790" y="3710958"/>
            <a:ext cx="581804" cy="606836"/>
          </a:xfrm>
          <a:custGeom>
            <a:avLst/>
            <a:gdLst/>
            <a:ahLst/>
            <a:cxnLst/>
            <a:rect r="r" b="b" t="t" l="l"/>
            <a:pathLst>
              <a:path h="606836" w="581804">
                <a:moveTo>
                  <a:pt x="0" y="0"/>
                </a:moveTo>
                <a:lnTo>
                  <a:pt x="581804" y="0"/>
                </a:lnTo>
                <a:lnTo>
                  <a:pt x="581804" y="606837"/>
                </a:lnTo>
                <a:lnTo>
                  <a:pt x="0" y="6068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3409997" y="7136373"/>
            <a:ext cx="1037391" cy="1135312"/>
          </a:xfrm>
          <a:custGeom>
            <a:avLst/>
            <a:gdLst/>
            <a:ahLst/>
            <a:cxnLst/>
            <a:rect r="r" b="b" t="t" l="l"/>
            <a:pathLst>
              <a:path h="1135312" w="1037391">
                <a:moveTo>
                  <a:pt x="0" y="0"/>
                </a:moveTo>
                <a:lnTo>
                  <a:pt x="1037391" y="0"/>
                </a:lnTo>
                <a:lnTo>
                  <a:pt x="1037391" y="1135312"/>
                </a:lnTo>
                <a:lnTo>
                  <a:pt x="0" y="11353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5066513" y="7359980"/>
            <a:ext cx="1239633" cy="842950"/>
          </a:xfrm>
          <a:custGeom>
            <a:avLst/>
            <a:gdLst/>
            <a:ahLst/>
            <a:cxnLst/>
            <a:rect r="r" b="b" t="t" l="l"/>
            <a:pathLst>
              <a:path h="842950" w="1239633">
                <a:moveTo>
                  <a:pt x="0" y="0"/>
                </a:moveTo>
                <a:lnTo>
                  <a:pt x="1239633" y="0"/>
                </a:lnTo>
                <a:lnTo>
                  <a:pt x="1239633" y="842950"/>
                </a:lnTo>
                <a:lnTo>
                  <a:pt x="0" y="84295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0">
            <a:off x="5205408" y="7470698"/>
            <a:ext cx="480922" cy="636982"/>
          </a:xfrm>
          <a:custGeom>
            <a:avLst/>
            <a:gdLst/>
            <a:ahLst/>
            <a:cxnLst/>
            <a:rect r="r" b="b" t="t" l="l"/>
            <a:pathLst>
              <a:path h="636982" w="480922">
                <a:moveTo>
                  <a:pt x="0" y="0"/>
                </a:moveTo>
                <a:lnTo>
                  <a:pt x="480921" y="0"/>
                </a:lnTo>
                <a:lnTo>
                  <a:pt x="480921" y="636982"/>
                </a:lnTo>
                <a:lnTo>
                  <a:pt x="0" y="63698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9" id="19"/>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20" id="20"/>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21" id="21"/>
          <p:cNvSpPr txBox="true"/>
          <p:nvPr/>
        </p:nvSpPr>
        <p:spPr>
          <a:xfrm rot="0">
            <a:off x="628779" y="8660130"/>
            <a:ext cx="6366381" cy="621030"/>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Include information about the app in your printed marketing materials, such as brochures, business cards, and flyers. </a:t>
            </a:r>
          </a:p>
        </p:txBody>
      </p:sp>
      <p:sp>
        <p:nvSpPr>
          <p:cNvPr name="TextBox 22" id="22"/>
          <p:cNvSpPr txBox="true"/>
          <p:nvPr/>
        </p:nvSpPr>
        <p:spPr>
          <a:xfrm rot="0">
            <a:off x="1391087" y="2054979"/>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Job Fairs and Events</a:t>
            </a:r>
          </a:p>
        </p:txBody>
      </p:sp>
      <p:sp>
        <p:nvSpPr>
          <p:cNvPr name="TextBox 23" id="23"/>
          <p:cNvSpPr txBox="true"/>
          <p:nvPr/>
        </p:nvSpPr>
        <p:spPr>
          <a:xfrm rot="0">
            <a:off x="777240" y="5179179"/>
            <a:ext cx="6599826" cy="935355"/>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Promote the app at job fairs, workshops, and other industry events. Provide QR codes for easy download.</a:t>
            </a:r>
          </a:p>
          <a:p>
            <a:pPr algn="l">
              <a:lnSpc>
                <a:spcPts val="2520"/>
              </a:lnSpc>
            </a:pPr>
          </a:p>
        </p:txBody>
      </p:sp>
      <p:sp>
        <p:nvSpPr>
          <p:cNvPr name="TextBox 24" id="24"/>
          <p:cNvSpPr txBox="true"/>
          <p:nvPr/>
        </p:nvSpPr>
        <p:spPr>
          <a:xfrm rot="0">
            <a:off x="1290112" y="6124059"/>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Printed Materials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91087"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Content Marketing</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Freeform 10" id="10"/>
          <p:cNvSpPr/>
          <p:nvPr/>
        </p:nvSpPr>
        <p:spPr>
          <a:xfrm flipH="false" flipV="false" rot="0">
            <a:off x="1734534" y="6552651"/>
            <a:ext cx="1358056" cy="1358056"/>
          </a:xfrm>
          <a:custGeom>
            <a:avLst/>
            <a:gdLst/>
            <a:ahLst/>
            <a:cxnLst/>
            <a:rect r="r" b="b" t="t" l="l"/>
            <a:pathLst>
              <a:path h="1358056" w="1358056">
                <a:moveTo>
                  <a:pt x="0" y="0"/>
                </a:moveTo>
                <a:lnTo>
                  <a:pt x="1358056" y="0"/>
                </a:lnTo>
                <a:lnTo>
                  <a:pt x="1358056" y="1358056"/>
                </a:lnTo>
                <a:lnTo>
                  <a:pt x="0" y="13580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3204565" y="6392249"/>
            <a:ext cx="1710855" cy="1710855"/>
          </a:xfrm>
          <a:custGeom>
            <a:avLst/>
            <a:gdLst/>
            <a:ahLst/>
            <a:cxnLst/>
            <a:rect r="r" b="b" t="t" l="l"/>
            <a:pathLst>
              <a:path h="1710855" w="1710855">
                <a:moveTo>
                  <a:pt x="0" y="0"/>
                </a:moveTo>
                <a:lnTo>
                  <a:pt x="1710855" y="0"/>
                </a:lnTo>
                <a:lnTo>
                  <a:pt x="1710855" y="1710856"/>
                </a:lnTo>
                <a:lnTo>
                  <a:pt x="0" y="1710856"/>
                </a:lnTo>
                <a:lnTo>
                  <a:pt x="0" y="0"/>
                </a:lnTo>
                <a:close/>
              </a:path>
            </a:pathLst>
          </a:custGeom>
          <a:blipFill>
            <a:blip r:embed="rId5"/>
            <a:stretch>
              <a:fillRect l="0" t="0" r="0" b="0"/>
            </a:stretch>
          </a:blipFill>
        </p:spPr>
      </p:sp>
      <p:sp>
        <p:nvSpPr>
          <p:cNvPr name="Freeform 12" id="12"/>
          <p:cNvSpPr/>
          <p:nvPr/>
        </p:nvSpPr>
        <p:spPr>
          <a:xfrm flipH="false" flipV="false" rot="0">
            <a:off x="5029720" y="6552651"/>
            <a:ext cx="1390052" cy="1390052"/>
          </a:xfrm>
          <a:custGeom>
            <a:avLst/>
            <a:gdLst/>
            <a:ahLst/>
            <a:cxnLst/>
            <a:rect r="r" b="b" t="t" l="l"/>
            <a:pathLst>
              <a:path h="1390052" w="1390052">
                <a:moveTo>
                  <a:pt x="0" y="0"/>
                </a:moveTo>
                <a:lnTo>
                  <a:pt x="1390052" y="0"/>
                </a:lnTo>
                <a:lnTo>
                  <a:pt x="1390052" y="1390052"/>
                </a:lnTo>
                <a:lnTo>
                  <a:pt x="0" y="1390052"/>
                </a:lnTo>
                <a:lnTo>
                  <a:pt x="0" y="0"/>
                </a:lnTo>
                <a:close/>
              </a:path>
            </a:pathLst>
          </a:custGeom>
          <a:blipFill>
            <a:blip r:embed="rId6"/>
            <a:stretch>
              <a:fillRect l="0" t="0" r="0" b="0"/>
            </a:stretch>
          </a:blipFill>
        </p:spPr>
      </p:sp>
      <p:sp>
        <p:nvSpPr>
          <p:cNvPr name="Freeform 13" id="13"/>
          <p:cNvSpPr/>
          <p:nvPr/>
        </p:nvSpPr>
        <p:spPr>
          <a:xfrm flipH="false" flipV="false" rot="0">
            <a:off x="3063946" y="2903265"/>
            <a:ext cx="1644507" cy="1414276"/>
          </a:xfrm>
          <a:custGeom>
            <a:avLst/>
            <a:gdLst/>
            <a:ahLst/>
            <a:cxnLst/>
            <a:rect r="r" b="b" t="t" l="l"/>
            <a:pathLst>
              <a:path h="1414276" w="1644507">
                <a:moveTo>
                  <a:pt x="0" y="0"/>
                </a:moveTo>
                <a:lnTo>
                  <a:pt x="1644508" y="0"/>
                </a:lnTo>
                <a:lnTo>
                  <a:pt x="1644508" y="1414276"/>
                </a:lnTo>
                <a:lnTo>
                  <a:pt x="0" y="14142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5" id="15"/>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6" id="16"/>
          <p:cNvSpPr txBox="true"/>
          <p:nvPr/>
        </p:nvSpPr>
        <p:spPr>
          <a:xfrm rot="0">
            <a:off x="703010" y="8303130"/>
            <a:ext cx="6366381" cy="935355"/>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Create engaging video content, such as tutorials, user testimonials, and feature highlights to share across various platforms.</a:t>
            </a:r>
          </a:p>
        </p:txBody>
      </p:sp>
      <p:sp>
        <p:nvSpPr>
          <p:cNvPr name="TextBox 17" id="17"/>
          <p:cNvSpPr txBox="true"/>
          <p:nvPr/>
        </p:nvSpPr>
        <p:spPr>
          <a:xfrm rot="0">
            <a:off x="1391087" y="2172402"/>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Blogs and Articles</a:t>
            </a:r>
          </a:p>
        </p:txBody>
      </p:sp>
      <p:sp>
        <p:nvSpPr>
          <p:cNvPr name="TextBox 18" id="18"/>
          <p:cNvSpPr txBox="true"/>
          <p:nvPr/>
        </p:nvSpPr>
        <p:spPr>
          <a:xfrm rot="0">
            <a:off x="777240" y="4622341"/>
            <a:ext cx="6599826" cy="621030"/>
          </a:xfrm>
          <a:prstGeom prst="rect">
            <a:avLst/>
          </a:prstGeom>
        </p:spPr>
        <p:txBody>
          <a:bodyPr anchor="t" rtlCol="false" tIns="0" lIns="0" bIns="0" rIns="0">
            <a:spAutoFit/>
          </a:bodyPr>
          <a:lstStyle/>
          <a:p>
            <a:pPr algn="l">
              <a:lnSpc>
                <a:spcPts val="2520"/>
              </a:lnSpc>
            </a:pPr>
            <a:r>
              <a:rPr lang="en-US" sz="1800">
                <a:solidFill>
                  <a:srgbClr val="000000"/>
                </a:solidFill>
                <a:latin typeface="Avenir LT W01 2"/>
                <a:ea typeface="Avenir LT W01 2"/>
                <a:cs typeface="Avenir LT W01 2"/>
                <a:sym typeface="Avenir LT W01 2"/>
              </a:rPr>
              <a:t> Write blog posts or articles about the app’s benefits, tips for using it effectively, and success stories from users. </a:t>
            </a:r>
          </a:p>
        </p:txBody>
      </p:sp>
      <p:sp>
        <p:nvSpPr>
          <p:cNvPr name="TextBox 19" id="19"/>
          <p:cNvSpPr txBox="true"/>
          <p:nvPr/>
        </p:nvSpPr>
        <p:spPr>
          <a:xfrm rot="0">
            <a:off x="1290112" y="5771466"/>
            <a:ext cx="5075210" cy="378437"/>
          </a:xfrm>
          <a:prstGeom prst="rect">
            <a:avLst/>
          </a:prstGeom>
        </p:spPr>
        <p:txBody>
          <a:bodyPr anchor="t" rtlCol="false" tIns="0" lIns="0" bIns="0" rIns="0">
            <a:spAutoFit/>
          </a:bodyPr>
          <a:lstStyle/>
          <a:p>
            <a:pPr algn="ctr">
              <a:lnSpc>
                <a:spcPts val="2985"/>
              </a:lnSpc>
            </a:pPr>
            <a:r>
              <a:rPr lang="en-US" sz="2596">
                <a:solidFill>
                  <a:srgbClr val="0CB4BC"/>
                </a:solidFill>
                <a:latin typeface="Avenir LT W01 1"/>
                <a:ea typeface="Avenir LT W01 1"/>
                <a:cs typeface="Avenir LT W01 1"/>
                <a:sym typeface="Avenir LT W01 1"/>
              </a:rPr>
              <a:t>Video Content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grpSp>
        <p:nvGrpSpPr>
          <p:cNvPr name="Group 4" id="4"/>
          <p:cNvGrpSpPr/>
          <p:nvPr/>
        </p:nvGrpSpPr>
        <p:grpSpPr>
          <a:xfrm rot="0">
            <a:off x="596709" y="2878770"/>
            <a:ext cx="6262309" cy="396805"/>
            <a:chOff x="0" y="0"/>
            <a:chExt cx="8349745" cy="529073"/>
          </a:xfrm>
        </p:grpSpPr>
        <p:sp>
          <p:nvSpPr>
            <p:cNvPr name="TextBox 5" id="5"/>
            <p:cNvSpPr txBox="true"/>
            <p:nvPr/>
          </p:nvSpPr>
          <p:spPr>
            <a:xfrm rot="0">
              <a:off x="790396" y="-66365"/>
              <a:ext cx="7559349" cy="566159"/>
            </a:xfrm>
            <a:prstGeom prst="rect">
              <a:avLst/>
            </a:prstGeom>
          </p:spPr>
          <p:txBody>
            <a:bodyPr anchor="t" rtlCol="false" tIns="0" lIns="0" bIns="0" rIns="0">
              <a:spAutoFit/>
            </a:bodyPr>
            <a:lstStyle/>
            <a:p>
              <a:pPr algn="l">
                <a:lnSpc>
                  <a:spcPts val="3805"/>
                </a:lnSpc>
              </a:pPr>
              <a:r>
                <a:rPr lang="en-US" sz="2363">
                  <a:solidFill>
                    <a:srgbClr val="141B2B"/>
                  </a:solidFill>
                  <a:latin typeface="Nunito Sans Regular"/>
                  <a:ea typeface="Nunito Sans Regular"/>
                  <a:cs typeface="Nunito Sans Regular"/>
                  <a:sym typeface="Nunito Sans Regular"/>
                </a:rPr>
                <a:t>Internal Communications</a:t>
              </a:r>
            </a:p>
          </p:txBody>
        </p:sp>
        <p:sp>
          <p:nvSpPr>
            <p:cNvPr name="TextBox 6" id="6"/>
            <p:cNvSpPr txBox="true"/>
            <p:nvPr/>
          </p:nvSpPr>
          <p:spPr>
            <a:xfrm rot="0">
              <a:off x="0" y="57150"/>
              <a:ext cx="1116148" cy="471923"/>
            </a:xfrm>
            <a:prstGeom prst="rect">
              <a:avLst/>
            </a:prstGeom>
          </p:spPr>
          <p:txBody>
            <a:bodyPr anchor="t" rtlCol="false" tIns="0" lIns="0" bIns="0" rIns="0">
              <a:spAutoFit/>
            </a:bodyPr>
            <a:lstStyle/>
            <a:p>
              <a:pPr algn="l">
                <a:lnSpc>
                  <a:spcPts val="2503"/>
                </a:lnSpc>
              </a:pPr>
              <a:r>
                <a:rPr lang="en-US" sz="2663">
                  <a:solidFill>
                    <a:srgbClr val="0CB4BC"/>
                  </a:solidFill>
                  <a:latin typeface="Avenir LT W01 1"/>
                  <a:ea typeface="Avenir LT W01 1"/>
                  <a:cs typeface="Avenir LT W01 1"/>
                  <a:sym typeface="Avenir LT W01 1"/>
                </a:rPr>
                <a:t>01</a:t>
              </a:r>
            </a:p>
          </p:txBody>
        </p:sp>
      </p:grpSp>
      <p:grpSp>
        <p:nvGrpSpPr>
          <p:cNvPr name="Group 7" id="7"/>
          <p:cNvGrpSpPr/>
          <p:nvPr/>
        </p:nvGrpSpPr>
        <p:grpSpPr>
          <a:xfrm rot="0">
            <a:off x="596709" y="4117335"/>
            <a:ext cx="3977757" cy="396805"/>
            <a:chOff x="0" y="0"/>
            <a:chExt cx="5303676" cy="529073"/>
          </a:xfrm>
        </p:grpSpPr>
        <p:sp>
          <p:nvSpPr>
            <p:cNvPr name="TextBox 8" id="8"/>
            <p:cNvSpPr txBox="true"/>
            <p:nvPr/>
          </p:nvSpPr>
          <p:spPr>
            <a:xfrm rot="0">
              <a:off x="832774" y="-69503"/>
              <a:ext cx="4470902" cy="566159"/>
            </a:xfrm>
            <a:prstGeom prst="rect">
              <a:avLst/>
            </a:prstGeom>
          </p:spPr>
          <p:txBody>
            <a:bodyPr anchor="t" rtlCol="false" tIns="0" lIns="0" bIns="0" rIns="0">
              <a:spAutoFit/>
            </a:bodyPr>
            <a:lstStyle/>
            <a:p>
              <a:pPr algn="l">
                <a:lnSpc>
                  <a:spcPts val="3805"/>
                </a:lnSpc>
              </a:pPr>
              <a:r>
                <a:rPr lang="en-US" sz="2363">
                  <a:solidFill>
                    <a:srgbClr val="141B2B"/>
                  </a:solidFill>
                  <a:latin typeface="Nunito Sans Regular"/>
                  <a:ea typeface="Nunito Sans Regular"/>
                  <a:cs typeface="Nunito Sans Regular"/>
                  <a:sym typeface="Nunito Sans Regular"/>
                </a:rPr>
                <a:t>Client Communications</a:t>
              </a:r>
            </a:p>
          </p:txBody>
        </p:sp>
        <p:sp>
          <p:nvSpPr>
            <p:cNvPr name="TextBox 9" id="9"/>
            <p:cNvSpPr txBox="true"/>
            <p:nvPr/>
          </p:nvSpPr>
          <p:spPr>
            <a:xfrm rot="0">
              <a:off x="0" y="57150"/>
              <a:ext cx="1175991" cy="471923"/>
            </a:xfrm>
            <a:prstGeom prst="rect">
              <a:avLst/>
            </a:prstGeom>
          </p:spPr>
          <p:txBody>
            <a:bodyPr anchor="t" rtlCol="false" tIns="0" lIns="0" bIns="0" rIns="0">
              <a:spAutoFit/>
            </a:bodyPr>
            <a:lstStyle/>
            <a:p>
              <a:pPr algn="l">
                <a:lnSpc>
                  <a:spcPts val="2503"/>
                </a:lnSpc>
              </a:pPr>
              <a:r>
                <a:rPr lang="en-US" sz="2663">
                  <a:solidFill>
                    <a:srgbClr val="0CB4BC"/>
                  </a:solidFill>
                  <a:latin typeface="Avenir LT W01 1"/>
                  <a:ea typeface="Avenir LT W01 1"/>
                  <a:cs typeface="Avenir LT W01 1"/>
                  <a:sym typeface="Avenir LT W01 1"/>
                </a:rPr>
                <a:t>02</a:t>
              </a:r>
            </a:p>
          </p:txBody>
        </p:sp>
      </p:grpSp>
      <p:grpSp>
        <p:nvGrpSpPr>
          <p:cNvPr name="Group 10" id="10"/>
          <p:cNvGrpSpPr/>
          <p:nvPr/>
        </p:nvGrpSpPr>
        <p:grpSpPr>
          <a:xfrm rot="0">
            <a:off x="596709" y="5422083"/>
            <a:ext cx="3775339" cy="396805"/>
            <a:chOff x="0" y="0"/>
            <a:chExt cx="5033785" cy="529073"/>
          </a:xfrm>
        </p:grpSpPr>
        <p:sp>
          <p:nvSpPr>
            <p:cNvPr name="TextBox 11" id="11"/>
            <p:cNvSpPr txBox="true"/>
            <p:nvPr/>
          </p:nvSpPr>
          <p:spPr>
            <a:xfrm rot="0">
              <a:off x="790396" y="-69503"/>
              <a:ext cx="4243389" cy="566159"/>
            </a:xfrm>
            <a:prstGeom prst="rect">
              <a:avLst/>
            </a:prstGeom>
          </p:spPr>
          <p:txBody>
            <a:bodyPr anchor="t" rtlCol="false" tIns="0" lIns="0" bIns="0" rIns="0">
              <a:spAutoFit/>
            </a:bodyPr>
            <a:lstStyle/>
            <a:p>
              <a:pPr algn="l">
                <a:lnSpc>
                  <a:spcPts val="3805"/>
                </a:lnSpc>
              </a:pPr>
              <a:r>
                <a:rPr lang="en-US" sz="2363">
                  <a:solidFill>
                    <a:srgbClr val="141B2B"/>
                  </a:solidFill>
                  <a:latin typeface="Nunito Sans Regular"/>
                  <a:ea typeface="Nunito Sans Regular"/>
                  <a:cs typeface="Nunito Sans Regular"/>
                  <a:sym typeface="Nunito Sans Regular"/>
                </a:rPr>
                <a:t>Talent Communications</a:t>
              </a:r>
            </a:p>
          </p:txBody>
        </p:sp>
        <p:sp>
          <p:nvSpPr>
            <p:cNvPr name="TextBox 12" id="12"/>
            <p:cNvSpPr txBox="true"/>
            <p:nvPr/>
          </p:nvSpPr>
          <p:spPr>
            <a:xfrm rot="0">
              <a:off x="0" y="57150"/>
              <a:ext cx="1116148" cy="471923"/>
            </a:xfrm>
            <a:prstGeom prst="rect">
              <a:avLst/>
            </a:prstGeom>
          </p:spPr>
          <p:txBody>
            <a:bodyPr anchor="t" rtlCol="false" tIns="0" lIns="0" bIns="0" rIns="0">
              <a:spAutoFit/>
            </a:bodyPr>
            <a:lstStyle/>
            <a:p>
              <a:pPr algn="l">
                <a:lnSpc>
                  <a:spcPts val="2503"/>
                </a:lnSpc>
              </a:pPr>
              <a:r>
                <a:rPr lang="en-US" sz="2663">
                  <a:solidFill>
                    <a:srgbClr val="0CB4BC"/>
                  </a:solidFill>
                  <a:latin typeface="Avenir LT W01 1"/>
                  <a:ea typeface="Avenir LT W01 1"/>
                  <a:cs typeface="Avenir LT W01 1"/>
                  <a:sym typeface="Avenir LT W01 1"/>
                </a:rPr>
                <a:t>03</a:t>
              </a:r>
            </a:p>
          </p:txBody>
        </p:sp>
      </p:grpSp>
      <p:grpSp>
        <p:nvGrpSpPr>
          <p:cNvPr name="Group 13" id="13"/>
          <p:cNvGrpSpPr/>
          <p:nvPr/>
        </p:nvGrpSpPr>
        <p:grpSpPr>
          <a:xfrm rot="0">
            <a:off x="596709" y="6726830"/>
            <a:ext cx="4527598" cy="396805"/>
            <a:chOff x="0" y="0"/>
            <a:chExt cx="6036797" cy="529073"/>
          </a:xfrm>
        </p:grpSpPr>
        <p:sp>
          <p:nvSpPr>
            <p:cNvPr name="TextBox 14" id="14"/>
            <p:cNvSpPr txBox="true"/>
            <p:nvPr/>
          </p:nvSpPr>
          <p:spPr>
            <a:xfrm rot="0">
              <a:off x="947887" y="-69503"/>
              <a:ext cx="5088910" cy="566159"/>
            </a:xfrm>
            <a:prstGeom prst="rect">
              <a:avLst/>
            </a:prstGeom>
          </p:spPr>
          <p:txBody>
            <a:bodyPr anchor="t" rtlCol="false" tIns="0" lIns="0" bIns="0" rIns="0">
              <a:spAutoFit/>
            </a:bodyPr>
            <a:lstStyle/>
            <a:p>
              <a:pPr algn="l">
                <a:lnSpc>
                  <a:spcPts val="3805"/>
                </a:lnSpc>
              </a:pPr>
              <a:r>
                <a:rPr lang="en-US" sz="2363">
                  <a:solidFill>
                    <a:srgbClr val="141B2B"/>
                  </a:solidFill>
                  <a:latin typeface="Nunito Sans Regular"/>
                  <a:ea typeface="Nunito Sans Regular"/>
                  <a:cs typeface="Nunito Sans Regular"/>
                  <a:sym typeface="Nunito Sans Regular"/>
                </a:rPr>
                <a:t>Marketing Checklist</a:t>
              </a:r>
            </a:p>
          </p:txBody>
        </p:sp>
        <p:sp>
          <p:nvSpPr>
            <p:cNvPr name="TextBox 15" id="15"/>
            <p:cNvSpPr txBox="true"/>
            <p:nvPr/>
          </p:nvSpPr>
          <p:spPr>
            <a:xfrm rot="0">
              <a:off x="0" y="57150"/>
              <a:ext cx="2194955" cy="471923"/>
            </a:xfrm>
            <a:prstGeom prst="rect">
              <a:avLst/>
            </a:prstGeom>
          </p:spPr>
          <p:txBody>
            <a:bodyPr anchor="t" rtlCol="false" tIns="0" lIns="0" bIns="0" rIns="0">
              <a:spAutoFit/>
            </a:bodyPr>
            <a:lstStyle/>
            <a:p>
              <a:pPr algn="l">
                <a:lnSpc>
                  <a:spcPts val="2503"/>
                </a:lnSpc>
              </a:pPr>
              <a:r>
                <a:rPr lang="en-US" sz="2663">
                  <a:solidFill>
                    <a:srgbClr val="0CB4BC"/>
                  </a:solidFill>
                  <a:latin typeface="Avenir LT W01 1"/>
                  <a:ea typeface="Avenir LT W01 1"/>
                  <a:cs typeface="Avenir LT W01 1"/>
                  <a:sym typeface="Avenir LT W01 1"/>
                </a:rPr>
                <a:t>04</a:t>
              </a:r>
            </a:p>
          </p:txBody>
        </p:sp>
      </p:grpSp>
      <p:grpSp>
        <p:nvGrpSpPr>
          <p:cNvPr name="Group 16" id="16"/>
          <p:cNvGrpSpPr/>
          <p:nvPr/>
        </p:nvGrpSpPr>
        <p:grpSpPr>
          <a:xfrm rot="0">
            <a:off x="-29040" y="9781071"/>
            <a:ext cx="7830480" cy="277329"/>
            <a:chOff x="0" y="0"/>
            <a:chExt cx="3013172" cy="106716"/>
          </a:xfrm>
        </p:grpSpPr>
        <p:sp>
          <p:nvSpPr>
            <p:cNvPr name="Freeform 17" id="17"/>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18" id="18"/>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TextBox 19" id="19"/>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20" id="20"/>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21" id="21"/>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This kit includes guidelines for...</a:t>
            </a:r>
          </a:p>
        </p:txBody>
      </p:sp>
      <p:sp>
        <p:nvSpPr>
          <p:cNvPr name="Freeform 22" id="22"/>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23" id="23"/>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040" y="9781071"/>
            <a:ext cx="7830480" cy="277329"/>
            <a:chOff x="0" y="0"/>
            <a:chExt cx="3013172" cy="106716"/>
          </a:xfrm>
        </p:grpSpPr>
        <p:sp>
          <p:nvSpPr>
            <p:cNvPr name="Freeform 3" id="3"/>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4" id="4"/>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5" id="5"/>
          <p:cNvGrpSpPr/>
          <p:nvPr/>
        </p:nvGrpSpPr>
        <p:grpSpPr>
          <a:xfrm rot="0">
            <a:off x="777240" y="3421580"/>
            <a:ext cx="6217920" cy="5107655"/>
            <a:chOff x="0" y="0"/>
            <a:chExt cx="2167467" cy="1780446"/>
          </a:xfrm>
        </p:grpSpPr>
        <p:sp>
          <p:nvSpPr>
            <p:cNvPr name="Freeform 6" id="6"/>
            <p:cNvSpPr/>
            <p:nvPr/>
          </p:nvSpPr>
          <p:spPr>
            <a:xfrm flipH="false" flipV="false" rot="0">
              <a:off x="0" y="0"/>
              <a:ext cx="2167467" cy="1780446"/>
            </a:xfrm>
            <a:custGeom>
              <a:avLst/>
              <a:gdLst/>
              <a:ahLst/>
              <a:cxnLst/>
              <a:rect r="r" b="b" t="t" l="l"/>
              <a:pathLst>
                <a:path h="1780446" w="2167467">
                  <a:moveTo>
                    <a:pt x="47314" y="0"/>
                  </a:moveTo>
                  <a:lnTo>
                    <a:pt x="2120153" y="0"/>
                  </a:lnTo>
                  <a:cubicBezTo>
                    <a:pt x="2146284" y="0"/>
                    <a:pt x="2167467" y="21183"/>
                    <a:pt x="2167467" y="47314"/>
                  </a:cubicBezTo>
                  <a:lnTo>
                    <a:pt x="2167467" y="1733132"/>
                  </a:lnTo>
                  <a:cubicBezTo>
                    <a:pt x="2167467" y="1759263"/>
                    <a:pt x="2146284" y="1780446"/>
                    <a:pt x="2120153" y="1780446"/>
                  </a:cubicBezTo>
                  <a:lnTo>
                    <a:pt x="47314" y="1780446"/>
                  </a:lnTo>
                  <a:cubicBezTo>
                    <a:pt x="21183" y="1780446"/>
                    <a:pt x="0" y="1759263"/>
                    <a:pt x="0" y="1733132"/>
                  </a:cubicBezTo>
                  <a:lnTo>
                    <a:pt x="0" y="47314"/>
                  </a:lnTo>
                  <a:cubicBezTo>
                    <a:pt x="0" y="21183"/>
                    <a:pt x="21183" y="0"/>
                    <a:pt x="47314" y="0"/>
                  </a:cubicBezTo>
                  <a:close/>
                </a:path>
              </a:pathLst>
            </a:custGeom>
            <a:solidFill>
              <a:srgbClr val="F2F4F7"/>
            </a:solidFill>
          </p:spPr>
        </p:sp>
        <p:sp>
          <p:nvSpPr>
            <p:cNvPr name="TextBox 7" id="7"/>
            <p:cNvSpPr txBox="true"/>
            <p:nvPr/>
          </p:nvSpPr>
          <p:spPr>
            <a:xfrm>
              <a:off x="0" y="-57150"/>
              <a:ext cx="2167467" cy="1837596"/>
            </a:xfrm>
            <a:prstGeom prst="rect">
              <a:avLst/>
            </a:prstGeom>
          </p:spPr>
          <p:txBody>
            <a:bodyPr anchor="ctr" rtlCol="false" tIns="50800" lIns="50800" bIns="50800" rIns="50800"/>
            <a:lstStyle/>
            <a:p>
              <a:pPr algn="ctr">
                <a:lnSpc>
                  <a:spcPts val="2254"/>
                </a:lnSpc>
              </a:pPr>
            </a:p>
          </p:txBody>
        </p:sp>
      </p:grpSp>
      <p:sp>
        <p:nvSpPr>
          <p:cNvPr name="TextBox 8" id="8"/>
          <p:cNvSpPr txBox="true"/>
          <p:nvPr/>
        </p:nvSpPr>
        <p:spPr>
          <a:xfrm rot="0">
            <a:off x="777240" y="872490"/>
            <a:ext cx="6217920"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Internal Communications </a:t>
            </a:r>
          </a:p>
        </p:txBody>
      </p:sp>
      <p:sp>
        <p:nvSpPr>
          <p:cNvPr name="TextBox 9" id="9"/>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0" id="10"/>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1" id="11"/>
          <p:cNvSpPr txBox="true"/>
          <p:nvPr/>
        </p:nvSpPr>
        <p:spPr>
          <a:xfrm rot="0">
            <a:off x="777240" y="1742573"/>
            <a:ext cx="6217920" cy="907288"/>
          </a:xfrm>
          <a:prstGeom prst="rect">
            <a:avLst/>
          </a:prstGeom>
        </p:spPr>
        <p:txBody>
          <a:bodyPr anchor="t" rtlCol="false" tIns="0" lIns="0" bIns="0" rIns="0">
            <a:spAutoFit/>
          </a:bodyPr>
          <a:lstStyle/>
          <a:p>
            <a:pPr algn="l">
              <a:lnSpc>
                <a:spcPts val="2897"/>
              </a:lnSpc>
            </a:pPr>
            <a:r>
              <a:rPr lang="en-US" sz="1799" b="true">
                <a:solidFill>
                  <a:srgbClr val="0CB4BC"/>
                </a:solidFill>
                <a:latin typeface="Nunito Sans Regular Bold"/>
                <a:ea typeface="Nunito Sans Regular Bold"/>
                <a:cs typeface="Nunito Sans Regular Bold"/>
                <a:sym typeface="Nunito Sans Regular Bold"/>
              </a:rPr>
              <a:t>Share the Company Vision for the Future</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Include desired outcomes and the direction the company is heading</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Consider the specific benefits for each audience within your organization:</a:t>
            </a:r>
          </a:p>
        </p:txBody>
      </p:sp>
      <p:sp>
        <p:nvSpPr>
          <p:cNvPr name="TextBox 12" id="12"/>
          <p:cNvSpPr txBox="true"/>
          <p:nvPr/>
        </p:nvSpPr>
        <p:spPr>
          <a:xfrm rot="0">
            <a:off x="1033950" y="3708176"/>
            <a:ext cx="2717818" cy="1160145"/>
          </a:xfrm>
          <a:prstGeom prst="rect">
            <a:avLst/>
          </a:prstGeom>
        </p:spPr>
        <p:txBody>
          <a:bodyPr anchor="t" rtlCol="false" tIns="0" lIns="0" bIns="0" rIns="0">
            <a:spAutoFit/>
          </a:bodyPr>
          <a:lstStyle/>
          <a:p>
            <a:pPr algn="l">
              <a:lnSpc>
                <a:spcPts val="2575"/>
              </a:lnSpc>
            </a:pPr>
            <a:r>
              <a:rPr lang="en-US" sz="1599" b="true">
                <a:solidFill>
                  <a:srgbClr val="0CB4BC"/>
                </a:solidFill>
                <a:latin typeface="Nunito Sans Regular Bold"/>
                <a:ea typeface="Nunito Sans Regular Bold"/>
                <a:cs typeface="Nunito Sans Regular Bold"/>
                <a:sym typeface="Nunito Sans Regular Bold"/>
              </a:rPr>
              <a:t>C-Level Executives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Increased efficiency</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a:t>
            </a:r>
            <a:r>
              <a:rPr lang="en-US" sz="1400">
                <a:solidFill>
                  <a:srgbClr val="141B2B"/>
                </a:solidFill>
                <a:latin typeface="Nunito Sans Regular"/>
                <a:ea typeface="Nunito Sans Regular"/>
                <a:cs typeface="Nunito Sans Regular"/>
                <a:sym typeface="Nunito Sans Regular"/>
              </a:rPr>
              <a:t>mproved decision-making</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S</a:t>
            </a:r>
            <a:r>
              <a:rPr lang="en-US" sz="1400">
                <a:solidFill>
                  <a:srgbClr val="141B2B"/>
                </a:solidFill>
                <a:latin typeface="Nunito Sans Regular"/>
                <a:ea typeface="Nunito Sans Regular"/>
                <a:cs typeface="Nunito Sans Regular"/>
                <a:sym typeface="Nunito Sans Regular"/>
              </a:rPr>
              <a:t>trategic insights</a:t>
            </a:r>
          </a:p>
        </p:txBody>
      </p:sp>
      <p:sp>
        <p:nvSpPr>
          <p:cNvPr name="TextBox 13" id="13"/>
          <p:cNvSpPr txBox="true"/>
          <p:nvPr/>
        </p:nvSpPr>
        <p:spPr>
          <a:xfrm rot="0">
            <a:off x="4049984" y="3708176"/>
            <a:ext cx="2717818" cy="1160145"/>
          </a:xfrm>
          <a:prstGeom prst="rect">
            <a:avLst/>
          </a:prstGeom>
        </p:spPr>
        <p:txBody>
          <a:bodyPr anchor="t" rtlCol="false" tIns="0" lIns="0" bIns="0" rIns="0">
            <a:spAutoFit/>
          </a:bodyPr>
          <a:lstStyle/>
          <a:p>
            <a:pPr algn="l">
              <a:lnSpc>
                <a:spcPts val="2575"/>
              </a:lnSpc>
            </a:pPr>
            <a:r>
              <a:rPr lang="en-US" sz="1599" b="true">
                <a:solidFill>
                  <a:srgbClr val="0CB4BC"/>
                </a:solidFill>
                <a:latin typeface="Nunito Sans Regular Bold"/>
                <a:ea typeface="Nunito Sans Regular Bold"/>
                <a:cs typeface="Nunito Sans Regular Bold"/>
                <a:sym typeface="Nunito Sans Regular Bold"/>
              </a:rPr>
              <a:t>Leadership</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Streamlined processes </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Enhanced collaboration</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Data-driven decision-making</a:t>
            </a:r>
          </a:p>
        </p:txBody>
      </p:sp>
      <p:sp>
        <p:nvSpPr>
          <p:cNvPr name="TextBox 14" id="14"/>
          <p:cNvSpPr txBox="true"/>
          <p:nvPr/>
        </p:nvSpPr>
        <p:spPr>
          <a:xfrm rot="0">
            <a:off x="2392859" y="6980966"/>
            <a:ext cx="2717818" cy="1160145"/>
          </a:xfrm>
          <a:prstGeom prst="rect">
            <a:avLst/>
          </a:prstGeom>
        </p:spPr>
        <p:txBody>
          <a:bodyPr anchor="t" rtlCol="false" tIns="0" lIns="0" bIns="0" rIns="0">
            <a:spAutoFit/>
          </a:bodyPr>
          <a:lstStyle/>
          <a:p>
            <a:pPr algn="l">
              <a:lnSpc>
                <a:spcPts val="2575"/>
              </a:lnSpc>
            </a:pPr>
            <a:r>
              <a:rPr lang="en-US" sz="1599" b="true">
                <a:solidFill>
                  <a:srgbClr val="0CB4BC"/>
                </a:solidFill>
                <a:latin typeface="Nunito Sans Regular Bold"/>
                <a:ea typeface="Nunito Sans Regular Bold"/>
                <a:cs typeface="Nunito Sans Regular Bold"/>
                <a:sym typeface="Nunito Sans Regular Bold"/>
              </a:rPr>
              <a:t>Operations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Improved productivity</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S</a:t>
            </a:r>
            <a:r>
              <a:rPr lang="en-US" sz="1400">
                <a:solidFill>
                  <a:srgbClr val="141B2B"/>
                </a:solidFill>
                <a:latin typeface="Nunito Sans Regular"/>
                <a:ea typeface="Nunito Sans Regular"/>
                <a:cs typeface="Nunito Sans Regular"/>
                <a:sym typeface="Nunito Sans Regular"/>
              </a:rPr>
              <a:t>treamlined workflows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Optimized resource allocation</a:t>
            </a:r>
          </a:p>
        </p:txBody>
      </p:sp>
      <p:sp>
        <p:nvSpPr>
          <p:cNvPr name="TextBox 15" id="15"/>
          <p:cNvSpPr txBox="true"/>
          <p:nvPr/>
        </p:nvSpPr>
        <p:spPr>
          <a:xfrm rot="0">
            <a:off x="4035308" y="5201696"/>
            <a:ext cx="2717818" cy="1445895"/>
          </a:xfrm>
          <a:prstGeom prst="rect">
            <a:avLst/>
          </a:prstGeom>
        </p:spPr>
        <p:txBody>
          <a:bodyPr anchor="t" rtlCol="false" tIns="0" lIns="0" bIns="0" rIns="0">
            <a:spAutoFit/>
          </a:bodyPr>
          <a:lstStyle/>
          <a:p>
            <a:pPr algn="l">
              <a:lnSpc>
                <a:spcPts val="2575"/>
              </a:lnSpc>
            </a:pPr>
            <a:r>
              <a:rPr lang="en-US" sz="1599" b="true">
                <a:solidFill>
                  <a:srgbClr val="0CB4BC"/>
                </a:solidFill>
                <a:latin typeface="Nunito Sans Regular Bold"/>
                <a:ea typeface="Nunito Sans Regular Bold"/>
                <a:cs typeface="Nunito Sans Regular Bold"/>
                <a:sym typeface="Nunito Sans Regular Bold"/>
              </a:rPr>
              <a:t>Recruiters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Enhanced candidate experience</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a:t>
            </a:r>
            <a:r>
              <a:rPr lang="en-US" sz="1400">
                <a:solidFill>
                  <a:srgbClr val="141B2B"/>
                </a:solidFill>
                <a:latin typeface="Nunito Sans Regular"/>
                <a:ea typeface="Nunito Sans Regular"/>
                <a:cs typeface="Nunito Sans Regular"/>
                <a:sym typeface="Nunito Sans Regular"/>
              </a:rPr>
              <a:t>mproved talent acquisition</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S</a:t>
            </a:r>
            <a:r>
              <a:rPr lang="en-US" sz="1400">
                <a:solidFill>
                  <a:srgbClr val="141B2B"/>
                </a:solidFill>
                <a:latin typeface="Nunito Sans Regular"/>
                <a:ea typeface="Nunito Sans Regular"/>
                <a:cs typeface="Nunito Sans Regular"/>
                <a:sym typeface="Nunito Sans Regular"/>
              </a:rPr>
              <a:t>treamlined hiring processes</a:t>
            </a:r>
          </a:p>
        </p:txBody>
      </p:sp>
      <p:sp>
        <p:nvSpPr>
          <p:cNvPr name="TextBox 16" id="16"/>
          <p:cNvSpPr txBox="true"/>
          <p:nvPr/>
        </p:nvSpPr>
        <p:spPr>
          <a:xfrm rot="0">
            <a:off x="1019274" y="5201696"/>
            <a:ext cx="2717818" cy="1445895"/>
          </a:xfrm>
          <a:prstGeom prst="rect">
            <a:avLst/>
          </a:prstGeom>
        </p:spPr>
        <p:txBody>
          <a:bodyPr anchor="t" rtlCol="false" tIns="0" lIns="0" bIns="0" rIns="0">
            <a:spAutoFit/>
          </a:bodyPr>
          <a:lstStyle/>
          <a:p>
            <a:pPr algn="l">
              <a:lnSpc>
                <a:spcPts val="2575"/>
              </a:lnSpc>
            </a:pPr>
            <a:r>
              <a:rPr lang="en-US" sz="1599" b="true">
                <a:solidFill>
                  <a:srgbClr val="0CB4BC"/>
                </a:solidFill>
                <a:latin typeface="Nunito Sans Regular Bold"/>
                <a:ea typeface="Nunito Sans Regular Bold"/>
                <a:cs typeface="Nunito Sans Regular Bold"/>
                <a:sym typeface="Nunito Sans Regular Bold"/>
              </a:rPr>
              <a:t>Sales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Improved customer engagement</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E</a:t>
            </a:r>
            <a:r>
              <a:rPr lang="en-US" sz="1400">
                <a:solidFill>
                  <a:srgbClr val="141B2B"/>
                </a:solidFill>
                <a:latin typeface="Nunito Sans Regular"/>
                <a:ea typeface="Nunito Sans Regular"/>
                <a:cs typeface="Nunito Sans Regular"/>
                <a:sym typeface="Nunito Sans Regular"/>
              </a:rPr>
              <a:t>nhanced sales processes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I</a:t>
            </a:r>
            <a:r>
              <a:rPr lang="en-US" sz="1400">
                <a:solidFill>
                  <a:srgbClr val="141B2B"/>
                </a:solidFill>
                <a:latin typeface="Nunito Sans Regular"/>
                <a:ea typeface="Nunito Sans Regular"/>
                <a:cs typeface="Nunito Sans Regular"/>
                <a:sym typeface="Nunito Sans Regular"/>
              </a:rPr>
              <a:t>ncreased revenue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378437"/>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Internal Planning for Change</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10" id="10"/>
          <p:cNvGrpSpPr/>
          <p:nvPr/>
        </p:nvGrpSpPr>
        <p:grpSpPr>
          <a:xfrm rot="0">
            <a:off x="5124520" y="6801831"/>
            <a:ext cx="1301581" cy="341266"/>
            <a:chOff x="0" y="0"/>
            <a:chExt cx="1867899" cy="489751"/>
          </a:xfrm>
        </p:grpSpPr>
        <p:sp>
          <p:nvSpPr>
            <p:cNvPr name="Freeform 11" id="11"/>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TextBox 12" id="12"/>
          <p:cNvSpPr txBox="true"/>
          <p:nvPr/>
        </p:nvSpPr>
        <p:spPr>
          <a:xfrm rot="0">
            <a:off x="236651" y="2362423"/>
            <a:ext cx="4687144" cy="2057045"/>
          </a:xfrm>
          <a:prstGeom prst="rect">
            <a:avLst/>
          </a:prstGeom>
        </p:spPr>
        <p:txBody>
          <a:bodyPr anchor="t" rtlCol="false" tIns="0" lIns="0" bIns="0" rIns="0">
            <a:spAutoFit/>
          </a:bodyPr>
          <a:lstStyle/>
          <a:p>
            <a:pPr algn="l">
              <a:lnSpc>
                <a:spcPts val="2237"/>
              </a:lnSpc>
            </a:pPr>
            <a:r>
              <a:rPr lang="en-US" sz="1597" b="true">
                <a:solidFill>
                  <a:srgbClr val="0CB4BC"/>
                </a:solidFill>
                <a:latin typeface="Nunito Sans Regular Bold"/>
                <a:ea typeface="Nunito Sans Regular Bold"/>
                <a:cs typeface="Nunito Sans Regular Bold"/>
                <a:sym typeface="Nunito Sans Regular Bold"/>
              </a:rPr>
              <a:t>How it Works:</a:t>
            </a:r>
          </a:p>
          <a:p>
            <a:pPr algn="l" marL="308738" indent="-154369" lvl="1">
              <a:lnSpc>
                <a:spcPts val="2002"/>
              </a:lnSpc>
              <a:buFont typeface="Arial"/>
              <a:buChar char="•"/>
            </a:pPr>
            <a:r>
              <a:rPr lang="en-US" sz="1430">
                <a:solidFill>
                  <a:srgbClr val="000000"/>
                </a:solidFill>
                <a:latin typeface="Nunito Sans Regular"/>
                <a:ea typeface="Nunito Sans Regular"/>
                <a:cs typeface="Nunito Sans Regular"/>
                <a:sym typeface="Nunito Sans Regular"/>
              </a:rPr>
              <a:t>Provi</a:t>
            </a:r>
            <a:r>
              <a:rPr lang="en-US" sz="1430">
                <a:solidFill>
                  <a:srgbClr val="000000"/>
                </a:solidFill>
                <a:latin typeface="Nunito Sans Regular"/>
                <a:ea typeface="Nunito Sans Regular"/>
                <a:cs typeface="Nunito Sans Regular"/>
                <a:sym typeface="Nunito Sans Regular"/>
              </a:rPr>
              <a:t>de an overview of how the app functions and its key features </a:t>
            </a:r>
          </a:p>
          <a:p>
            <a:pPr algn="l">
              <a:lnSpc>
                <a:spcPts val="2237"/>
              </a:lnSpc>
            </a:pPr>
          </a:p>
          <a:p>
            <a:pPr algn="l">
              <a:lnSpc>
                <a:spcPts val="2237"/>
              </a:lnSpc>
            </a:pPr>
            <a:r>
              <a:rPr lang="en-US" sz="1597" b="true">
                <a:solidFill>
                  <a:srgbClr val="0CB4BC"/>
                </a:solidFill>
                <a:latin typeface="Nunito Sans Regular Bold"/>
                <a:ea typeface="Nunito Sans Regular Bold"/>
                <a:cs typeface="Nunito Sans Regular Bold"/>
                <a:sym typeface="Nunito Sans Regular Bold"/>
              </a:rPr>
              <a:t>Changes and Impact:</a:t>
            </a:r>
          </a:p>
          <a:p>
            <a:pPr algn="l" marL="308738" indent="-154369" lvl="1">
              <a:lnSpc>
                <a:spcPts val="2002"/>
              </a:lnSpc>
              <a:buFont typeface="Arial"/>
              <a:buChar char="•"/>
            </a:pPr>
            <a:r>
              <a:rPr lang="en-US" sz="1430">
                <a:solidFill>
                  <a:srgbClr val="000000"/>
                </a:solidFill>
                <a:latin typeface="Nunito Sans Regular"/>
                <a:ea typeface="Nunito Sans Regular"/>
                <a:cs typeface="Nunito Sans Regular"/>
                <a:sym typeface="Nunito Sans Regular"/>
              </a:rPr>
              <a:t>Summarize the current and future state of online staffing, highlighting the changes brought about by the new app</a:t>
            </a:r>
          </a:p>
        </p:txBody>
      </p:sp>
      <p:sp>
        <p:nvSpPr>
          <p:cNvPr name="Freeform 13" id="13"/>
          <p:cNvSpPr/>
          <p:nvPr/>
        </p:nvSpPr>
        <p:spPr>
          <a:xfrm flipH="false" flipV="false" rot="0">
            <a:off x="5027762" y="2746477"/>
            <a:ext cx="2458568" cy="5394388"/>
          </a:xfrm>
          <a:custGeom>
            <a:avLst/>
            <a:gdLst/>
            <a:ahLst/>
            <a:cxnLst/>
            <a:rect r="r" b="b" t="t" l="l"/>
            <a:pathLst>
              <a:path h="5394388" w="2458568">
                <a:moveTo>
                  <a:pt x="0" y="0"/>
                </a:moveTo>
                <a:lnTo>
                  <a:pt x="2458568" y="0"/>
                </a:lnTo>
                <a:lnTo>
                  <a:pt x="2458568" y="5394388"/>
                </a:lnTo>
                <a:lnTo>
                  <a:pt x="0" y="5394388"/>
                </a:lnTo>
                <a:lnTo>
                  <a:pt x="0" y="0"/>
                </a:lnTo>
                <a:close/>
              </a:path>
            </a:pathLst>
          </a:custGeom>
          <a:blipFill>
            <a:blip r:embed="rId3"/>
            <a:stretch>
              <a:fillRect l="0" t="0" r="0" b="0"/>
            </a:stretch>
          </a:blipFill>
        </p:spPr>
      </p:sp>
      <p:sp>
        <p:nvSpPr>
          <p:cNvPr name="TextBox 14" id="14"/>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5" id="15"/>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16" id="16"/>
          <p:cNvSpPr txBox="true"/>
          <p:nvPr/>
        </p:nvSpPr>
        <p:spPr>
          <a:xfrm rot="0">
            <a:off x="236651" y="4427539"/>
            <a:ext cx="4687144" cy="4484851"/>
          </a:xfrm>
          <a:prstGeom prst="rect">
            <a:avLst/>
          </a:prstGeom>
        </p:spPr>
        <p:txBody>
          <a:bodyPr anchor="t" rtlCol="false" tIns="0" lIns="0" bIns="0" rIns="0">
            <a:spAutoFit/>
          </a:bodyPr>
          <a:lstStyle/>
          <a:p>
            <a:pPr algn="l">
              <a:lnSpc>
                <a:spcPts val="2178"/>
              </a:lnSpc>
            </a:pPr>
          </a:p>
          <a:p>
            <a:pPr algn="l">
              <a:lnSpc>
                <a:spcPts val="2277"/>
              </a:lnSpc>
            </a:pPr>
            <a:r>
              <a:rPr lang="en-US" sz="1626" b="true">
                <a:solidFill>
                  <a:srgbClr val="0CB4BC"/>
                </a:solidFill>
                <a:latin typeface="Nunito Sans Regular Bold"/>
                <a:ea typeface="Nunito Sans Regular Bold"/>
                <a:cs typeface="Nunito Sans Regular Bold"/>
                <a:sym typeface="Nunito Sans Regular Bold"/>
              </a:rPr>
              <a:t>Anticipate Objections and Overcoming Them:</a:t>
            </a:r>
          </a:p>
          <a:p>
            <a:pPr algn="l" marL="320456" indent="-160228" lvl="1">
              <a:lnSpc>
                <a:spcPts val="2077"/>
              </a:lnSpc>
              <a:buFont typeface="Arial"/>
              <a:buChar char="•"/>
            </a:pPr>
            <a:r>
              <a:rPr lang="en-US" sz="1484">
                <a:solidFill>
                  <a:srgbClr val="000000"/>
                </a:solidFill>
                <a:latin typeface="Nunito Sans Regular"/>
                <a:ea typeface="Nunito Sans Regular"/>
                <a:cs typeface="Nunito Sans Regular"/>
                <a:sym typeface="Nunito Sans Regular"/>
              </a:rPr>
              <a:t>List potential objections at each level and provide a plan to address them effectively</a:t>
            </a:r>
          </a:p>
          <a:p>
            <a:pPr algn="l" marL="320456" indent="-160228" lvl="1">
              <a:lnSpc>
                <a:spcPts val="2077"/>
              </a:lnSpc>
              <a:buFont typeface="Arial"/>
              <a:buChar char="•"/>
            </a:pPr>
            <a:r>
              <a:rPr lang="en-US" sz="1484">
                <a:solidFill>
                  <a:srgbClr val="000000"/>
                </a:solidFill>
                <a:latin typeface="Nunito Sans Regular"/>
                <a:ea typeface="Nunito Sans Regular"/>
                <a:cs typeface="Nunito Sans Regular"/>
                <a:sym typeface="Nunito Sans Regular"/>
              </a:rPr>
              <a:t>Address concerns, clarify misconceptions, and provide supporting evidence or testimonials</a:t>
            </a:r>
          </a:p>
          <a:p>
            <a:pPr algn="l" marL="320456" indent="-160228" lvl="1">
              <a:lnSpc>
                <a:spcPts val="2077"/>
              </a:lnSpc>
              <a:buFont typeface="Arial"/>
              <a:buChar char="•"/>
            </a:pPr>
            <a:r>
              <a:rPr lang="en-US" sz="1484" i="true">
                <a:solidFill>
                  <a:srgbClr val="000000"/>
                </a:solidFill>
                <a:latin typeface="Nunito Sans Regular Italics"/>
                <a:ea typeface="Nunito Sans Regular Italics"/>
                <a:cs typeface="Nunito Sans Regular Italics"/>
                <a:sym typeface="Nunito Sans Regular Italics"/>
              </a:rPr>
              <a:t>Example: Recruiters fear that computers are taking over their jobs. But actually this is empowering them to get more done and focus on relationships</a:t>
            </a:r>
            <a:r>
              <a:rPr lang="en-US" sz="1484">
                <a:solidFill>
                  <a:srgbClr val="000000"/>
                </a:solidFill>
                <a:latin typeface="Nunito Sans Regular"/>
                <a:ea typeface="Nunito Sans Regular"/>
                <a:cs typeface="Nunito Sans Regular"/>
                <a:sym typeface="Nunito Sans Regular"/>
              </a:rPr>
              <a:t>. </a:t>
            </a:r>
          </a:p>
          <a:p>
            <a:pPr algn="l">
              <a:lnSpc>
                <a:spcPts val="2277"/>
              </a:lnSpc>
            </a:pPr>
          </a:p>
          <a:p>
            <a:pPr algn="l">
              <a:lnSpc>
                <a:spcPts val="2277"/>
              </a:lnSpc>
            </a:pPr>
            <a:r>
              <a:rPr lang="en-US" sz="1626" b="true">
                <a:solidFill>
                  <a:srgbClr val="0CB4BC"/>
                </a:solidFill>
                <a:latin typeface="Nunito Sans Regular Bold"/>
                <a:ea typeface="Nunito Sans Regular Bold"/>
                <a:cs typeface="Nunito Sans Regular Bold"/>
                <a:sym typeface="Nunito Sans Regular Bold"/>
              </a:rPr>
              <a:t>Communications Calendar:</a:t>
            </a:r>
          </a:p>
          <a:p>
            <a:pPr algn="l" marL="320456" indent="-160228" lvl="1">
              <a:lnSpc>
                <a:spcPts val="2077"/>
              </a:lnSpc>
              <a:buFont typeface="Arial"/>
              <a:buChar char="•"/>
            </a:pPr>
            <a:r>
              <a:rPr lang="en-US" sz="1484">
                <a:solidFill>
                  <a:srgbClr val="000000"/>
                </a:solidFill>
                <a:latin typeface="Nunito Sans Regular"/>
                <a:ea typeface="Nunito Sans Regular"/>
                <a:cs typeface="Nunito Sans Regular"/>
                <a:sym typeface="Nunito Sans Regular"/>
              </a:rPr>
              <a:t>Share the rollout strategy and timeline</a:t>
            </a:r>
          </a:p>
          <a:p>
            <a:pPr algn="l" marL="320456" indent="-160228" lvl="1">
              <a:lnSpc>
                <a:spcPts val="2077"/>
              </a:lnSpc>
              <a:buFont typeface="Arial"/>
              <a:buChar char="•"/>
            </a:pPr>
            <a:r>
              <a:rPr lang="en-US" sz="1484">
                <a:solidFill>
                  <a:srgbClr val="000000"/>
                </a:solidFill>
                <a:latin typeface="Nunito Sans Regular"/>
                <a:ea typeface="Nunito Sans Regular"/>
                <a:cs typeface="Nunito Sans Regular"/>
                <a:sym typeface="Nunito Sans Regular"/>
              </a:rPr>
              <a:t>Ensure each level understands when to expect communications and their role in supporting them</a:t>
            </a:r>
          </a:p>
          <a:p>
            <a:pPr algn="l" marL="320456" indent="-160228" lvl="1">
              <a:lnSpc>
                <a:spcPts val="2077"/>
              </a:lnSpc>
              <a:buFont typeface="Arial"/>
              <a:buChar char="•"/>
            </a:pPr>
            <a:r>
              <a:rPr lang="en-US" sz="1484">
                <a:solidFill>
                  <a:srgbClr val="000000"/>
                </a:solidFill>
                <a:latin typeface="Nunito Sans Regular"/>
                <a:ea typeface="Nunito Sans Regular"/>
                <a:cs typeface="Nunito Sans Regular"/>
                <a:sym typeface="Nunito Sans Regular"/>
              </a:rPr>
              <a:t>Include communication plans for candidates and clients, and solicit support from team members.</a:t>
            </a:r>
          </a:p>
          <a:p>
            <a:pPr algn="ctr">
              <a:lnSpc>
                <a:spcPts val="2178"/>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1824579"/>
            <a:chOff x="0" y="0"/>
            <a:chExt cx="3802924" cy="892741"/>
          </a:xfrm>
        </p:grpSpPr>
        <p:sp>
          <p:nvSpPr>
            <p:cNvPr name="Freeform 3" id="3"/>
            <p:cNvSpPr/>
            <p:nvPr/>
          </p:nvSpPr>
          <p:spPr>
            <a:xfrm flipH="false" flipV="false" rot="0">
              <a:off x="0" y="0"/>
              <a:ext cx="3802924" cy="892741"/>
            </a:xfrm>
            <a:custGeom>
              <a:avLst/>
              <a:gdLst/>
              <a:ahLst/>
              <a:cxnLst/>
              <a:rect r="r" b="b" t="t" l="l"/>
              <a:pathLst>
                <a:path h="892741" w="3802924">
                  <a:moveTo>
                    <a:pt x="0" y="0"/>
                  </a:moveTo>
                  <a:lnTo>
                    <a:pt x="3802924" y="0"/>
                  </a:lnTo>
                  <a:lnTo>
                    <a:pt x="3802924" y="892741"/>
                  </a:lnTo>
                  <a:lnTo>
                    <a:pt x="0" y="892741"/>
                  </a:lnTo>
                  <a:close/>
                </a:path>
              </a:pathLst>
            </a:custGeom>
            <a:solidFill>
              <a:srgbClr val="141B2B"/>
            </a:solidFill>
          </p:spPr>
        </p:sp>
      </p:grpSp>
      <p:sp>
        <p:nvSpPr>
          <p:cNvPr name="TextBox 4" id="4"/>
          <p:cNvSpPr txBox="true"/>
          <p:nvPr/>
        </p:nvSpPr>
        <p:spPr>
          <a:xfrm rot="0">
            <a:off x="1348595" y="727834"/>
            <a:ext cx="5075210" cy="749912"/>
          </a:xfrm>
          <a:prstGeom prst="rect">
            <a:avLst/>
          </a:prstGeom>
        </p:spPr>
        <p:txBody>
          <a:bodyPr anchor="t" rtlCol="false" tIns="0" lIns="0" bIns="0" rIns="0">
            <a:spAutoFit/>
          </a:bodyPr>
          <a:lstStyle/>
          <a:p>
            <a:pPr algn="ctr">
              <a:lnSpc>
                <a:spcPts val="2985"/>
              </a:lnSpc>
            </a:pPr>
            <a:r>
              <a:rPr lang="en-US" sz="2596">
                <a:solidFill>
                  <a:srgbClr val="FFFFFF"/>
                </a:solidFill>
                <a:latin typeface="Avenir LT W01 1"/>
                <a:ea typeface="Avenir LT W01 1"/>
                <a:cs typeface="Avenir LT W01 1"/>
                <a:sym typeface="Avenir LT W01 1"/>
              </a:rPr>
              <a:t>Client Communications:  Planning for Change</a:t>
            </a:r>
          </a:p>
        </p:txBody>
      </p:sp>
      <p:sp>
        <p:nvSpPr>
          <p:cNvPr name="Freeform 5" id="5"/>
          <p:cNvSpPr/>
          <p:nvPr/>
        </p:nvSpPr>
        <p:spPr>
          <a:xfrm flipH="false" flipV="false" rot="0">
            <a:off x="0" y="0"/>
            <a:ext cx="2580223" cy="1824579"/>
          </a:xfrm>
          <a:custGeom>
            <a:avLst/>
            <a:gdLst/>
            <a:ahLst/>
            <a:cxnLst/>
            <a:rect r="r" b="b" t="t" l="l"/>
            <a:pathLst>
              <a:path h="1824579" w="2580223">
                <a:moveTo>
                  <a:pt x="0" y="0"/>
                </a:moveTo>
                <a:lnTo>
                  <a:pt x="2580223" y="0"/>
                </a:lnTo>
                <a:lnTo>
                  <a:pt x="2580223" y="1824579"/>
                </a:lnTo>
                <a:lnTo>
                  <a:pt x="0" y="1824579"/>
                </a:lnTo>
                <a:lnTo>
                  <a:pt x="0" y="0"/>
                </a:lnTo>
                <a:close/>
              </a:path>
            </a:pathLst>
          </a:custGeom>
          <a:blipFill>
            <a:blip r:embed="rId2">
              <a:alphaModFix amt="30000"/>
            </a:blip>
            <a:stretch>
              <a:fillRect l="-24952" t="-35936" r="0" b="-45718"/>
            </a:stretch>
          </a:blipFill>
        </p:spPr>
      </p:sp>
      <p:sp>
        <p:nvSpPr>
          <p:cNvPr name="Freeform 6" id="6"/>
          <p:cNvSpPr/>
          <p:nvPr/>
        </p:nvSpPr>
        <p:spPr>
          <a:xfrm flipH="false" flipV="false" rot="0">
            <a:off x="6684811" y="-2082010"/>
            <a:ext cx="1087589" cy="3906589"/>
          </a:xfrm>
          <a:custGeom>
            <a:avLst/>
            <a:gdLst/>
            <a:ahLst/>
            <a:cxnLst/>
            <a:rect r="r" b="b" t="t" l="l"/>
            <a:pathLst>
              <a:path h="3906589" w="1087589">
                <a:moveTo>
                  <a:pt x="0" y="0"/>
                </a:moveTo>
                <a:lnTo>
                  <a:pt x="1087589" y="0"/>
                </a:lnTo>
                <a:lnTo>
                  <a:pt x="1087589" y="3906589"/>
                </a:lnTo>
                <a:lnTo>
                  <a:pt x="0" y="3906589"/>
                </a:lnTo>
                <a:lnTo>
                  <a:pt x="0" y="0"/>
                </a:lnTo>
                <a:close/>
              </a:path>
            </a:pathLst>
          </a:custGeom>
          <a:blipFill>
            <a:blip r:embed="rId2">
              <a:alphaModFix amt="30000"/>
            </a:blip>
            <a:stretch>
              <a:fillRect l="0" t="0" r="-249400" b="0"/>
            </a:stretch>
          </a:blipFill>
        </p:spPr>
      </p:sp>
      <p:grpSp>
        <p:nvGrpSpPr>
          <p:cNvPr name="Group 7" id="7"/>
          <p:cNvGrpSpPr/>
          <p:nvPr/>
        </p:nvGrpSpPr>
        <p:grpSpPr>
          <a:xfrm rot="0">
            <a:off x="-29040" y="9781071"/>
            <a:ext cx="7830480" cy="277329"/>
            <a:chOff x="0" y="0"/>
            <a:chExt cx="3013172" cy="106716"/>
          </a:xfrm>
        </p:grpSpPr>
        <p:sp>
          <p:nvSpPr>
            <p:cNvPr name="Freeform 8" id="8"/>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9" id="9"/>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pSp>
        <p:nvGrpSpPr>
          <p:cNvPr name="Group 10" id="10"/>
          <p:cNvGrpSpPr/>
          <p:nvPr/>
        </p:nvGrpSpPr>
        <p:grpSpPr>
          <a:xfrm rot="0">
            <a:off x="5124520" y="6801831"/>
            <a:ext cx="1301581" cy="341266"/>
            <a:chOff x="0" y="0"/>
            <a:chExt cx="1867899" cy="489751"/>
          </a:xfrm>
        </p:grpSpPr>
        <p:sp>
          <p:nvSpPr>
            <p:cNvPr name="Freeform 11" id="11"/>
            <p:cNvSpPr/>
            <p:nvPr/>
          </p:nvSpPr>
          <p:spPr>
            <a:xfrm flipH="false" flipV="false" rot="0">
              <a:off x="0" y="0"/>
              <a:ext cx="1867899" cy="489750"/>
            </a:xfrm>
            <a:custGeom>
              <a:avLst/>
              <a:gdLst/>
              <a:ahLst/>
              <a:cxnLst/>
              <a:rect r="r" b="b" t="t" l="l"/>
              <a:pathLst>
                <a:path h="489750" w="1867899">
                  <a:moveTo>
                    <a:pt x="0" y="0"/>
                  </a:moveTo>
                  <a:lnTo>
                    <a:pt x="1867899" y="0"/>
                  </a:lnTo>
                  <a:lnTo>
                    <a:pt x="1867899" y="489750"/>
                  </a:lnTo>
                  <a:lnTo>
                    <a:pt x="0" y="489750"/>
                  </a:lnTo>
                  <a:close/>
                </a:path>
              </a:pathLst>
            </a:custGeom>
            <a:solidFill>
              <a:srgbClr val="FFFFFF"/>
            </a:solidFill>
          </p:spPr>
        </p:sp>
      </p:grpSp>
      <p:sp>
        <p:nvSpPr>
          <p:cNvPr name="TextBox 12" id="12"/>
          <p:cNvSpPr txBox="true"/>
          <p:nvPr/>
        </p:nvSpPr>
        <p:spPr>
          <a:xfrm rot="0">
            <a:off x="502174" y="2519654"/>
            <a:ext cx="5273136" cy="6838367"/>
          </a:xfrm>
          <a:prstGeom prst="rect">
            <a:avLst/>
          </a:prstGeom>
        </p:spPr>
        <p:txBody>
          <a:bodyPr anchor="t" rtlCol="false" tIns="0" lIns="0" bIns="0" rIns="0">
            <a:spAutoFit/>
          </a:bodyPr>
          <a:lstStyle/>
          <a:p>
            <a:pPr algn="l">
              <a:lnSpc>
                <a:spcPts val="2657"/>
              </a:lnSpc>
            </a:pPr>
            <a:r>
              <a:rPr lang="en-US" sz="1897" b="true">
                <a:solidFill>
                  <a:srgbClr val="0CB4BC"/>
                </a:solidFill>
                <a:latin typeface="Nunito Sans Regular Bold"/>
                <a:ea typeface="Nunito Sans Regular Bold"/>
                <a:cs typeface="Nunito Sans Regular Bold"/>
                <a:sym typeface="Nunito Sans Regular Bold"/>
              </a:rPr>
              <a:t>How it Works:</a:t>
            </a:r>
          </a:p>
          <a:p>
            <a:pPr algn="l" marL="373506" indent="-186753" lvl="1">
              <a:lnSpc>
                <a:spcPts val="2421"/>
              </a:lnSpc>
              <a:buFont typeface="Arial"/>
              <a:buChar char="•"/>
            </a:pPr>
            <a:r>
              <a:rPr lang="en-US" sz="1729">
                <a:solidFill>
                  <a:srgbClr val="000000"/>
                </a:solidFill>
                <a:latin typeface="Nunito Sans Regular"/>
                <a:ea typeface="Nunito Sans Regular"/>
                <a:cs typeface="Nunito Sans Regular"/>
                <a:sym typeface="Nunito Sans Regular"/>
              </a:rPr>
              <a:t>Provi</a:t>
            </a:r>
            <a:r>
              <a:rPr lang="en-US" sz="1729">
                <a:solidFill>
                  <a:srgbClr val="000000"/>
                </a:solidFill>
                <a:latin typeface="Nunito Sans Regular"/>
                <a:ea typeface="Nunito Sans Regular"/>
                <a:cs typeface="Nunito Sans Regular"/>
                <a:sym typeface="Nunito Sans Regular"/>
              </a:rPr>
              <a:t>de an overview of how the app functions and its key features to your clients.</a:t>
            </a:r>
          </a:p>
          <a:p>
            <a:pPr algn="l">
              <a:lnSpc>
                <a:spcPts val="2657"/>
              </a:lnSpc>
            </a:pPr>
          </a:p>
          <a:p>
            <a:pPr algn="l">
              <a:lnSpc>
                <a:spcPts val="2657"/>
              </a:lnSpc>
            </a:pPr>
          </a:p>
          <a:p>
            <a:pPr algn="l">
              <a:lnSpc>
                <a:spcPts val="2657"/>
              </a:lnSpc>
            </a:pPr>
            <a:r>
              <a:rPr lang="en-US" sz="1897" b="true">
                <a:solidFill>
                  <a:srgbClr val="0CB4BC"/>
                </a:solidFill>
                <a:latin typeface="Nunito Sans Regular Bold"/>
                <a:ea typeface="Nunito Sans Regular Bold"/>
                <a:cs typeface="Nunito Sans Regular Bold"/>
                <a:sym typeface="Nunito Sans Regular Bold"/>
              </a:rPr>
              <a:t>Changes and Impact:</a:t>
            </a:r>
          </a:p>
          <a:p>
            <a:pPr algn="l" marL="373506" indent="-186753" lvl="1">
              <a:lnSpc>
                <a:spcPts val="2421"/>
              </a:lnSpc>
              <a:buFont typeface="Arial"/>
              <a:buChar char="•"/>
            </a:pPr>
            <a:r>
              <a:rPr lang="en-US" sz="1729">
                <a:solidFill>
                  <a:srgbClr val="000000"/>
                </a:solidFill>
                <a:latin typeface="Nunito Sans Regular"/>
                <a:ea typeface="Nunito Sans Regular"/>
                <a:cs typeface="Nunito Sans Regular"/>
                <a:sym typeface="Nunito Sans Regular"/>
              </a:rPr>
              <a:t>Summarize the current and future state of online staffing, highlighting the changes brought about by the new app</a:t>
            </a:r>
          </a:p>
          <a:p>
            <a:pPr algn="l" marL="373506" indent="-186753" lvl="1">
              <a:lnSpc>
                <a:spcPts val="2421"/>
              </a:lnSpc>
              <a:buFont typeface="Arial"/>
              <a:buChar char="•"/>
            </a:pPr>
            <a:r>
              <a:rPr lang="en-US" sz="1729">
                <a:solidFill>
                  <a:srgbClr val="000000"/>
                </a:solidFill>
                <a:latin typeface="Nunito Sans Regular"/>
                <a:ea typeface="Nunito Sans Regular"/>
                <a:cs typeface="Nunito Sans Regular"/>
                <a:sym typeface="Nunito Sans Regular"/>
              </a:rPr>
              <a:t>Explain how these changes will improve your relationships with your clients and the benefit to them</a:t>
            </a:r>
          </a:p>
          <a:p>
            <a:pPr algn="l">
              <a:lnSpc>
                <a:spcPts val="2421"/>
              </a:lnSpc>
            </a:pPr>
          </a:p>
          <a:p>
            <a:pPr algn="l">
              <a:lnSpc>
                <a:spcPts val="2421"/>
              </a:lnSpc>
            </a:pPr>
          </a:p>
          <a:p>
            <a:pPr algn="l">
              <a:lnSpc>
                <a:spcPts val="2421"/>
              </a:lnSpc>
            </a:pPr>
            <a:r>
              <a:rPr lang="en-US" sz="1729" b="true">
                <a:solidFill>
                  <a:srgbClr val="0CB4BC"/>
                </a:solidFill>
                <a:latin typeface="Nunito Sans Regular Bold"/>
                <a:ea typeface="Nunito Sans Regular Bold"/>
                <a:cs typeface="Nunito Sans Regular Bold"/>
                <a:sym typeface="Nunito Sans Regular Bold"/>
              </a:rPr>
              <a:t>Anticipate Questions &amp; Answers:</a:t>
            </a:r>
          </a:p>
          <a:p>
            <a:pPr algn="l" marL="373506" indent="-186753" lvl="1">
              <a:lnSpc>
                <a:spcPts val="2421"/>
              </a:lnSpc>
              <a:buFont typeface="Arial"/>
              <a:buChar char="•"/>
            </a:pPr>
            <a:r>
              <a:rPr lang="en-US" sz="1729">
                <a:solidFill>
                  <a:srgbClr val="000000"/>
                </a:solidFill>
                <a:latin typeface="Nunito Sans Regular"/>
                <a:ea typeface="Nunito Sans Regular"/>
                <a:cs typeface="Nunito Sans Regular"/>
                <a:sym typeface="Nunito Sans Regular"/>
              </a:rPr>
              <a:t>List potential questions and how you plan to address those. </a:t>
            </a:r>
          </a:p>
          <a:p>
            <a:pPr algn="l">
              <a:lnSpc>
                <a:spcPts val="2421"/>
              </a:lnSpc>
            </a:pPr>
          </a:p>
          <a:p>
            <a:pPr algn="l">
              <a:lnSpc>
                <a:spcPts val="2421"/>
              </a:lnSpc>
            </a:pPr>
          </a:p>
          <a:p>
            <a:pPr algn="l">
              <a:lnSpc>
                <a:spcPts val="2421"/>
              </a:lnSpc>
            </a:pPr>
            <a:r>
              <a:rPr lang="en-US" sz="1729" b="true">
                <a:solidFill>
                  <a:srgbClr val="0CB4BC"/>
                </a:solidFill>
                <a:latin typeface="Nunito Sans Regular Bold"/>
                <a:ea typeface="Nunito Sans Regular Bold"/>
                <a:cs typeface="Nunito Sans Regular Bold"/>
                <a:sym typeface="Nunito Sans Regular Bold"/>
              </a:rPr>
              <a:t>Communications Calendar:</a:t>
            </a:r>
          </a:p>
          <a:p>
            <a:pPr algn="l" marL="373506" indent="-186753" lvl="1">
              <a:lnSpc>
                <a:spcPts val="2421"/>
              </a:lnSpc>
              <a:buFont typeface="Arial"/>
              <a:buChar char="•"/>
            </a:pPr>
            <a:r>
              <a:rPr lang="en-US" sz="1729">
                <a:solidFill>
                  <a:srgbClr val="000000"/>
                </a:solidFill>
                <a:latin typeface="Nunito Sans Regular"/>
                <a:ea typeface="Nunito Sans Regular"/>
                <a:cs typeface="Nunito Sans Regular"/>
                <a:sym typeface="Nunito Sans Regular"/>
              </a:rPr>
              <a:t>Share the rollout strategy and timeline</a:t>
            </a:r>
          </a:p>
          <a:p>
            <a:pPr algn="ctr">
              <a:lnSpc>
                <a:spcPts val="2657"/>
              </a:lnSpc>
            </a:pPr>
          </a:p>
        </p:txBody>
      </p:sp>
      <p:sp>
        <p:nvSpPr>
          <p:cNvPr name="Freeform 13" id="13"/>
          <p:cNvSpPr/>
          <p:nvPr/>
        </p:nvSpPr>
        <p:spPr>
          <a:xfrm flipH="false" flipV="false" rot="0">
            <a:off x="6250711" y="4389525"/>
            <a:ext cx="868201" cy="868201"/>
          </a:xfrm>
          <a:custGeom>
            <a:avLst/>
            <a:gdLst/>
            <a:ahLst/>
            <a:cxnLst/>
            <a:rect r="r" b="b" t="t" l="l"/>
            <a:pathLst>
              <a:path h="868201" w="868201">
                <a:moveTo>
                  <a:pt x="0" y="0"/>
                </a:moveTo>
                <a:lnTo>
                  <a:pt x="868200" y="0"/>
                </a:lnTo>
                <a:lnTo>
                  <a:pt x="868200" y="868201"/>
                </a:lnTo>
                <a:lnTo>
                  <a:pt x="0" y="8682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6264766" y="6229492"/>
            <a:ext cx="878189" cy="878189"/>
          </a:xfrm>
          <a:custGeom>
            <a:avLst/>
            <a:gdLst/>
            <a:ahLst/>
            <a:cxnLst/>
            <a:rect r="r" b="b" t="t" l="l"/>
            <a:pathLst>
              <a:path h="878189" w="878189">
                <a:moveTo>
                  <a:pt x="0" y="0"/>
                </a:moveTo>
                <a:lnTo>
                  <a:pt x="878189" y="0"/>
                </a:lnTo>
                <a:lnTo>
                  <a:pt x="878189" y="878189"/>
                </a:lnTo>
                <a:lnTo>
                  <a:pt x="0" y="8781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6283817" y="8022989"/>
            <a:ext cx="878189" cy="878189"/>
          </a:xfrm>
          <a:custGeom>
            <a:avLst/>
            <a:gdLst/>
            <a:ahLst/>
            <a:cxnLst/>
            <a:rect r="r" b="b" t="t" l="l"/>
            <a:pathLst>
              <a:path h="878189" w="878189">
                <a:moveTo>
                  <a:pt x="0" y="0"/>
                </a:moveTo>
                <a:lnTo>
                  <a:pt x="878188" y="0"/>
                </a:lnTo>
                <a:lnTo>
                  <a:pt x="878188" y="878189"/>
                </a:lnTo>
                <a:lnTo>
                  <a:pt x="0" y="8781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6241752" y="2557754"/>
            <a:ext cx="877159" cy="877159"/>
          </a:xfrm>
          <a:custGeom>
            <a:avLst/>
            <a:gdLst/>
            <a:ahLst/>
            <a:cxnLst/>
            <a:rect r="r" b="b" t="t" l="l"/>
            <a:pathLst>
              <a:path h="877159" w="877159">
                <a:moveTo>
                  <a:pt x="0" y="0"/>
                </a:moveTo>
                <a:lnTo>
                  <a:pt x="877159" y="0"/>
                </a:lnTo>
                <a:lnTo>
                  <a:pt x="877159" y="877160"/>
                </a:lnTo>
                <a:lnTo>
                  <a:pt x="0" y="8771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8" id="18"/>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AutoShape 19" id="19"/>
          <p:cNvSpPr/>
          <p:nvPr/>
        </p:nvSpPr>
        <p:spPr>
          <a:xfrm>
            <a:off x="6684811" y="3354732"/>
            <a:ext cx="0" cy="1034793"/>
          </a:xfrm>
          <a:prstGeom prst="line">
            <a:avLst/>
          </a:prstGeom>
          <a:ln cap="flat" w="38100">
            <a:solidFill>
              <a:srgbClr val="0CB4BC"/>
            </a:solidFill>
            <a:prstDash val="solid"/>
            <a:headEnd type="none" len="sm" w="sm"/>
            <a:tailEnd type="arrow" len="sm" w="med"/>
          </a:ln>
        </p:spPr>
      </p:sp>
      <p:sp>
        <p:nvSpPr>
          <p:cNvPr name="AutoShape 20" id="20"/>
          <p:cNvSpPr/>
          <p:nvPr/>
        </p:nvSpPr>
        <p:spPr>
          <a:xfrm>
            <a:off x="6684811" y="5257726"/>
            <a:ext cx="19050" cy="971766"/>
          </a:xfrm>
          <a:prstGeom prst="line">
            <a:avLst/>
          </a:prstGeom>
          <a:ln cap="flat" w="38100">
            <a:solidFill>
              <a:srgbClr val="0CB4BC"/>
            </a:solidFill>
            <a:prstDash val="solid"/>
            <a:headEnd type="none" len="sm" w="sm"/>
            <a:tailEnd type="arrow" len="sm" w="med"/>
          </a:ln>
        </p:spPr>
      </p:sp>
      <p:sp>
        <p:nvSpPr>
          <p:cNvPr name="AutoShape 21" id="21"/>
          <p:cNvSpPr/>
          <p:nvPr/>
        </p:nvSpPr>
        <p:spPr>
          <a:xfrm>
            <a:off x="6703861" y="7068377"/>
            <a:ext cx="19050" cy="954612"/>
          </a:xfrm>
          <a:prstGeom prst="line">
            <a:avLst/>
          </a:prstGeom>
          <a:ln cap="flat" w="38100">
            <a:solidFill>
              <a:srgbClr val="0CB4BC"/>
            </a:solidFill>
            <a:prstDash val="solid"/>
            <a:headEnd type="none" len="sm" w="sm"/>
            <a:tailEnd type="arrow" len="sm" w="med"/>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7240" y="872490"/>
            <a:ext cx="6217920"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Client Communications </a:t>
            </a:r>
          </a:p>
        </p:txBody>
      </p:sp>
      <p:sp>
        <p:nvSpPr>
          <p:cNvPr name="TextBox 3" id="3"/>
          <p:cNvSpPr txBox="true"/>
          <p:nvPr/>
        </p:nvSpPr>
        <p:spPr>
          <a:xfrm rot="0">
            <a:off x="777240" y="1450064"/>
            <a:ext cx="3204075" cy="381635"/>
          </a:xfrm>
          <a:prstGeom prst="rect">
            <a:avLst/>
          </a:prstGeom>
        </p:spPr>
        <p:txBody>
          <a:bodyPr anchor="t" rtlCol="false" tIns="0" lIns="0" bIns="0" rIns="0">
            <a:spAutoFit/>
          </a:bodyPr>
          <a:lstStyle/>
          <a:p>
            <a:pPr algn="l">
              <a:lnSpc>
                <a:spcPts val="3219"/>
              </a:lnSpc>
            </a:pPr>
            <a:r>
              <a:rPr lang="en-US" sz="1999">
                <a:solidFill>
                  <a:srgbClr val="0CB4BC"/>
                </a:solidFill>
                <a:latin typeface="Avenir LT W01 1"/>
                <a:ea typeface="Avenir LT W01 1"/>
                <a:cs typeface="Avenir LT W01 1"/>
                <a:sym typeface="Avenir LT W01 1"/>
              </a:rPr>
              <a:t>Target Client Audiences</a:t>
            </a:r>
          </a:p>
        </p:txBody>
      </p:sp>
      <p:grpSp>
        <p:nvGrpSpPr>
          <p:cNvPr name="Group 4" id="4"/>
          <p:cNvGrpSpPr/>
          <p:nvPr/>
        </p:nvGrpSpPr>
        <p:grpSpPr>
          <a:xfrm rot="0">
            <a:off x="-29040" y="9781071"/>
            <a:ext cx="7830480" cy="277329"/>
            <a:chOff x="0" y="0"/>
            <a:chExt cx="3013172" cy="106716"/>
          </a:xfrm>
        </p:grpSpPr>
        <p:sp>
          <p:nvSpPr>
            <p:cNvPr name="Freeform 5" id="5"/>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6" id="6"/>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TextBox 7" id="7"/>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8" id="8"/>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
        <p:nvSpPr>
          <p:cNvPr name="TextBox 9" id="9"/>
          <p:cNvSpPr txBox="true"/>
          <p:nvPr/>
        </p:nvSpPr>
        <p:spPr>
          <a:xfrm rot="0">
            <a:off x="777240" y="1917424"/>
            <a:ext cx="6217920" cy="780034"/>
          </a:xfrm>
          <a:prstGeom prst="rect">
            <a:avLst/>
          </a:prstGeom>
        </p:spPr>
        <p:txBody>
          <a:bodyPr anchor="t" rtlCol="false" tIns="0" lIns="0" bIns="0" rIns="0">
            <a:spAutoFit/>
          </a:bodyPr>
          <a:lstStyle/>
          <a:p>
            <a:pPr algn="l">
              <a:lnSpc>
                <a:spcPts val="1932"/>
              </a:lnSpc>
            </a:pPr>
            <a:r>
              <a:rPr lang="en-US" sz="1200" i="true">
                <a:solidFill>
                  <a:srgbClr val="141B2B"/>
                </a:solidFill>
                <a:latin typeface="Nunito Sans Regular Italics"/>
                <a:ea typeface="Nunito Sans Regular Italics"/>
                <a:cs typeface="Nunito Sans Regular Italics"/>
                <a:sym typeface="Nunito Sans Regular Italics"/>
              </a:rPr>
              <a:t>*customize messaging for each client</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Current Clients</a:t>
            </a:r>
          </a:p>
          <a:p>
            <a:pPr algn="l" marL="302261" indent="-151130" lvl="1">
              <a:lnSpc>
                <a:spcPts val="2254"/>
              </a:lnSpc>
              <a:buFont typeface="Arial"/>
              <a:buChar char="•"/>
            </a:pPr>
            <a:r>
              <a:rPr lang="en-US" sz="1400">
                <a:solidFill>
                  <a:srgbClr val="141B2B"/>
                </a:solidFill>
                <a:latin typeface="Nunito Sans Regular"/>
                <a:ea typeface="Nunito Sans Regular"/>
                <a:cs typeface="Nunito Sans Regular"/>
                <a:sym typeface="Nunito Sans Regular"/>
              </a:rPr>
              <a:t>Prospective Clients</a:t>
            </a:r>
          </a:p>
        </p:txBody>
      </p:sp>
      <p:sp>
        <p:nvSpPr>
          <p:cNvPr name="Freeform 10" id="10"/>
          <p:cNvSpPr/>
          <p:nvPr/>
        </p:nvSpPr>
        <p:spPr>
          <a:xfrm flipH="false" flipV="false" rot="0">
            <a:off x="1605636" y="2939710"/>
            <a:ext cx="4751359" cy="6599109"/>
          </a:xfrm>
          <a:custGeom>
            <a:avLst/>
            <a:gdLst/>
            <a:ahLst/>
            <a:cxnLst/>
            <a:rect r="r" b="b" t="t" l="l"/>
            <a:pathLst>
              <a:path h="6599109" w="4751359">
                <a:moveTo>
                  <a:pt x="0" y="0"/>
                </a:moveTo>
                <a:lnTo>
                  <a:pt x="4751359" y="0"/>
                </a:lnTo>
                <a:lnTo>
                  <a:pt x="4751359" y="6599109"/>
                </a:lnTo>
                <a:lnTo>
                  <a:pt x="0" y="6599109"/>
                </a:lnTo>
                <a:lnTo>
                  <a:pt x="0" y="0"/>
                </a:lnTo>
                <a:close/>
              </a:path>
            </a:pathLst>
          </a:custGeom>
          <a:blipFill>
            <a:blip r:embed="rId2"/>
            <a:stretch>
              <a:fillRect l="0" t="0" r="0" b="0"/>
            </a:stretch>
          </a:blipFill>
        </p:spPr>
      </p:sp>
      <p:sp>
        <p:nvSpPr>
          <p:cNvPr name="Freeform 11" id="11"/>
          <p:cNvSpPr/>
          <p:nvPr/>
        </p:nvSpPr>
        <p:spPr>
          <a:xfrm flipH="false" flipV="false" rot="0">
            <a:off x="3897974" y="3566799"/>
            <a:ext cx="411109" cy="427429"/>
          </a:xfrm>
          <a:custGeom>
            <a:avLst/>
            <a:gdLst/>
            <a:ahLst/>
            <a:cxnLst/>
            <a:rect r="r" b="b" t="t" l="l"/>
            <a:pathLst>
              <a:path h="427429" w="411109">
                <a:moveTo>
                  <a:pt x="0" y="0"/>
                </a:moveTo>
                <a:lnTo>
                  <a:pt x="411110" y="0"/>
                </a:lnTo>
                <a:lnTo>
                  <a:pt x="411110" y="427429"/>
                </a:lnTo>
                <a:lnTo>
                  <a:pt x="0" y="427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2026442" y="3742451"/>
            <a:ext cx="4154175" cy="4379595"/>
          </a:xfrm>
          <a:prstGeom prst="rect">
            <a:avLst/>
          </a:prstGeom>
        </p:spPr>
        <p:txBody>
          <a:bodyPr anchor="t" rtlCol="false" tIns="0" lIns="0" bIns="0" rIns="0">
            <a:spAutoFit/>
          </a:bodyPr>
          <a:lstStyle/>
          <a:p>
            <a:pPr algn="just">
              <a:lnSpc>
                <a:spcPts val="1679"/>
              </a:lnSpc>
            </a:pPr>
          </a:p>
          <a:p>
            <a:pPr algn="just">
              <a:lnSpc>
                <a:spcPts val="1679"/>
              </a:lnSpc>
            </a:pPr>
            <a:r>
              <a:rPr lang="en-US" sz="1200">
                <a:solidFill>
                  <a:srgbClr val="000000"/>
                </a:solidFill>
                <a:latin typeface="Nunito Sans Regular"/>
                <a:ea typeface="Nunito Sans Regular"/>
                <a:cs typeface="Nunito Sans Regular"/>
                <a:sym typeface="Nunito Sans Regular"/>
              </a:rPr>
              <a:t>Dear [Client],</a:t>
            </a:r>
          </a:p>
          <a:p>
            <a:pPr algn="just">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We're excited to introduce our new online staffing app, [App Name], designed to revolutionize your staffing experience. </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With real-time job notifications and simplified communication, [App Name] allows us to connect you with top talent Instantly and efficiently.  </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Experience seamless staffing operations and faster access to qualified candidates. </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Thank you for your partnership. We look forward to supporting your staffing needs with [App Name].</a:t>
            </a:r>
          </a:p>
          <a:p>
            <a:pPr algn="l">
              <a:lnSpc>
                <a:spcPts val="1679"/>
              </a:lnSpc>
            </a:pPr>
          </a:p>
          <a:p>
            <a:pPr algn="l">
              <a:lnSpc>
                <a:spcPts val="1679"/>
              </a:lnSpc>
            </a:pPr>
            <a:r>
              <a:rPr lang="en-US" sz="1200">
                <a:solidFill>
                  <a:srgbClr val="000000"/>
                </a:solidFill>
                <a:latin typeface="Nunito Sans Regular"/>
                <a:ea typeface="Nunito Sans Regular"/>
                <a:cs typeface="Nunito Sans Regular"/>
                <a:sym typeface="Nunito Sans Regular"/>
              </a:rPr>
              <a:t>Best regards,</a:t>
            </a:r>
          </a:p>
          <a:p>
            <a:pPr algn="just">
              <a:lnSpc>
                <a:spcPts val="1679"/>
              </a:lnSpc>
            </a:pPr>
          </a:p>
          <a:p>
            <a:pPr algn="just">
              <a:lnSpc>
                <a:spcPts val="1679"/>
              </a:lnSpc>
            </a:pPr>
            <a:r>
              <a:rPr lang="en-US" sz="1200">
                <a:solidFill>
                  <a:srgbClr val="000000"/>
                </a:solidFill>
                <a:latin typeface="Nunito Sans Regular"/>
                <a:ea typeface="Nunito Sans Regular"/>
                <a:cs typeface="Nunito Sans Regular"/>
                <a:sym typeface="Nunito Sans Regular"/>
              </a:rPr>
              <a:t>[Your Name] </a:t>
            </a:r>
          </a:p>
          <a:p>
            <a:pPr algn="just">
              <a:lnSpc>
                <a:spcPts val="1679"/>
              </a:lnSpc>
            </a:pPr>
            <a:r>
              <a:rPr lang="en-US" sz="1200">
                <a:solidFill>
                  <a:srgbClr val="000000"/>
                </a:solidFill>
                <a:latin typeface="Nunito Sans Regular"/>
                <a:ea typeface="Nunito Sans Regular"/>
                <a:cs typeface="Nunito Sans Regular"/>
                <a:sym typeface="Nunito Sans Regular"/>
              </a:rPr>
              <a:t>[Your Company Name]</a:t>
            </a:r>
          </a:p>
          <a:p>
            <a:pPr algn="just">
              <a:lnSpc>
                <a:spcPts val="167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7240" y="872490"/>
            <a:ext cx="6217920"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Talent Communications </a:t>
            </a:r>
          </a:p>
        </p:txBody>
      </p:sp>
      <p:sp>
        <p:nvSpPr>
          <p:cNvPr name="TextBox 3" id="3"/>
          <p:cNvSpPr txBox="true"/>
          <p:nvPr/>
        </p:nvSpPr>
        <p:spPr>
          <a:xfrm rot="0">
            <a:off x="777240" y="1450064"/>
            <a:ext cx="3204075" cy="381635"/>
          </a:xfrm>
          <a:prstGeom prst="rect">
            <a:avLst/>
          </a:prstGeom>
        </p:spPr>
        <p:txBody>
          <a:bodyPr anchor="t" rtlCol="false" tIns="0" lIns="0" bIns="0" rIns="0">
            <a:spAutoFit/>
          </a:bodyPr>
          <a:lstStyle/>
          <a:p>
            <a:pPr algn="l">
              <a:lnSpc>
                <a:spcPts val="3219"/>
              </a:lnSpc>
            </a:pPr>
            <a:r>
              <a:rPr lang="en-US" sz="1999">
                <a:solidFill>
                  <a:srgbClr val="0CB4BC"/>
                </a:solidFill>
                <a:latin typeface="Avenir LT W01 1"/>
                <a:ea typeface="Avenir LT W01 1"/>
                <a:cs typeface="Avenir LT W01 1"/>
                <a:sym typeface="Avenir LT W01 1"/>
              </a:rPr>
              <a:t>Best Practices</a:t>
            </a:r>
          </a:p>
        </p:txBody>
      </p:sp>
      <p:grpSp>
        <p:nvGrpSpPr>
          <p:cNvPr name="Group 4" id="4"/>
          <p:cNvGrpSpPr/>
          <p:nvPr/>
        </p:nvGrpSpPr>
        <p:grpSpPr>
          <a:xfrm rot="0">
            <a:off x="-29040" y="9781071"/>
            <a:ext cx="7830480" cy="277329"/>
            <a:chOff x="0" y="0"/>
            <a:chExt cx="3013172" cy="106716"/>
          </a:xfrm>
        </p:grpSpPr>
        <p:sp>
          <p:nvSpPr>
            <p:cNvPr name="Freeform 5" id="5"/>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6" id="6"/>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sp>
        <p:nvSpPr>
          <p:cNvPr name="TextBox 7" id="7"/>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8" id="8"/>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grpSp>
        <p:nvGrpSpPr>
          <p:cNvPr name="Group 9" id="9"/>
          <p:cNvGrpSpPr/>
          <p:nvPr/>
        </p:nvGrpSpPr>
        <p:grpSpPr>
          <a:xfrm rot="0">
            <a:off x="1170247" y="5528109"/>
            <a:ext cx="4605064" cy="2855050"/>
            <a:chOff x="0" y="0"/>
            <a:chExt cx="1605251" cy="995225"/>
          </a:xfrm>
        </p:grpSpPr>
        <p:sp>
          <p:nvSpPr>
            <p:cNvPr name="Freeform 10" id="10"/>
            <p:cNvSpPr/>
            <p:nvPr/>
          </p:nvSpPr>
          <p:spPr>
            <a:xfrm flipH="false" flipV="false" rot="0">
              <a:off x="0" y="0"/>
              <a:ext cx="1605251" cy="995225"/>
            </a:xfrm>
            <a:custGeom>
              <a:avLst/>
              <a:gdLst/>
              <a:ahLst/>
              <a:cxnLst/>
              <a:rect r="r" b="b" t="t" l="l"/>
              <a:pathLst>
                <a:path h="995225" w="1605251">
                  <a:moveTo>
                    <a:pt x="16812" y="0"/>
                  </a:moveTo>
                  <a:lnTo>
                    <a:pt x="1588439" y="0"/>
                  </a:lnTo>
                  <a:cubicBezTo>
                    <a:pt x="1597724" y="0"/>
                    <a:pt x="1605251" y="7527"/>
                    <a:pt x="1605251" y="16812"/>
                  </a:cubicBezTo>
                  <a:lnTo>
                    <a:pt x="1605251" y="978413"/>
                  </a:lnTo>
                  <a:cubicBezTo>
                    <a:pt x="1605251" y="987698"/>
                    <a:pt x="1597724" y="995225"/>
                    <a:pt x="1588439" y="995225"/>
                  </a:cubicBezTo>
                  <a:lnTo>
                    <a:pt x="16812" y="995225"/>
                  </a:lnTo>
                  <a:cubicBezTo>
                    <a:pt x="7527" y="995225"/>
                    <a:pt x="0" y="987698"/>
                    <a:pt x="0" y="978413"/>
                  </a:cubicBezTo>
                  <a:lnTo>
                    <a:pt x="0" y="16812"/>
                  </a:lnTo>
                  <a:cubicBezTo>
                    <a:pt x="0" y="7527"/>
                    <a:pt x="7527" y="0"/>
                    <a:pt x="16812" y="0"/>
                  </a:cubicBezTo>
                  <a:close/>
                </a:path>
              </a:pathLst>
            </a:custGeom>
            <a:solidFill>
              <a:srgbClr val="BFDBEF">
                <a:alpha val="49804"/>
              </a:srgbClr>
            </a:solidFill>
          </p:spPr>
        </p:sp>
        <p:sp>
          <p:nvSpPr>
            <p:cNvPr name="TextBox 11" id="11"/>
            <p:cNvSpPr txBox="true"/>
            <p:nvPr/>
          </p:nvSpPr>
          <p:spPr>
            <a:xfrm>
              <a:off x="0" y="-19050"/>
              <a:ext cx="1605251" cy="1014275"/>
            </a:xfrm>
            <a:prstGeom prst="rect">
              <a:avLst/>
            </a:prstGeom>
          </p:spPr>
          <p:txBody>
            <a:bodyPr anchor="ctr" rtlCol="false" tIns="50800" lIns="50800" bIns="50800" rIns="50800"/>
            <a:lstStyle/>
            <a:p>
              <a:pPr algn="ctr">
                <a:lnSpc>
                  <a:spcPts val="1442"/>
                </a:lnSpc>
              </a:pPr>
            </a:p>
          </p:txBody>
        </p:sp>
      </p:grpSp>
      <p:sp>
        <p:nvSpPr>
          <p:cNvPr name="TextBox 12" id="12"/>
          <p:cNvSpPr txBox="true"/>
          <p:nvPr/>
        </p:nvSpPr>
        <p:spPr>
          <a:xfrm rot="0">
            <a:off x="777240" y="2089842"/>
            <a:ext cx="6217920" cy="1593088"/>
          </a:xfrm>
          <a:prstGeom prst="rect">
            <a:avLst/>
          </a:prstGeom>
        </p:spPr>
        <p:txBody>
          <a:bodyPr anchor="t" rtlCol="false" tIns="0" lIns="0" bIns="0" rIns="0">
            <a:spAutoFit/>
          </a:bodyPr>
          <a:lstStyle/>
          <a:p>
            <a:pPr algn="l" marL="345439" indent="-172720" lvl="1">
              <a:lnSpc>
                <a:spcPts val="2575"/>
              </a:lnSpc>
              <a:buFont typeface="Arial"/>
              <a:buChar char="•"/>
            </a:pPr>
            <a:r>
              <a:rPr lang="en-US" sz="1599">
                <a:solidFill>
                  <a:srgbClr val="141B2B"/>
                </a:solidFill>
                <a:latin typeface="Nunito Sans Regular"/>
                <a:ea typeface="Nunito Sans Regular"/>
                <a:cs typeface="Nunito Sans Regular"/>
                <a:sym typeface="Nunito Sans Regular"/>
              </a:rPr>
              <a:t>Clearly communicate the benefits and added value of using the new app.</a:t>
            </a:r>
          </a:p>
          <a:p>
            <a:pPr algn="l" marL="345439" indent="-172720" lvl="1">
              <a:lnSpc>
                <a:spcPts val="2575"/>
              </a:lnSpc>
              <a:buFont typeface="Arial"/>
              <a:buChar char="•"/>
            </a:pPr>
            <a:r>
              <a:rPr lang="en-US" sz="1599">
                <a:solidFill>
                  <a:srgbClr val="141B2B"/>
                </a:solidFill>
                <a:latin typeface="Nunito Sans Regular"/>
                <a:ea typeface="Nunito Sans Regular"/>
                <a:cs typeface="Nunito Sans Regular"/>
                <a:sym typeface="Nunito Sans Regular"/>
              </a:rPr>
              <a:t>Highlight how the app works and its features that enhance the candidate/worker experience.</a:t>
            </a:r>
          </a:p>
          <a:p>
            <a:pPr algn="l">
              <a:lnSpc>
                <a:spcPts val="2575"/>
              </a:lnSpc>
            </a:pPr>
          </a:p>
        </p:txBody>
      </p:sp>
      <p:grpSp>
        <p:nvGrpSpPr>
          <p:cNvPr name="Group 13" id="13"/>
          <p:cNvGrpSpPr/>
          <p:nvPr/>
        </p:nvGrpSpPr>
        <p:grpSpPr>
          <a:xfrm rot="0">
            <a:off x="1792093" y="3576794"/>
            <a:ext cx="4229912" cy="4548293"/>
            <a:chOff x="0" y="0"/>
            <a:chExt cx="5639883" cy="6064390"/>
          </a:xfrm>
        </p:grpSpPr>
        <p:sp>
          <p:nvSpPr>
            <p:cNvPr name="Freeform 14" id="14"/>
            <p:cNvSpPr/>
            <p:nvPr/>
          </p:nvSpPr>
          <p:spPr>
            <a:xfrm flipH="false" flipV="false" rot="0">
              <a:off x="0" y="0"/>
              <a:ext cx="5639883" cy="6064390"/>
            </a:xfrm>
            <a:custGeom>
              <a:avLst/>
              <a:gdLst/>
              <a:ahLst/>
              <a:cxnLst/>
              <a:rect r="r" b="b" t="t" l="l"/>
              <a:pathLst>
                <a:path h="6064390" w="5639883">
                  <a:moveTo>
                    <a:pt x="0" y="0"/>
                  </a:moveTo>
                  <a:lnTo>
                    <a:pt x="5639883" y="0"/>
                  </a:lnTo>
                  <a:lnTo>
                    <a:pt x="5639883" y="6064390"/>
                  </a:lnTo>
                  <a:lnTo>
                    <a:pt x="0" y="6064390"/>
                  </a:lnTo>
                  <a:lnTo>
                    <a:pt x="0" y="0"/>
                  </a:lnTo>
                  <a:close/>
                </a:path>
              </a:pathLst>
            </a:custGeom>
            <a:blipFill>
              <a:blip r:embed="rId2"/>
              <a:stretch>
                <a:fillRect l="0" t="0" r="0" b="0"/>
              </a:stretch>
            </a:blipFill>
          </p:spPr>
        </p:sp>
        <p:grpSp>
          <p:nvGrpSpPr>
            <p:cNvPr name="Group 15" id="15"/>
            <p:cNvGrpSpPr/>
            <p:nvPr/>
          </p:nvGrpSpPr>
          <p:grpSpPr>
            <a:xfrm rot="0">
              <a:off x="1894058" y="5002339"/>
              <a:ext cx="200896" cy="20089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1457"/>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520"/>
                  </a:lnSpc>
                </a:pPr>
              </a:p>
            </p:txBody>
          </p:sp>
        </p:grpSp>
        <p:grpSp>
          <p:nvGrpSpPr>
            <p:cNvPr name="Group 18" id="18"/>
            <p:cNvGrpSpPr/>
            <p:nvPr/>
          </p:nvGrpSpPr>
          <p:grpSpPr>
            <a:xfrm rot="0">
              <a:off x="1994505" y="4450426"/>
              <a:ext cx="3357930" cy="454236"/>
              <a:chOff x="0" y="0"/>
              <a:chExt cx="812800" cy="109950"/>
            </a:xfrm>
          </p:grpSpPr>
          <p:sp>
            <p:nvSpPr>
              <p:cNvPr name="Freeform 19" id="19"/>
              <p:cNvSpPr/>
              <p:nvPr/>
            </p:nvSpPr>
            <p:spPr>
              <a:xfrm flipH="false" flipV="false" rot="0">
                <a:off x="0" y="0"/>
                <a:ext cx="812800" cy="109950"/>
              </a:xfrm>
              <a:custGeom>
                <a:avLst/>
                <a:gdLst/>
                <a:ahLst/>
                <a:cxnLst/>
                <a:rect r="r" b="b" t="t" l="l"/>
                <a:pathLst>
                  <a:path h="109950" w="812800">
                    <a:moveTo>
                      <a:pt x="0" y="0"/>
                    </a:moveTo>
                    <a:lnTo>
                      <a:pt x="812800" y="0"/>
                    </a:lnTo>
                    <a:lnTo>
                      <a:pt x="812800" y="109950"/>
                    </a:lnTo>
                    <a:lnTo>
                      <a:pt x="0" y="109950"/>
                    </a:lnTo>
                    <a:close/>
                  </a:path>
                </a:pathLst>
              </a:custGeom>
              <a:solidFill>
                <a:srgbClr val="FFFFFF"/>
              </a:solidFill>
            </p:spPr>
          </p:sp>
          <p:sp>
            <p:nvSpPr>
              <p:cNvPr name="TextBox 20" id="20"/>
              <p:cNvSpPr txBox="true"/>
              <p:nvPr/>
            </p:nvSpPr>
            <p:spPr>
              <a:xfrm>
                <a:off x="0" y="-47625"/>
                <a:ext cx="812800" cy="157575"/>
              </a:xfrm>
              <a:prstGeom prst="rect">
                <a:avLst/>
              </a:prstGeom>
            </p:spPr>
            <p:txBody>
              <a:bodyPr anchor="ctr" rtlCol="false" tIns="50800" lIns="50800" bIns="50800" rIns="50800"/>
              <a:lstStyle/>
              <a:p>
                <a:pPr algn="ctr">
                  <a:lnSpc>
                    <a:spcPts val="2520"/>
                  </a:lnSpc>
                </a:pPr>
              </a:p>
            </p:txBody>
          </p:sp>
        </p:grpSp>
        <p:sp>
          <p:nvSpPr>
            <p:cNvPr name="TextBox 21" id="21"/>
            <p:cNvSpPr txBox="true"/>
            <p:nvPr/>
          </p:nvSpPr>
          <p:spPr>
            <a:xfrm rot="0">
              <a:off x="2138554" y="4503269"/>
              <a:ext cx="2422879" cy="329499"/>
            </a:xfrm>
            <a:prstGeom prst="rect">
              <a:avLst/>
            </a:prstGeom>
          </p:spPr>
          <p:txBody>
            <a:bodyPr anchor="t" rtlCol="false" tIns="0" lIns="0" bIns="0" rIns="0">
              <a:spAutoFit/>
            </a:bodyPr>
            <a:lstStyle/>
            <a:p>
              <a:pPr algn="l">
                <a:lnSpc>
                  <a:spcPts val="1040"/>
                </a:lnSpc>
              </a:pPr>
              <a:r>
                <a:rPr lang="en-US" sz="743">
                  <a:solidFill>
                    <a:srgbClr val="000000"/>
                  </a:solidFill>
                  <a:latin typeface="Nunito Sans Regular"/>
                  <a:ea typeface="Nunito Sans Regular"/>
                  <a:cs typeface="Nunito Sans Regular"/>
                  <a:sym typeface="Nunito Sans Regular"/>
                </a:rPr>
                <a:t>There is a new data architect opportunity</a:t>
              </a:r>
            </a:p>
            <a:p>
              <a:pPr algn="l">
                <a:lnSpc>
                  <a:spcPts val="1040"/>
                </a:lnSpc>
              </a:pPr>
              <a:r>
                <a:rPr lang="en-US" sz="743">
                  <a:solidFill>
                    <a:srgbClr val="000000"/>
                  </a:solidFill>
                  <a:latin typeface="Nunito Sans Regular"/>
                  <a:ea typeface="Nunito Sans Regular"/>
                  <a:cs typeface="Nunito Sans Regular"/>
                  <a:sym typeface="Nunito Sans Regular"/>
                </a:rPr>
                <a:t>from TechCO new week - St Paul MN</a:t>
              </a:r>
            </a:p>
          </p:txBody>
        </p:sp>
      </p:gr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040" y="9781071"/>
            <a:ext cx="7830480" cy="277329"/>
            <a:chOff x="0" y="0"/>
            <a:chExt cx="3013172" cy="106716"/>
          </a:xfrm>
        </p:grpSpPr>
        <p:sp>
          <p:nvSpPr>
            <p:cNvPr name="Freeform 3" id="3"/>
            <p:cNvSpPr/>
            <p:nvPr/>
          </p:nvSpPr>
          <p:spPr>
            <a:xfrm flipH="false" flipV="false" rot="0">
              <a:off x="0" y="0"/>
              <a:ext cx="3013172" cy="106716"/>
            </a:xfrm>
            <a:custGeom>
              <a:avLst/>
              <a:gdLst/>
              <a:ahLst/>
              <a:cxnLst/>
              <a:rect r="r" b="b" t="t" l="l"/>
              <a:pathLst>
                <a:path h="106716" w="3013172">
                  <a:moveTo>
                    <a:pt x="0" y="0"/>
                  </a:moveTo>
                  <a:lnTo>
                    <a:pt x="3013172" y="0"/>
                  </a:lnTo>
                  <a:lnTo>
                    <a:pt x="3013172" y="106716"/>
                  </a:lnTo>
                  <a:lnTo>
                    <a:pt x="0" y="106716"/>
                  </a:lnTo>
                  <a:close/>
                </a:path>
              </a:pathLst>
            </a:custGeom>
            <a:solidFill>
              <a:srgbClr val="141B2B"/>
            </a:solidFill>
          </p:spPr>
        </p:sp>
        <p:sp>
          <p:nvSpPr>
            <p:cNvPr name="TextBox 4" id="4"/>
            <p:cNvSpPr txBox="true"/>
            <p:nvPr/>
          </p:nvSpPr>
          <p:spPr>
            <a:xfrm>
              <a:off x="0" y="-19050"/>
              <a:ext cx="3013172" cy="125766"/>
            </a:xfrm>
            <a:prstGeom prst="rect">
              <a:avLst/>
            </a:prstGeom>
          </p:spPr>
          <p:txBody>
            <a:bodyPr anchor="ctr" rtlCol="false" tIns="50800" lIns="50800" bIns="50800" rIns="50800"/>
            <a:lstStyle/>
            <a:p>
              <a:pPr algn="ctr">
                <a:lnSpc>
                  <a:spcPts val="1175"/>
                </a:lnSpc>
              </a:pPr>
            </a:p>
          </p:txBody>
        </p:sp>
      </p:grpSp>
      <p:graphicFrame>
        <p:nvGraphicFramePr>
          <p:cNvPr name="Table 5" id="5"/>
          <p:cNvGraphicFramePr>
            <a:graphicFrameLocks noGrp="true"/>
          </p:cNvGraphicFramePr>
          <p:nvPr/>
        </p:nvGraphicFramePr>
        <p:xfrm>
          <a:off x="461983" y="2521015"/>
          <a:ext cx="6824303" cy="7181850"/>
        </p:xfrm>
        <a:graphic>
          <a:graphicData uri="http://schemas.openxmlformats.org/drawingml/2006/table">
            <a:tbl>
              <a:tblPr/>
              <a:tblGrid>
                <a:gridCol w="1706076"/>
                <a:gridCol w="1706076"/>
                <a:gridCol w="1706076"/>
                <a:gridCol w="1706076"/>
              </a:tblGrid>
              <a:tr h="773577">
                <a:tc gridSpan="4">
                  <a:txBody>
                    <a:bodyPr anchor="t" rtlCol="false"/>
                    <a:lstStyle/>
                    <a:p>
                      <a:pPr algn="ctr">
                        <a:lnSpc>
                          <a:spcPts val="3402"/>
                        </a:lnSpc>
                        <a:defRPr/>
                      </a:pPr>
                      <a:r>
                        <a:rPr lang="en-US" sz="2430" b="true">
                          <a:solidFill>
                            <a:srgbClr val="FFFFFF"/>
                          </a:solidFill>
                          <a:latin typeface="Nunito Sans Regular Bold"/>
                          <a:ea typeface="Nunito Sans Regular Bold"/>
                          <a:cs typeface="Nunito Sans Regular Bold"/>
                          <a:sym typeface="Nunito Sans Regular Bold"/>
                        </a:rPr>
                        <a:t>Communications Calendar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hMerge="true">
                  <a:txBody>
                    <a:bodyPr anchor="t" rtlCol="false"/>
                    <a:lstStyle/>
                    <a:p>
                      <a:pPr algn="ctr">
                        <a:lnSpc>
                          <a:spcPts val="3402"/>
                        </a:lnSpc>
                        <a:defRPr/>
                      </a:pPr>
                      <a:r>
                        <a:rPr lang="en-US" sz="2430" b="true">
                          <a:solidFill>
                            <a:srgbClr val="FFFFFF"/>
                          </a:solidFill>
                          <a:latin typeface="Nunito Sans Regular Bold"/>
                          <a:ea typeface="Nunito Sans Regular Bold"/>
                          <a:cs typeface="Nunito Sans Regular Bold"/>
                          <a:sym typeface="Nunito Sans Regular Bold"/>
                        </a:rPr>
                        <a:t>Communications Calendar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hMerge="true">
                  <a:txBody>
                    <a:bodyPr anchor="t" rtlCol="false"/>
                    <a:lstStyle/>
                    <a:p>
                      <a:pPr algn="ctr">
                        <a:lnSpc>
                          <a:spcPts val="3402"/>
                        </a:lnSpc>
                        <a:defRPr/>
                      </a:pPr>
                      <a:r>
                        <a:rPr lang="en-US" sz="2430" b="true">
                          <a:solidFill>
                            <a:srgbClr val="FFFFFF"/>
                          </a:solidFill>
                          <a:latin typeface="Nunito Sans Regular Bold"/>
                          <a:ea typeface="Nunito Sans Regular Bold"/>
                          <a:cs typeface="Nunito Sans Regular Bold"/>
                          <a:sym typeface="Nunito Sans Regular Bold"/>
                        </a:rPr>
                        <a:t>Communications Calendar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hMerge="true">
                  <a:txBody>
                    <a:bodyPr anchor="t" rtlCol="false"/>
                    <a:lstStyle/>
                    <a:p>
                      <a:pPr algn="ctr">
                        <a:lnSpc>
                          <a:spcPts val="3402"/>
                        </a:lnSpc>
                        <a:defRPr/>
                      </a:pPr>
                      <a:r>
                        <a:rPr lang="en-US" sz="2430" b="true">
                          <a:solidFill>
                            <a:srgbClr val="FFFFFF"/>
                          </a:solidFill>
                          <a:latin typeface="Nunito Sans Regular Bold"/>
                          <a:ea typeface="Nunito Sans Regular Bold"/>
                          <a:cs typeface="Nunito Sans Regular Bold"/>
                          <a:sym typeface="Nunito Sans Regular Bold"/>
                        </a:rPr>
                        <a:t>Communications Calendar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r>
              <a:tr h="582570">
                <a:tc>
                  <a:txBody>
                    <a:bodyPr anchor="t" rtlCol="false"/>
                    <a:lstStyle/>
                    <a:p>
                      <a:pPr algn="ctr">
                        <a:lnSpc>
                          <a:spcPts val="2142"/>
                        </a:lnSpc>
                        <a:defRPr/>
                      </a:pPr>
                      <a:r>
                        <a:rPr lang="en-US" sz="1530" b="true">
                          <a:solidFill>
                            <a:srgbClr val="FFFFFF"/>
                          </a:solidFill>
                          <a:latin typeface="Nunito Sans Regular Bold"/>
                          <a:ea typeface="Nunito Sans Regular Bold"/>
                          <a:cs typeface="Nunito Sans Regular Bold"/>
                          <a:sym typeface="Nunito Sans Regular Bold"/>
                        </a:rPr>
                        <a:t>TOPIC</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142"/>
                        </a:lnSpc>
                        <a:defRPr/>
                      </a:pPr>
                      <a:r>
                        <a:rPr lang="en-US" sz="1530" b="true">
                          <a:solidFill>
                            <a:srgbClr val="FFFFFF"/>
                          </a:solidFill>
                          <a:latin typeface="Nunito Sans Regular Bold"/>
                          <a:ea typeface="Nunito Sans Regular Bold"/>
                          <a:cs typeface="Nunito Sans Regular Bold"/>
                          <a:sym typeface="Nunito Sans Regular Bold"/>
                        </a:rPr>
                        <a:t>AUDIENCE</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142"/>
                        </a:lnSpc>
                        <a:defRPr/>
                      </a:pPr>
                      <a:r>
                        <a:rPr lang="en-US" sz="1530" b="true">
                          <a:solidFill>
                            <a:srgbClr val="FFFFFF"/>
                          </a:solidFill>
                          <a:latin typeface="Nunito Sans Regular Bold"/>
                          <a:ea typeface="Nunito Sans Regular Bold"/>
                          <a:cs typeface="Nunito Sans Regular Bold"/>
                          <a:sym typeface="Nunito Sans Regular Bold"/>
                        </a:rPr>
                        <a:t>METHOD</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c>
                  <a:txBody>
                    <a:bodyPr anchor="t" rtlCol="false"/>
                    <a:lstStyle/>
                    <a:p>
                      <a:pPr algn="ctr">
                        <a:lnSpc>
                          <a:spcPts val="2142"/>
                        </a:lnSpc>
                        <a:defRPr/>
                      </a:pPr>
                      <a:r>
                        <a:rPr lang="en-US" sz="1530" b="true">
                          <a:solidFill>
                            <a:srgbClr val="FFFFFF"/>
                          </a:solidFill>
                          <a:latin typeface="Nunito Sans Regular Bold"/>
                          <a:ea typeface="Nunito Sans Regular Bold"/>
                          <a:cs typeface="Nunito Sans Regular Bold"/>
                          <a:sym typeface="Nunito Sans Regular Bold"/>
                        </a:rPr>
                        <a:t>DATE</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CB4BC"/>
                    </a:solidFill>
                  </a:tcPr>
                </a:tc>
              </a:tr>
              <a:tr h="1146040">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App Introduction: Ensure proper expectations of the Smartlink</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Existing Talent</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Email, Text, Other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Pre-Launch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25825">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Call to Action: Download the App</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Existing Talent</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Email, Text, Other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146040">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Re-Inviting: Include the "Why" - what's In It for them</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Existing Talent who has not yet downloaded the app</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Email, Text, Other</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Post-Launch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356147">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In-Person Marketing: Build excitement around your new app</a:t>
                      </a:r>
                      <a:endParaRPr lang="en-US" sz="1100"/>
                    </a:p>
                    <a:p>
                      <a:pPr algn="ctr">
                        <a:lnSpc>
                          <a:spcPts val="1722"/>
                        </a:lnSpc>
                      </a:pPr>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Applicants In-Office, Career Fairs, etc.</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Flyers, Posters, QR Codes</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Post-Launch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25825">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Website</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Net New Applicants</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Website</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Strategy Dependent (Pre/Post 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25825">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Digital Marketing Campaigns</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Net New Applicants</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Social Media, Google Ads, etc.</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722"/>
                        </a:lnSpc>
                        <a:defRPr/>
                      </a:pPr>
                      <a:r>
                        <a:rPr lang="en-US" sz="1230">
                          <a:solidFill>
                            <a:srgbClr val="000000"/>
                          </a:solidFill>
                          <a:latin typeface="Nunito Sans Regular"/>
                          <a:ea typeface="Nunito Sans Regular"/>
                          <a:cs typeface="Nunito Sans Regular"/>
                          <a:sym typeface="Nunito Sans Regular"/>
                        </a:rPr>
                        <a:t>Post-Launch</a:t>
                      </a: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777240" y="651881"/>
            <a:ext cx="6217920" cy="538734"/>
          </a:xfrm>
          <a:prstGeom prst="rect">
            <a:avLst/>
          </a:prstGeom>
        </p:spPr>
        <p:txBody>
          <a:bodyPr anchor="t" rtlCol="false" tIns="0" lIns="0" bIns="0" rIns="0">
            <a:spAutoFit/>
          </a:bodyPr>
          <a:lstStyle/>
          <a:p>
            <a:pPr algn="l">
              <a:lnSpc>
                <a:spcPts val="3947"/>
              </a:lnSpc>
            </a:pPr>
            <a:r>
              <a:rPr lang="en-US" sz="4200">
                <a:solidFill>
                  <a:srgbClr val="141B2B"/>
                </a:solidFill>
                <a:latin typeface="Avenir LT W01 1"/>
                <a:ea typeface="Avenir LT W01 1"/>
                <a:cs typeface="Avenir LT W01 1"/>
                <a:sym typeface="Avenir LT W01 1"/>
              </a:rPr>
              <a:t>Messaging</a:t>
            </a:r>
          </a:p>
        </p:txBody>
      </p:sp>
      <p:sp>
        <p:nvSpPr>
          <p:cNvPr name="TextBox 7" id="7"/>
          <p:cNvSpPr txBox="true"/>
          <p:nvPr/>
        </p:nvSpPr>
        <p:spPr>
          <a:xfrm rot="0">
            <a:off x="777240" y="1293586"/>
            <a:ext cx="5606514" cy="344424"/>
          </a:xfrm>
          <a:prstGeom prst="rect">
            <a:avLst/>
          </a:prstGeom>
        </p:spPr>
        <p:txBody>
          <a:bodyPr anchor="t" rtlCol="false" tIns="0" lIns="0" bIns="0" rIns="0">
            <a:spAutoFit/>
          </a:bodyPr>
          <a:lstStyle/>
          <a:p>
            <a:pPr algn="l">
              <a:lnSpc>
                <a:spcPts val="2898"/>
              </a:lnSpc>
            </a:pPr>
            <a:r>
              <a:rPr lang="en-US" sz="1800">
                <a:solidFill>
                  <a:srgbClr val="0CB4BC"/>
                </a:solidFill>
                <a:latin typeface="Avenir LT W01 1"/>
                <a:ea typeface="Avenir LT W01 1"/>
                <a:cs typeface="Avenir LT W01 1"/>
                <a:sym typeface="Avenir LT W01 1"/>
              </a:rPr>
              <a:t>When, How, and What to Communicate to Talent</a:t>
            </a:r>
          </a:p>
        </p:txBody>
      </p:sp>
      <p:sp>
        <p:nvSpPr>
          <p:cNvPr name="TextBox 8" id="8"/>
          <p:cNvSpPr txBox="true"/>
          <p:nvPr/>
        </p:nvSpPr>
        <p:spPr>
          <a:xfrm rot="0">
            <a:off x="461983" y="1693356"/>
            <a:ext cx="6824303" cy="751459"/>
          </a:xfrm>
          <a:prstGeom prst="rect">
            <a:avLst/>
          </a:prstGeom>
        </p:spPr>
        <p:txBody>
          <a:bodyPr anchor="t" rtlCol="false" tIns="0" lIns="0" bIns="0" rIns="0">
            <a:spAutoFit/>
          </a:bodyPr>
          <a:lstStyle/>
          <a:p>
            <a:pPr algn="l">
              <a:lnSpc>
                <a:spcPts val="2093"/>
              </a:lnSpc>
            </a:pPr>
            <a:r>
              <a:rPr lang="en-US" sz="1300">
                <a:solidFill>
                  <a:srgbClr val="141B2B"/>
                </a:solidFill>
                <a:latin typeface="Nunito Sans Regular"/>
                <a:ea typeface="Nunito Sans Regular"/>
                <a:cs typeface="Nunito Sans Regular"/>
                <a:sym typeface="Nunito Sans Regular"/>
              </a:rPr>
              <a:t>Use this template to plan and schedule your communications to talent, including existing employees, applicants, and workers. Consider the appropriate audience, communication method, and dates for each communication.</a:t>
            </a:r>
          </a:p>
        </p:txBody>
      </p:sp>
      <p:sp>
        <p:nvSpPr>
          <p:cNvPr name="TextBox 9" id="9"/>
          <p:cNvSpPr txBox="true"/>
          <p:nvPr/>
        </p:nvSpPr>
        <p:spPr>
          <a:xfrm rot="0">
            <a:off x="1033950" y="9853187"/>
            <a:ext cx="1984983" cy="114046"/>
          </a:xfrm>
          <a:prstGeom prst="rect">
            <a:avLst/>
          </a:prstGeom>
        </p:spPr>
        <p:txBody>
          <a:bodyPr anchor="t" rtlCol="false" tIns="0" lIns="0" bIns="0" rIns="0">
            <a:spAutoFit/>
          </a:bodyPr>
          <a:lstStyle/>
          <a:p>
            <a:pPr algn="l">
              <a:lnSpc>
                <a:spcPts val="923"/>
              </a:lnSpc>
            </a:pPr>
            <a:r>
              <a:rPr lang="en-US" sz="660">
                <a:solidFill>
                  <a:srgbClr val="FFFFFF"/>
                </a:solidFill>
                <a:latin typeface="Nunito Sans Regular"/>
                <a:ea typeface="Nunito Sans Regular"/>
                <a:cs typeface="Nunito Sans Regular"/>
                <a:sym typeface="Nunito Sans Regular"/>
              </a:rPr>
              <a:t>Avionté © Copyright 2023 All Rights Reserved.</a:t>
            </a:r>
          </a:p>
        </p:txBody>
      </p:sp>
      <p:sp>
        <p:nvSpPr>
          <p:cNvPr name="TextBox 10" id="10"/>
          <p:cNvSpPr txBox="true"/>
          <p:nvPr/>
        </p:nvSpPr>
        <p:spPr>
          <a:xfrm rot="0">
            <a:off x="4782819" y="9853187"/>
            <a:ext cx="1984983" cy="114046"/>
          </a:xfrm>
          <a:prstGeom prst="rect">
            <a:avLst/>
          </a:prstGeom>
        </p:spPr>
        <p:txBody>
          <a:bodyPr anchor="t" rtlCol="false" tIns="0" lIns="0" bIns="0" rIns="0">
            <a:spAutoFit/>
          </a:bodyPr>
          <a:lstStyle/>
          <a:p>
            <a:pPr algn="r">
              <a:lnSpc>
                <a:spcPts val="923"/>
              </a:lnSpc>
            </a:pPr>
            <a:r>
              <a:rPr lang="en-US" sz="660">
                <a:solidFill>
                  <a:srgbClr val="FFFFFF"/>
                </a:solidFill>
                <a:latin typeface="Nunito Sans Regular"/>
                <a:ea typeface="Nunito Sans Regular"/>
                <a:cs typeface="Nunito Sans Regular"/>
                <a:sym typeface="Nunito Sans Regular"/>
              </a:rPr>
              <a:t>avionte.com | @avionte | 651.556.2121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DAFnO2BLC7Q</dc:identifier>
  <dcterms:modified xsi:type="dcterms:W3CDTF">2011-08-01T06:04:30Z</dcterms:modified>
  <cp:revision>1</cp:revision>
  <dc:title>24/7 WORK Communications Kit</dc:title>
</cp:coreProperties>
</file>